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1.xml" ContentType="application/vnd.openxmlformats-officedocument.themeOverride+xml"/>
  <Override PartName="/ppt/drawings/drawing2.xml" ContentType="application/vnd.openxmlformats-officedocument.drawingml.chartshapes+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2.xml" ContentType="application/vnd.openxmlformats-officedocument.themeOverr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3.xml" ContentType="application/vnd.openxmlformats-officedocument.themeOverride+xml"/>
  <Override PartName="/ppt/drawings/drawing3.xml" ContentType="application/vnd.openxmlformats-officedocument.drawingml.chartshapes+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4.xml" ContentType="application/vnd.openxmlformats-officedocument.themeOverride+xml"/>
  <Override PartName="/ppt/drawings/drawing4.xml" ContentType="application/vnd.openxmlformats-officedocument.drawingml.chartshapes+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5.xml" ContentType="application/vnd.openxmlformats-officedocument.themeOverride+xml"/>
  <Override PartName="/ppt/drawings/drawing5.xml" ContentType="application/vnd.openxmlformats-officedocument.drawingml.chartshape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1"/>
  </p:sldMasterIdLst>
  <p:notesMasterIdLst>
    <p:notesMasterId r:id="rId15"/>
  </p:notesMasterIdLst>
  <p:handoutMasterIdLst>
    <p:handoutMasterId r:id="rId16"/>
  </p:handoutMasterIdLst>
  <p:sldIdLst>
    <p:sldId id="263" r:id="rId2"/>
    <p:sldId id="264" r:id="rId3"/>
    <p:sldId id="268" r:id="rId4"/>
    <p:sldId id="271" r:id="rId5"/>
    <p:sldId id="275" r:id="rId6"/>
    <p:sldId id="276" r:id="rId7"/>
    <p:sldId id="278" r:id="rId8"/>
    <p:sldId id="280" r:id="rId9"/>
    <p:sldId id="279" r:id="rId10"/>
    <p:sldId id="281" r:id="rId11"/>
    <p:sldId id="283" r:id="rId12"/>
    <p:sldId id="284" r:id="rId13"/>
    <p:sldId id="285" r:id="rId14"/>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1581F"/>
    <a:srgbClr val="FFCC11"/>
    <a:srgbClr val="A6A6A6"/>
    <a:srgbClr val="FF3D46"/>
    <a:srgbClr val="2ABBF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7817E72-F3F6-42A0-9E53-DEB1262C0ABA}" v="107" dt="2024-05-14T09:15:12.764"/>
  </p1510:revLst>
</p1510:revInfo>
</file>

<file path=ppt/tableStyles.xml><?xml version="1.0" encoding="utf-8"?>
<a:tblStyleLst xmlns:a="http://schemas.openxmlformats.org/drawingml/2006/main" def="{5C22544A-7EE6-4342-B048-85BDC9FD1C3A}">
  <a:tblStyle styleId="{9D7B26C5-4107-4FEC-AEDC-1716B250A1EF}" styleName="Vaalea tyyli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C22544A-7EE6-4342-B048-85BDC9FD1C3A}" styleName="Normaali tyyli 2 - Korostu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Ei tyyliä, taulukon ruudukko">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B4B98B0-60AC-42C2-AFA5-B58CD77FA1E5}" styleName="Vaalea tyyli 1 - Korostus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6163" autoAdjust="0"/>
  </p:normalViewPr>
  <p:slideViewPr>
    <p:cSldViewPr snapToGrid="0" snapToObjects="1">
      <p:cViewPr varScale="1">
        <p:scale>
          <a:sx n="109" d="100"/>
          <a:sy n="109" d="100"/>
        </p:scale>
        <p:origin x="672" y="114"/>
      </p:cViewPr>
      <p:guideLst/>
    </p:cSldViewPr>
  </p:slideViewPr>
  <p:notesTextViewPr>
    <p:cViewPr>
      <p:scale>
        <a:sx n="1" d="1"/>
        <a:sy n="1" d="1"/>
      </p:scale>
      <p:origin x="0" y="0"/>
    </p:cViewPr>
  </p:notesTextViewPr>
  <p:notesViewPr>
    <p:cSldViewPr snapToGrid="0" snapToObjects="1">
      <p:cViewPr varScale="1">
        <p:scale>
          <a:sx n="94" d="100"/>
          <a:sy n="94" d="100"/>
        </p:scale>
        <p:origin x="2544" y="1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customXml" Target="../customXml/item2.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ustomXml" Target="../customXml/item1.xml"/></Relationships>
</file>

<file path=ppt/charts/_rels/chart1.xml.rels><?xml version="1.0" encoding="UTF-8" standalone="yes"?>
<Relationships xmlns="http://schemas.openxmlformats.org/package/2006/relationships"><Relationship Id="rId3" Type="http://schemas.openxmlformats.org/officeDocument/2006/relationships/oleObject" Target="https://pohjoissavofi.sharepoint.com/Aluekehitys/TILASTOT/Paketti2018/Elinkeinot/pohjois_savon_matkailusta_2023.xlsx"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2.xml"/><Relationship Id="rId1" Type="http://schemas.microsoft.com/office/2011/relationships/chartStyle" Target="style2.xml"/><Relationship Id="rId5" Type="http://schemas.openxmlformats.org/officeDocument/2006/relationships/chartUserShapes" Target="../drawings/drawing2.xml"/><Relationship Id="rId4" Type="http://schemas.openxmlformats.org/officeDocument/2006/relationships/oleObject" Target="https://pohjoissavofi.sharepoint.com/Aluekehitys/TILASTOT/Paketti2018/Elinkeinot/pohjois_savon_matkailusta_2023.xlsx" TargetMode="Externa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oleObject" Target="https://pohjoissavofi.sharepoint.com/Aluekehitys/TILASTOT/Paketti2018/Elinkeinot/pohjois_savon_matkailusta_2023.xlsx" TargetMode="External"/></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4.xml"/><Relationship Id="rId1" Type="http://schemas.microsoft.com/office/2011/relationships/chartStyle" Target="style4.xml"/><Relationship Id="rId5" Type="http://schemas.openxmlformats.org/officeDocument/2006/relationships/chartUserShapes" Target="../drawings/drawing3.xml"/><Relationship Id="rId4" Type="http://schemas.openxmlformats.org/officeDocument/2006/relationships/oleObject" Target="https://pohjoissavofi.sharepoint.com/Aluekehitys/TILASTOT/Paketti2018/Elinkeinot/pohjois_savon_matkailusta_2023.xlsx" TargetMode="Externa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5.xml"/><Relationship Id="rId1" Type="http://schemas.microsoft.com/office/2011/relationships/chartStyle" Target="style5.xml"/><Relationship Id="rId5" Type="http://schemas.openxmlformats.org/officeDocument/2006/relationships/chartUserShapes" Target="../drawings/drawing4.xml"/><Relationship Id="rId4" Type="http://schemas.openxmlformats.org/officeDocument/2006/relationships/oleObject" Target="https://pohjoissavofi.sharepoint.com/Aluekehitys/TILASTOT/Paketti2018/Elinkeinot/pohjois_savon_matkailusta_2023.xlsx" TargetMode="Externa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6.xml"/><Relationship Id="rId1" Type="http://schemas.microsoft.com/office/2011/relationships/chartStyle" Target="style6.xml"/><Relationship Id="rId5" Type="http://schemas.openxmlformats.org/officeDocument/2006/relationships/chartUserShapes" Target="../drawings/drawing5.xml"/><Relationship Id="rId4" Type="http://schemas.openxmlformats.org/officeDocument/2006/relationships/oleObject" Target="https://pohjoissavofi.sharepoint.com/Aluekehitys/TILASTOT/Paketti2018/Elinkeinot/pohjois_savon_matkailusta_2023.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ysClr val="windowText" lastClr="000000"/>
                </a:solidFill>
                <a:latin typeface="+mn-lt"/>
                <a:ea typeface="+mn-ea"/>
                <a:cs typeface="+mn-cs"/>
              </a:defRPr>
            </a:pPr>
            <a:r>
              <a:rPr lang="fi-FI" b="1">
                <a:solidFill>
                  <a:sysClr val="windowText" lastClr="000000"/>
                </a:solidFill>
              </a:rPr>
              <a:t>Yöpymisten</a:t>
            </a:r>
            <a:r>
              <a:rPr lang="fi-FI" b="1" baseline="0">
                <a:solidFill>
                  <a:sysClr val="windowText" lastClr="000000"/>
                </a:solidFill>
              </a:rPr>
              <a:t> määrä Pohjois-Savon majoitusliikkeissä v. 1995–2023</a:t>
            </a:r>
            <a:endParaRPr lang="fi-FI" b="1">
              <a:solidFill>
                <a:sysClr val="windowText" lastClr="000000"/>
              </a:solidFill>
            </a:endParaRPr>
          </a:p>
        </c:rich>
      </c:tx>
      <c:overlay val="0"/>
      <c:spPr>
        <a:noFill/>
        <a:ln>
          <a:noFill/>
        </a:ln>
        <a:effectLst/>
      </c:spPr>
      <c:txPr>
        <a:bodyPr rot="0" spcFirstLastPara="1" vertOverflow="ellipsis" vert="horz" wrap="square" anchor="ctr" anchorCtr="1"/>
        <a:lstStyle/>
        <a:p>
          <a:pPr>
            <a:defRPr sz="1400" b="1" i="0" u="none" strike="noStrike" kern="1200" spc="0" baseline="0">
              <a:solidFill>
                <a:sysClr val="windowText" lastClr="000000"/>
              </a:solidFill>
              <a:latin typeface="+mn-lt"/>
              <a:ea typeface="+mn-ea"/>
              <a:cs typeface="+mn-cs"/>
            </a:defRPr>
          </a:pPr>
          <a:endParaRPr lang="fi-FI"/>
        </a:p>
      </c:txPr>
    </c:title>
    <c:autoTitleDeleted val="0"/>
    <c:plotArea>
      <c:layout>
        <c:manualLayout>
          <c:layoutTarget val="inner"/>
          <c:xMode val="edge"/>
          <c:yMode val="edge"/>
          <c:x val="9.3112110986126734E-2"/>
          <c:y val="0.10010794093788115"/>
          <c:w val="0.87392085604684033"/>
          <c:h val="0.75447123923379988"/>
        </c:manualLayout>
      </c:layout>
      <c:barChart>
        <c:barDir val="col"/>
        <c:grouping val="clustered"/>
        <c:varyColors val="0"/>
        <c:ser>
          <c:idx val="0"/>
          <c:order val="0"/>
          <c:tx>
            <c:strRef>
              <c:f>'Dia 2'!$C$4</c:f>
              <c:strCache>
                <c:ptCount val="1"/>
                <c:pt idx="0">
                  <c:v>Yöpymisten 
lukumäärä</c:v>
                </c:pt>
              </c:strCache>
            </c:strRef>
          </c:tx>
          <c:spPr>
            <a:solidFill>
              <a:srgbClr val="FFC000"/>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'Dia 2'!$A$5:$A$33</c:f>
              <c:numCache>
                <c:formatCode>General</c:formatCode>
                <c:ptCount val="29"/>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pt idx="16">
                  <c:v>2011</c:v>
                </c:pt>
                <c:pt idx="17">
                  <c:v>2012</c:v>
                </c:pt>
                <c:pt idx="18">
                  <c:v>2013</c:v>
                </c:pt>
                <c:pt idx="19">
                  <c:v>2014</c:v>
                </c:pt>
                <c:pt idx="20">
                  <c:v>2015</c:v>
                </c:pt>
                <c:pt idx="21">
                  <c:v>2016</c:v>
                </c:pt>
                <c:pt idx="22">
                  <c:v>2017</c:v>
                </c:pt>
                <c:pt idx="23">
                  <c:v>2018</c:v>
                </c:pt>
                <c:pt idx="24">
                  <c:v>2019</c:v>
                </c:pt>
                <c:pt idx="25">
                  <c:v>2020</c:v>
                </c:pt>
                <c:pt idx="26">
                  <c:v>2021</c:v>
                </c:pt>
                <c:pt idx="27">
                  <c:v>2022</c:v>
                </c:pt>
                <c:pt idx="28">
                  <c:v>2023</c:v>
                </c:pt>
              </c:numCache>
            </c:numRef>
          </c:cat>
          <c:val>
            <c:numRef>
              <c:f>'Dia 2'!$C$5:$C$33</c:f>
              <c:numCache>
                <c:formatCode>#,##0</c:formatCode>
                <c:ptCount val="29"/>
                <c:pt idx="0">
                  <c:v>810000</c:v>
                </c:pt>
                <c:pt idx="1">
                  <c:v>787300</c:v>
                </c:pt>
                <c:pt idx="2">
                  <c:v>797300</c:v>
                </c:pt>
                <c:pt idx="3">
                  <c:v>830400</c:v>
                </c:pt>
                <c:pt idx="4">
                  <c:v>802000</c:v>
                </c:pt>
                <c:pt idx="5">
                  <c:v>809500</c:v>
                </c:pt>
                <c:pt idx="6">
                  <c:v>821800</c:v>
                </c:pt>
                <c:pt idx="7">
                  <c:v>799000</c:v>
                </c:pt>
                <c:pt idx="8">
                  <c:v>784000</c:v>
                </c:pt>
                <c:pt idx="9">
                  <c:v>811300</c:v>
                </c:pt>
                <c:pt idx="10">
                  <c:v>849500</c:v>
                </c:pt>
                <c:pt idx="11">
                  <c:v>889100</c:v>
                </c:pt>
                <c:pt idx="12">
                  <c:v>944400</c:v>
                </c:pt>
                <c:pt idx="13">
                  <c:v>955000</c:v>
                </c:pt>
                <c:pt idx="14">
                  <c:v>906600</c:v>
                </c:pt>
                <c:pt idx="15">
                  <c:v>921800</c:v>
                </c:pt>
                <c:pt idx="16">
                  <c:v>883500</c:v>
                </c:pt>
                <c:pt idx="17">
                  <c:v>894000</c:v>
                </c:pt>
                <c:pt idx="18">
                  <c:v>870800</c:v>
                </c:pt>
                <c:pt idx="19">
                  <c:v>840300</c:v>
                </c:pt>
                <c:pt idx="20">
                  <c:v>820400</c:v>
                </c:pt>
                <c:pt idx="21">
                  <c:v>827200</c:v>
                </c:pt>
                <c:pt idx="22">
                  <c:v>847100</c:v>
                </c:pt>
                <c:pt idx="23">
                  <c:v>842500</c:v>
                </c:pt>
                <c:pt idx="24">
                  <c:v>867000</c:v>
                </c:pt>
                <c:pt idx="25">
                  <c:v>615600</c:v>
                </c:pt>
                <c:pt idx="26">
                  <c:v>745700</c:v>
                </c:pt>
                <c:pt idx="27">
                  <c:v>824100</c:v>
                </c:pt>
                <c:pt idx="28">
                  <c:v>829600</c:v>
                </c:pt>
              </c:numCache>
            </c:numRef>
          </c:val>
          <c:extLst>
            <c:ext xmlns:c16="http://schemas.microsoft.com/office/drawing/2014/chart" uri="{C3380CC4-5D6E-409C-BE32-E72D297353CC}">
              <c16:uniqueId val="{00000000-E9E2-4CC5-85D6-9D9050FD49E5}"/>
            </c:ext>
          </c:extLst>
        </c:ser>
        <c:dLbls>
          <c:showLegendKey val="0"/>
          <c:showVal val="0"/>
          <c:showCatName val="0"/>
          <c:showSerName val="0"/>
          <c:showPercent val="0"/>
          <c:showBubbleSize val="0"/>
        </c:dLbls>
        <c:gapWidth val="100"/>
        <c:axId val="692299792"/>
        <c:axId val="692301432"/>
      </c:barChart>
      <c:catAx>
        <c:axId val="6922997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000" b="0" i="0" u="none" strike="noStrike" kern="1200" baseline="0">
                <a:solidFill>
                  <a:schemeClr val="tx1"/>
                </a:solidFill>
                <a:latin typeface="+mn-lt"/>
                <a:ea typeface="+mn-ea"/>
                <a:cs typeface="+mn-cs"/>
              </a:defRPr>
            </a:pPr>
            <a:endParaRPr lang="fi-FI"/>
          </a:p>
        </c:txPr>
        <c:crossAx val="692301432"/>
        <c:crosses val="autoZero"/>
        <c:auto val="1"/>
        <c:lblAlgn val="ctr"/>
        <c:lblOffset val="100"/>
        <c:noMultiLvlLbl val="0"/>
      </c:catAx>
      <c:valAx>
        <c:axId val="69230143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fi-FI"/>
          </a:p>
        </c:txPr>
        <c:crossAx val="692299792"/>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solidFill>
      <a:round/>
    </a:ln>
    <a:effectLst/>
  </c:spPr>
  <c:txPr>
    <a:bodyPr/>
    <a:lstStyle/>
    <a:p>
      <a:pPr>
        <a:defRPr/>
      </a:pPr>
      <a:endParaRPr lang="fi-FI"/>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ysClr val="windowText" lastClr="000000"/>
                </a:solidFill>
                <a:latin typeface="+mn-lt"/>
                <a:ea typeface="+mn-ea"/>
                <a:cs typeface="+mn-cs"/>
              </a:defRPr>
            </a:pPr>
            <a:r>
              <a:rPr lang="fi-FI">
                <a:solidFill>
                  <a:sysClr val="windowText" lastClr="000000"/>
                </a:solidFill>
              </a:rPr>
              <a:t>Yöpymisten</a:t>
            </a:r>
            <a:r>
              <a:rPr lang="fi-FI" baseline="0">
                <a:solidFill>
                  <a:sysClr val="windowText" lastClr="000000"/>
                </a:solidFill>
              </a:rPr>
              <a:t> määrän muutos (%) edellisestä vuodesta v. 2022 ja 2023</a:t>
            </a:r>
            <a:endParaRPr lang="fi-FI">
              <a:solidFill>
                <a:sysClr val="windowText" lastClr="000000"/>
              </a:solidFill>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ysClr val="windowText" lastClr="000000"/>
              </a:solidFill>
              <a:latin typeface="+mn-lt"/>
              <a:ea typeface="+mn-ea"/>
              <a:cs typeface="+mn-cs"/>
            </a:defRPr>
          </a:pPr>
          <a:endParaRPr lang="fi-FI"/>
        </a:p>
      </c:txPr>
    </c:title>
    <c:autoTitleDeleted val="0"/>
    <c:plotArea>
      <c:layout/>
      <c:barChart>
        <c:barDir val="bar"/>
        <c:grouping val="clustered"/>
        <c:varyColors val="0"/>
        <c:ser>
          <c:idx val="0"/>
          <c:order val="0"/>
          <c:tx>
            <c:strRef>
              <c:f>'Dia 5'!$B$4</c:f>
              <c:strCache>
                <c:ptCount val="1"/>
                <c:pt idx="0">
                  <c:v>2022</c:v>
                </c:pt>
              </c:strCache>
            </c:strRef>
          </c:tx>
          <c:spPr>
            <a:pattFill prst="dkUpDiag">
              <a:fgClr>
                <a:schemeClr val="bg1">
                  <a:lumMod val="65000"/>
                </a:schemeClr>
              </a:fgClr>
              <a:bgClr>
                <a:schemeClr val="bg1"/>
              </a:bgClr>
            </a:pattFill>
            <a:ln>
              <a:solidFill>
                <a:schemeClr val="bg1">
                  <a:lumMod val="65000"/>
                </a:schemeClr>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'Dia 5'!$A$5:$A$24</c:f>
              <c:strCache>
                <c:ptCount val="20"/>
                <c:pt idx="0">
                  <c:v>Ahvenanmaa</c:v>
                </c:pt>
                <c:pt idx="1">
                  <c:v>Keski-Pohjanmaa</c:v>
                </c:pt>
                <c:pt idx="2">
                  <c:v>Satakunta</c:v>
                </c:pt>
                <c:pt idx="3">
                  <c:v>Pohjanmaa</c:v>
                </c:pt>
                <c:pt idx="4">
                  <c:v>Kainuu</c:v>
                </c:pt>
                <c:pt idx="5">
                  <c:v>Etelä-Karjala</c:v>
                </c:pt>
                <c:pt idx="6">
                  <c:v>Kanta-Häme</c:v>
                </c:pt>
                <c:pt idx="7">
                  <c:v>Pohjois-Savo</c:v>
                </c:pt>
                <c:pt idx="8">
                  <c:v>Keski-Suomi</c:v>
                </c:pt>
                <c:pt idx="9">
                  <c:v>Pohjois-Pohjanmaa</c:v>
                </c:pt>
                <c:pt idx="10">
                  <c:v>Kymenlaakso</c:v>
                </c:pt>
                <c:pt idx="11">
                  <c:v>Etelä-Savo</c:v>
                </c:pt>
                <c:pt idx="12">
                  <c:v>Pohjois-Karjala</c:v>
                </c:pt>
                <c:pt idx="13">
                  <c:v>Varsinais-Suomi</c:v>
                </c:pt>
                <c:pt idx="14">
                  <c:v>KOKO MAA</c:v>
                </c:pt>
                <c:pt idx="15">
                  <c:v>Päijät-Häme</c:v>
                </c:pt>
                <c:pt idx="16">
                  <c:v>Etelä-Pohjanmaa</c:v>
                </c:pt>
                <c:pt idx="17">
                  <c:v>Pirkanmaa</c:v>
                </c:pt>
                <c:pt idx="18">
                  <c:v>Uusimaa</c:v>
                </c:pt>
                <c:pt idx="19">
                  <c:v>Lappi</c:v>
                </c:pt>
              </c:strCache>
            </c:strRef>
          </c:cat>
          <c:val>
            <c:numRef>
              <c:f>'Dia 5'!$B$5:$B$24</c:f>
              <c:numCache>
                <c:formatCode>0.0</c:formatCode>
                <c:ptCount val="20"/>
                <c:pt idx="0">
                  <c:v>60.3</c:v>
                </c:pt>
                <c:pt idx="1">
                  <c:v>10.7</c:v>
                </c:pt>
                <c:pt idx="2">
                  <c:v>13.3</c:v>
                </c:pt>
                <c:pt idx="3">
                  <c:v>18</c:v>
                </c:pt>
                <c:pt idx="4">
                  <c:v>-3.2</c:v>
                </c:pt>
                <c:pt idx="5">
                  <c:v>12.4</c:v>
                </c:pt>
                <c:pt idx="6">
                  <c:v>25.7</c:v>
                </c:pt>
                <c:pt idx="7">
                  <c:v>10.5</c:v>
                </c:pt>
                <c:pt idx="8">
                  <c:v>13</c:v>
                </c:pt>
                <c:pt idx="9">
                  <c:v>0.2</c:v>
                </c:pt>
                <c:pt idx="10">
                  <c:v>9.4</c:v>
                </c:pt>
                <c:pt idx="11">
                  <c:v>-1.3</c:v>
                </c:pt>
                <c:pt idx="12">
                  <c:v>4.8</c:v>
                </c:pt>
                <c:pt idx="13">
                  <c:v>23.7</c:v>
                </c:pt>
                <c:pt idx="14">
                  <c:v>25.6</c:v>
                </c:pt>
                <c:pt idx="15">
                  <c:v>26.9</c:v>
                </c:pt>
                <c:pt idx="16">
                  <c:v>-1.4</c:v>
                </c:pt>
                <c:pt idx="17">
                  <c:v>33.200000000000003</c:v>
                </c:pt>
                <c:pt idx="18">
                  <c:v>61.5</c:v>
                </c:pt>
                <c:pt idx="19">
                  <c:v>32.4</c:v>
                </c:pt>
              </c:numCache>
            </c:numRef>
          </c:val>
          <c:extLst>
            <c:ext xmlns:c16="http://schemas.microsoft.com/office/drawing/2014/chart" uri="{C3380CC4-5D6E-409C-BE32-E72D297353CC}">
              <c16:uniqueId val="{00000000-C069-434F-A267-C275DF27838A}"/>
            </c:ext>
          </c:extLst>
        </c:ser>
        <c:ser>
          <c:idx val="1"/>
          <c:order val="1"/>
          <c:tx>
            <c:strRef>
              <c:f>'Dia 5'!$C$4</c:f>
              <c:strCache>
                <c:ptCount val="1"/>
                <c:pt idx="0">
                  <c:v>2023</c:v>
                </c:pt>
              </c:strCache>
            </c:strRef>
          </c:tx>
          <c:spPr>
            <a:solidFill>
              <a:srgbClr val="FFD128"/>
            </a:solidFill>
            <a:ln>
              <a:noFill/>
            </a:ln>
            <a:effectLst/>
          </c:spPr>
          <c:invertIfNegative val="0"/>
          <c:dLbls>
            <c:dLbl>
              <c:idx val="3"/>
              <c:layout>
                <c:manualLayout>
                  <c:x val="-3.706468554624049E-17"/>
                  <c:y val="-5.177993527508185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069-434F-A267-C275DF27838A}"/>
                </c:ext>
              </c:extLst>
            </c:dLbl>
            <c:dLbl>
              <c:idx val="4"/>
              <c:layout>
                <c:manualLayout>
                  <c:x val="0"/>
                  <c:y val="-5.177993527508090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069-434F-A267-C275DF27838A}"/>
                </c:ext>
              </c:extLst>
            </c:dLbl>
            <c:dLbl>
              <c:idx val="5"/>
              <c:layout>
                <c:manualLayout>
                  <c:x val="0"/>
                  <c:y val="-5.177993527508185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069-434F-A267-C275DF27838A}"/>
                </c:ext>
              </c:extLst>
            </c:dLbl>
            <c:dLbl>
              <c:idx val="9"/>
              <c:layout>
                <c:manualLayout>
                  <c:x val="-7.412937109248098E-17"/>
                  <c:y val="-5.177993527508090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C069-434F-A267-C275DF27838A}"/>
                </c:ext>
              </c:extLst>
            </c:dLbl>
            <c:dLbl>
              <c:idx val="10"/>
              <c:layout>
                <c:manualLayout>
                  <c:x val="0"/>
                  <c:y val="-5.177993527508185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C069-434F-A267-C275DF27838A}"/>
                </c:ext>
              </c:extLst>
            </c:dLbl>
            <c:dLbl>
              <c:idx val="11"/>
              <c:layout>
                <c:manualLayout>
                  <c:x val="0"/>
                  <c:y val="-2.588996763754045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C069-434F-A267-C275DF27838A}"/>
                </c:ext>
              </c:extLst>
            </c:dLbl>
            <c:dLbl>
              <c:idx val="14"/>
              <c:layout>
                <c:manualLayout>
                  <c:x val="-7.412937109248098E-17"/>
                  <c:y val="-7.766990291262135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C069-434F-A267-C275DF27838A}"/>
                </c:ext>
              </c:extLst>
            </c:dLbl>
            <c:dLbl>
              <c:idx val="18"/>
              <c:layout>
                <c:manualLayout>
                  <c:x val="-1.4825874218496196E-16"/>
                  <c:y val="-5.177993527508090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C069-434F-A267-C275DF27838A}"/>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'Dia 5'!$A$5:$A$24</c:f>
              <c:strCache>
                <c:ptCount val="20"/>
                <c:pt idx="0">
                  <c:v>Ahvenanmaa</c:v>
                </c:pt>
                <c:pt idx="1">
                  <c:v>Keski-Pohjanmaa</c:v>
                </c:pt>
                <c:pt idx="2">
                  <c:v>Satakunta</c:v>
                </c:pt>
                <c:pt idx="3">
                  <c:v>Pohjanmaa</c:v>
                </c:pt>
                <c:pt idx="4">
                  <c:v>Kainuu</c:v>
                </c:pt>
                <c:pt idx="5">
                  <c:v>Etelä-Karjala</c:v>
                </c:pt>
                <c:pt idx="6">
                  <c:v>Kanta-Häme</c:v>
                </c:pt>
                <c:pt idx="7">
                  <c:v>Pohjois-Savo</c:v>
                </c:pt>
                <c:pt idx="8">
                  <c:v>Keski-Suomi</c:v>
                </c:pt>
                <c:pt idx="9">
                  <c:v>Pohjois-Pohjanmaa</c:v>
                </c:pt>
                <c:pt idx="10">
                  <c:v>Kymenlaakso</c:v>
                </c:pt>
                <c:pt idx="11">
                  <c:v>Etelä-Savo</c:v>
                </c:pt>
                <c:pt idx="12">
                  <c:v>Pohjois-Karjala</c:v>
                </c:pt>
                <c:pt idx="13">
                  <c:v>Varsinais-Suomi</c:v>
                </c:pt>
                <c:pt idx="14">
                  <c:v>KOKO MAA</c:v>
                </c:pt>
                <c:pt idx="15">
                  <c:v>Päijät-Häme</c:v>
                </c:pt>
                <c:pt idx="16">
                  <c:v>Etelä-Pohjanmaa</c:v>
                </c:pt>
                <c:pt idx="17">
                  <c:v>Pirkanmaa</c:v>
                </c:pt>
                <c:pt idx="18">
                  <c:v>Uusimaa</c:v>
                </c:pt>
                <c:pt idx="19">
                  <c:v>Lappi</c:v>
                </c:pt>
              </c:strCache>
            </c:strRef>
          </c:cat>
          <c:val>
            <c:numRef>
              <c:f>'Dia 5'!$C$5:$C$24</c:f>
              <c:numCache>
                <c:formatCode>0.0</c:formatCode>
                <c:ptCount val="20"/>
                <c:pt idx="0">
                  <c:v>-5.2</c:v>
                </c:pt>
                <c:pt idx="1">
                  <c:v>-2.8</c:v>
                </c:pt>
                <c:pt idx="2">
                  <c:v>-2.7</c:v>
                </c:pt>
                <c:pt idx="3">
                  <c:v>-2.4</c:v>
                </c:pt>
                <c:pt idx="4">
                  <c:v>-2.1</c:v>
                </c:pt>
                <c:pt idx="5">
                  <c:v>-0.6</c:v>
                </c:pt>
                <c:pt idx="6">
                  <c:v>0.5</c:v>
                </c:pt>
                <c:pt idx="7">
                  <c:v>0.7</c:v>
                </c:pt>
                <c:pt idx="8">
                  <c:v>0.8</c:v>
                </c:pt>
                <c:pt idx="9">
                  <c:v>0.9</c:v>
                </c:pt>
                <c:pt idx="10">
                  <c:v>1.1000000000000001</c:v>
                </c:pt>
                <c:pt idx="11">
                  <c:v>1.9</c:v>
                </c:pt>
                <c:pt idx="12">
                  <c:v>2.2000000000000002</c:v>
                </c:pt>
                <c:pt idx="13">
                  <c:v>2.6</c:v>
                </c:pt>
                <c:pt idx="14">
                  <c:v>3.9</c:v>
                </c:pt>
                <c:pt idx="15">
                  <c:v>4.4000000000000004</c:v>
                </c:pt>
                <c:pt idx="16">
                  <c:v>5.3</c:v>
                </c:pt>
                <c:pt idx="17">
                  <c:v>5.4</c:v>
                </c:pt>
                <c:pt idx="18">
                  <c:v>7.4</c:v>
                </c:pt>
                <c:pt idx="19">
                  <c:v>7.8</c:v>
                </c:pt>
              </c:numCache>
            </c:numRef>
          </c:val>
          <c:extLst>
            <c:ext xmlns:c16="http://schemas.microsoft.com/office/drawing/2014/chart" uri="{C3380CC4-5D6E-409C-BE32-E72D297353CC}">
              <c16:uniqueId val="{00000009-C069-434F-A267-C275DF27838A}"/>
            </c:ext>
          </c:extLst>
        </c:ser>
        <c:dLbls>
          <c:showLegendKey val="0"/>
          <c:showVal val="0"/>
          <c:showCatName val="0"/>
          <c:showSerName val="0"/>
          <c:showPercent val="0"/>
          <c:showBubbleSize val="0"/>
        </c:dLbls>
        <c:gapWidth val="80"/>
        <c:axId val="832835904"/>
        <c:axId val="832836232"/>
      </c:barChart>
      <c:catAx>
        <c:axId val="832835904"/>
        <c:scaling>
          <c:orientation val="minMax"/>
        </c:scaling>
        <c:delete val="0"/>
        <c:axPos val="l"/>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endParaRPr lang="fi-FI"/>
          </a:p>
        </c:txPr>
        <c:crossAx val="832836232"/>
        <c:crosses val="autoZero"/>
        <c:auto val="1"/>
        <c:lblAlgn val="ctr"/>
        <c:lblOffset val="100"/>
        <c:noMultiLvlLbl val="0"/>
      </c:catAx>
      <c:valAx>
        <c:axId val="832836232"/>
        <c:scaling>
          <c:orientation val="minMax"/>
        </c:scaling>
        <c:delete val="0"/>
        <c:axPos val="b"/>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endParaRPr lang="fi-FI"/>
          </a:p>
        </c:txPr>
        <c:crossAx val="8328359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legend>
    <c:plotVisOnly val="1"/>
    <c:dispBlanksAs val="gap"/>
    <c:showDLblsOverMax val="0"/>
  </c:chart>
  <c:spPr>
    <a:solidFill>
      <a:schemeClr val="bg1"/>
    </a:solidFill>
    <a:ln w="9525" cap="flat" cmpd="sng" algn="ctr">
      <a:solidFill>
        <a:sysClr val="windowText" lastClr="000000"/>
      </a:solidFill>
      <a:round/>
    </a:ln>
    <a:effectLst/>
  </c:spPr>
  <c:txPr>
    <a:bodyPr/>
    <a:lstStyle/>
    <a:p>
      <a:pPr>
        <a:defRPr/>
      </a:pPr>
      <a:endParaRPr lang="fi-FI"/>
    </a:p>
  </c:txPr>
  <c:externalData r:id="rId4">
    <c:autoUpdate val="0"/>
  </c:externalData>
  <c:userShapes r:id="rId5"/>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sysClr val="windowText" lastClr="000000">
                    <a:lumMod val="65000"/>
                    <a:lumOff val="35000"/>
                  </a:sysClr>
                </a:solidFill>
                <a:latin typeface="+mn-lt"/>
                <a:ea typeface="+mn-ea"/>
                <a:cs typeface="+mn-cs"/>
              </a:defRPr>
            </a:pPr>
            <a:r>
              <a:rPr lang="fi-FI" sz="1400" b="1" i="0" u="none" strike="noStrike" kern="1200" spc="0" baseline="0" dirty="0">
                <a:solidFill>
                  <a:schemeClr val="tx1"/>
                </a:solidFill>
                <a:latin typeface="Franklin Gothic Book (Leipäteksti)"/>
              </a:rPr>
              <a:t>Ulkomaiset yöpymisvuorokaudet Pohjois-Savon majoitusliikkeissä v. 1995–2023</a:t>
            </a:r>
          </a:p>
          <a:p>
            <a:pPr marL="0" marR="0" lvl="0" indent="0" algn="ctr" defTabSz="914400" rtl="0" eaLnBrk="1" fontAlgn="auto" latinLnBrk="0" hangingPunct="1">
              <a:lnSpc>
                <a:spcPct val="100000"/>
              </a:lnSpc>
              <a:spcBef>
                <a:spcPts val="0"/>
              </a:spcBef>
              <a:spcAft>
                <a:spcPts val="0"/>
              </a:spcAft>
              <a:buClrTx/>
              <a:buSzTx/>
              <a:buFontTx/>
              <a:buNone/>
              <a:tabLst/>
              <a:defRPr>
                <a:solidFill>
                  <a:sysClr val="windowText" lastClr="000000">
                    <a:lumMod val="65000"/>
                    <a:lumOff val="35000"/>
                  </a:sysClr>
                </a:solidFill>
              </a:defRPr>
            </a:pPr>
            <a:endParaRPr lang="fi-FI"/>
          </a:p>
        </c:rich>
      </c:tx>
      <c:overlay val="0"/>
      <c:spPr>
        <a:noFill/>
        <a:ln>
          <a:noFill/>
        </a:ln>
        <a:effectLst/>
      </c:spPr>
      <c:txPr>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sysClr val="windowText" lastClr="000000">
                  <a:lumMod val="65000"/>
                  <a:lumOff val="35000"/>
                </a:sysClr>
              </a:solidFill>
              <a:latin typeface="+mn-lt"/>
              <a:ea typeface="+mn-ea"/>
              <a:cs typeface="+mn-cs"/>
            </a:defRPr>
          </a:pPr>
          <a:endParaRPr lang="fi-FI"/>
        </a:p>
      </c:txPr>
    </c:title>
    <c:autoTitleDeleted val="0"/>
    <c:plotArea>
      <c:layout/>
      <c:lineChart>
        <c:grouping val="standard"/>
        <c:varyColors val="0"/>
        <c:ser>
          <c:idx val="4"/>
          <c:order val="4"/>
          <c:tx>
            <c:strRef>
              <c:f>'Dia 6 ja 7'!$E$43</c:f>
              <c:strCache>
                <c:ptCount val="1"/>
                <c:pt idx="0">
                  <c:v>Saksa</c:v>
                </c:pt>
              </c:strCache>
            </c:strRef>
          </c:tx>
          <c:spPr>
            <a:ln w="28575" cap="rnd">
              <a:solidFill>
                <a:schemeClr val="accent5"/>
              </a:solidFill>
              <a:round/>
            </a:ln>
            <a:effectLst/>
          </c:spPr>
          <c:marker>
            <c:symbol val="none"/>
          </c:marker>
          <c:cat>
            <c:numRef>
              <c:f>'Dia 6 ja 7'!$A$44:$A$72</c:f>
              <c:numCache>
                <c:formatCode>General</c:formatCode>
                <c:ptCount val="29"/>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pt idx="16">
                  <c:v>2011</c:v>
                </c:pt>
                <c:pt idx="17">
                  <c:v>2012</c:v>
                </c:pt>
                <c:pt idx="18">
                  <c:v>2013</c:v>
                </c:pt>
                <c:pt idx="19">
                  <c:v>2014</c:v>
                </c:pt>
                <c:pt idx="20">
                  <c:v>2015</c:v>
                </c:pt>
                <c:pt idx="21">
                  <c:v>2016</c:v>
                </c:pt>
                <c:pt idx="22">
                  <c:v>2017</c:v>
                </c:pt>
                <c:pt idx="23">
                  <c:v>2018</c:v>
                </c:pt>
                <c:pt idx="24">
                  <c:v>2019</c:v>
                </c:pt>
                <c:pt idx="25">
                  <c:v>2020</c:v>
                </c:pt>
                <c:pt idx="26">
                  <c:v>2021</c:v>
                </c:pt>
                <c:pt idx="27">
                  <c:v>2022</c:v>
                </c:pt>
                <c:pt idx="28">
                  <c:v>2023</c:v>
                </c:pt>
              </c:numCache>
            </c:numRef>
          </c:cat>
          <c:val>
            <c:numRef>
              <c:f>'Dia 6 ja 7'!$E$44:$E$72</c:f>
              <c:numCache>
                <c:formatCode>#,##0</c:formatCode>
                <c:ptCount val="29"/>
                <c:pt idx="0">
                  <c:v>22752</c:v>
                </c:pt>
                <c:pt idx="1">
                  <c:v>20962</c:v>
                </c:pt>
                <c:pt idx="2">
                  <c:v>13255</c:v>
                </c:pt>
                <c:pt idx="3">
                  <c:v>12004</c:v>
                </c:pt>
                <c:pt idx="4">
                  <c:v>14293</c:v>
                </c:pt>
                <c:pt idx="5">
                  <c:v>13865</c:v>
                </c:pt>
                <c:pt idx="6">
                  <c:v>16315</c:v>
                </c:pt>
                <c:pt idx="7">
                  <c:v>15727</c:v>
                </c:pt>
                <c:pt idx="8">
                  <c:v>15402</c:v>
                </c:pt>
                <c:pt idx="9">
                  <c:v>13228</c:v>
                </c:pt>
                <c:pt idx="10">
                  <c:v>14182</c:v>
                </c:pt>
                <c:pt idx="11">
                  <c:v>12986</c:v>
                </c:pt>
                <c:pt idx="12">
                  <c:v>15300</c:v>
                </c:pt>
                <c:pt idx="13">
                  <c:v>18832</c:v>
                </c:pt>
                <c:pt idx="14">
                  <c:v>11452</c:v>
                </c:pt>
                <c:pt idx="15">
                  <c:v>14106</c:v>
                </c:pt>
                <c:pt idx="16">
                  <c:v>10055</c:v>
                </c:pt>
                <c:pt idx="17">
                  <c:v>15006</c:v>
                </c:pt>
                <c:pt idx="18">
                  <c:v>15817</c:v>
                </c:pt>
                <c:pt idx="19">
                  <c:v>14518</c:v>
                </c:pt>
                <c:pt idx="20">
                  <c:v>14498</c:v>
                </c:pt>
                <c:pt idx="21">
                  <c:v>13272</c:v>
                </c:pt>
                <c:pt idx="22">
                  <c:v>13690</c:v>
                </c:pt>
                <c:pt idx="23">
                  <c:v>17666</c:v>
                </c:pt>
                <c:pt idx="24">
                  <c:v>16920</c:v>
                </c:pt>
                <c:pt idx="25">
                  <c:v>3532</c:v>
                </c:pt>
                <c:pt idx="26">
                  <c:v>6437</c:v>
                </c:pt>
                <c:pt idx="27">
                  <c:v>12366</c:v>
                </c:pt>
                <c:pt idx="28">
                  <c:v>20621</c:v>
                </c:pt>
              </c:numCache>
            </c:numRef>
          </c:val>
          <c:smooth val="0"/>
          <c:extLst>
            <c:ext xmlns:c16="http://schemas.microsoft.com/office/drawing/2014/chart" uri="{C3380CC4-5D6E-409C-BE32-E72D297353CC}">
              <c16:uniqueId val="{00000000-BEF8-400D-944E-832F6B4A1ECC}"/>
            </c:ext>
          </c:extLst>
        </c:ser>
        <c:ser>
          <c:idx val="5"/>
          <c:order val="5"/>
          <c:tx>
            <c:strRef>
              <c:f>'Dia 6 ja 7'!$F$43</c:f>
              <c:strCache>
                <c:ptCount val="1"/>
                <c:pt idx="0">
                  <c:v>Italia</c:v>
                </c:pt>
              </c:strCache>
            </c:strRef>
          </c:tx>
          <c:spPr>
            <a:ln w="28575" cap="rnd">
              <a:solidFill>
                <a:srgbClr val="A6A6A6"/>
              </a:solidFill>
              <a:round/>
            </a:ln>
            <a:effectLst/>
          </c:spPr>
          <c:marker>
            <c:symbol val="none"/>
          </c:marker>
          <c:cat>
            <c:numRef>
              <c:f>'Dia 6 ja 7'!$A$44:$A$72</c:f>
              <c:numCache>
                <c:formatCode>General</c:formatCode>
                <c:ptCount val="29"/>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pt idx="16">
                  <c:v>2011</c:v>
                </c:pt>
                <c:pt idx="17">
                  <c:v>2012</c:v>
                </c:pt>
                <c:pt idx="18">
                  <c:v>2013</c:v>
                </c:pt>
                <c:pt idx="19">
                  <c:v>2014</c:v>
                </c:pt>
                <c:pt idx="20">
                  <c:v>2015</c:v>
                </c:pt>
                <c:pt idx="21">
                  <c:v>2016</c:v>
                </c:pt>
                <c:pt idx="22">
                  <c:v>2017</c:v>
                </c:pt>
                <c:pt idx="23">
                  <c:v>2018</c:v>
                </c:pt>
                <c:pt idx="24">
                  <c:v>2019</c:v>
                </c:pt>
                <c:pt idx="25">
                  <c:v>2020</c:v>
                </c:pt>
                <c:pt idx="26">
                  <c:v>2021</c:v>
                </c:pt>
                <c:pt idx="27">
                  <c:v>2022</c:v>
                </c:pt>
                <c:pt idx="28">
                  <c:v>2023</c:v>
                </c:pt>
              </c:numCache>
            </c:numRef>
          </c:cat>
          <c:val>
            <c:numRef>
              <c:f>'Dia 6 ja 7'!$F$44:$F$72</c:f>
              <c:numCache>
                <c:formatCode>#,##0</c:formatCode>
                <c:ptCount val="29"/>
                <c:pt idx="0">
                  <c:v>2179</c:v>
                </c:pt>
                <c:pt idx="1">
                  <c:v>2201</c:v>
                </c:pt>
                <c:pt idx="2">
                  <c:v>1770</c:v>
                </c:pt>
                <c:pt idx="3">
                  <c:v>2242</c:v>
                </c:pt>
                <c:pt idx="4">
                  <c:v>2655</c:v>
                </c:pt>
                <c:pt idx="5">
                  <c:v>2257</c:v>
                </c:pt>
                <c:pt idx="6">
                  <c:v>2606</c:v>
                </c:pt>
                <c:pt idx="7">
                  <c:v>2340</c:v>
                </c:pt>
                <c:pt idx="8">
                  <c:v>3189</c:v>
                </c:pt>
                <c:pt idx="9">
                  <c:v>2422</c:v>
                </c:pt>
                <c:pt idx="10">
                  <c:v>2241</c:v>
                </c:pt>
                <c:pt idx="11">
                  <c:v>2717</c:v>
                </c:pt>
                <c:pt idx="12">
                  <c:v>2981</c:v>
                </c:pt>
                <c:pt idx="13">
                  <c:v>3244</c:v>
                </c:pt>
                <c:pt idx="14">
                  <c:v>2214</c:v>
                </c:pt>
                <c:pt idx="15">
                  <c:v>2735</c:v>
                </c:pt>
                <c:pt idx="16">
                  <c:v>2050</c:v>
                </c:pt>
                <c:pt idx="17">
                  <c:v>2132</c:v>
                </c:pt>
                <c:pt idx="18">
                  <c:v>1842</c:v>
                </c:pt>
                <c:pt idx="19">
                  <c:v>1811</c:v>
                </c:pt>
                <c:pt idx="20">
                  <c:v>1961</c:v>
                </c:pt>
                <c:pt idx="21">
                  <c:v>1754</c:v>
                </c:pt>
                <c:pt idx="22">
                  <c:v>1740</c:v>
                </c:pt>
                <c:pt idx="23">
                  <c:v>1731</c:v>
                </c:pt>
                <c:pt idx="24">
                  <c:v>1852</c:v>
                </c:pt>
                <c:pt idx="25">
                  <c:v>396</c:v>
                </c:pt>
                <c:pt idx="26">
                  <c:v>1173</c:v>
                </c:pt>
                <c:pt idx="27">
                  <c:v>1207</c:v>
                </c:pt>
                <c:pt idx="28">
                  <c:v>5946</c:v>
                </c:pt>
              </c:numCache>
            </c:numRef>
          </c:val>
          <c:smooth val="0"/>
          <c:extLst>
            <c:ext xmlns:c16="http://schemas.microsoft.com/office/drawing/2014/chart" uri="{C3380CC4-5D6E-409C-BE32-E72D297353CC}">
              <c16:uniqueId val="{00000001-BEF8-400D-944E-832F6B4A1ECC}"/>
            </c:ext>
          </c:extLst>
        </c:ser>
        <c:ser>
          <c:idx val="6"/>
          <c:order val="6"/>
          <c:tx>
            <c:strRef>
              <c:f>'Dia 6 ja 7'!$G$43</c:f>
              <c:strCache>
                <c:ptCount val="1"/>
                <c:pt idx="0">
                  <c:v>Viro</c:v>
                </c:pt>
              </c:strCache>
            </c:strRef>
          </c:tx>
          <c:spPr>
            <a:ln w="28575" cap="rnd">
              <a:solidFill>
                <a:srgbClr val="91581F"/>
              </a:solidFill>
              <a:prstDash val="dash"/>
              <a:round/>
            </a:ln>
            <a:effectLst/>
          </c:spPr>
          <c:marker>
            <c:symbol val="none"/>
          </c:marker>
          <c:cat>
            <c:numRef>
              <c:f>'Dia 6 ja 7'!$A$44:$A$72</c:f>
              <c:numCache>
                <c:formatCode>General</c:formatCode>
                <c:ptCount val="29"/>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pt idx="16">
                  <c:v>2011</c:v>
                </c:pt>
                <c:pt idx="17">
                  <c:v>2012</c:v>
                </c:pt>
                <c:pt idx="18">
                  <c:v>2013</c:v>
                </c:pt>
                <c:pt idx="19">
                  <c:v>2014</c:v>
                </c:pt>
                <c:pt idx="20">
                  <c:v>2015</c:v>
                </c:pt>
                <c:pt idx="21">
                  <c:v>2016</c:v>
                </c:pt>
                <c:pt idx="22">
                  <c:v>2017</c:v>
                </c:pt>
                <c:pt idx="23">
                  <c:v>2018</c:v>
                </c:pt>
                <c:pt idx="24">
                  <c:v>2019</c:v>
                </c:pt>
                <c:pt idx="25">
                  <c:v>2020</c:v>
                </c:pt>
                <c:pt idx="26">
                  <c:v>2021</c:v>
                </c:pt>
                <c:pt idx="27">
                  <c:v>2022</c:v>
                </c:pt>
                <c:pt idx="28">
                  <c:v>2023</c:v>
                </c:pt>
              </c:numCache>
            </c:numRef>
          </c:cat>
          <c:val>
            <c:numRef>
              <c:f>'Dia 6 ja 7'!$G$44:$G$72</c:f>
              <c:numCache>
                <c:formatCode>#,##0</c:formatCode>
                <c:ptCount val="29"/>
                <c:pt idx="0">
                  <c:v>2092</c:v>
                </c:pt>
                <c:pt idx="1">
                  <c:v>1156</c:v>
                </c:pt>
                <c:pt idx="2">
                  <c:v>1099</c:v>
                </c:pt>
                <c:pt idx="3">
                  <c:v>1924</c:v>
                </c:pt>
                <c:pt idx="4">
                  <c:v>2328</c:v>
                </c:pt>
                <c:pt idx="5">
                  <c:v>2052</c:v>
                </c:pt>
                <c:pt idx="6">
                  <c:v>2845</c:v>
                </c:pt>
                <c:pt idx="7">
                  <c:v>3462</c:v>
                </c:pt>
                <c:pt idx="8">
                  <c:v>3454</c:v>
                </c:pt>
                <c:pt idx="9">
                  <c:v>5078</c:v>
                </c:pt>
                <c:pt idx="10">
                  <c:v>5797</c:v>
                </c:pt>
                <c:pt idx="11">
                  <c:v>6058</c:v>
                </c:pt>
                <c:pt idx="12">
                  <c:v>6915</c:v>
                </c:pt>
                <c:pt idx="13">
                  <c:v>8437</c:v>
                </c:pt>
                <c:pt idx="14">
                  <c:v>8421</c:v>
                </c:pt>
                <c:pt idx="15">
                  <c:v>7561</c:v>
                </c:pt>
                <c:pt idx="16">
                  <c:v>9535</c:v>
                </c:pt>
                <c:pt idx="17">
                  <c:v>11571</c:v>
                </c:pt>
                <c:pt idx="18">
                  <c:v>9835</c:v>
                </c:pt>
                <c:pt idx="19">
                  <c:v>10387</c:v>
                </c:pt>
                <c:pt idx="20">
                  <c:v>7764</c:v>
                </c:pt>
                <c:pt idx="21">
                  <c:v>6844</c:v>
                </c:pt>
                <c:pt idx="22">
                  <c:v>5203</c:v>
                </c:pt>
                <c:pt idx="23">
                  <c:v>4793</c:v>
                </c:pt>
                <c:pt idx="24">
                  <c:v>5547</c:v>
                </c:pt>
                <c:pt idx="25">
                  <c:v>5657</c:v>
                </c:pt>
                <c:pt idx="26">
                  <c:v>3178</c:v>
                </c:pt>
                <c:pt idx="27">
                  <c:v>5886</c:v>
                </c:pt>
                <c:pt idx="28">
                  <c:v>5879</c:v>
                </c:pt>
              </c:numCache>
            </c:numRef>
          </c:val>
          <c:smooth val="0"/>
          <c:extLst>
            <c:ext xmlns:c16="http://schemas.microsoft.com/office/drawing/2014/chart" uri="{C3380CC4-5D6E-409C-BE32-E72D297353CC}">
              <c16:uniqueId val="{00000002-BEF8-400D-944E-832F6B4A1ECC}"/>
            </c:ext>
          </c:extLst>
        </c:ser>
        <c:ser>
          <c:idx val="7"/>
          <c:order val="7"/>
          <c:tx>
            <c:strRef>
              <c:f>'Dia 6 ja 7'!$H$43</c:f>
              <c:strCache>
                <c:ptCount val="1"/>
                <c:pt idx="0">
                  <c:v>Sveitsi</c:v>
                </c:pt>
              </c:strCache>
            </c:strRef>
          </c:tx>
          <c:spPr>
            <a:ln w="28575" cap="rnd">
              <a:solidFill>
                <a:schemeClr val="tx1"/>
              </a:solidFill>
              <a:prstDash val="sysDot"/>
              <a:round/>
            </a:ln>
            <a:effectLst/>
          </c:spPr>
          <c:marker>
            <c:symbol val="none"/>
          </c:marker>
          <c:cat>
            <c:numRef>
              <c:f>'Dia 6 ja 7'!$A$44:$A$72</c:f>
              <c:numCache>
                <c:formatCode>General</c:formatCode>
                <c:ptCount val="29"/>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pt idx="16">
                  <c:v>2011</c:v>
                </c:pt>
                <c:pt idx="17">
                  <c:v>2012</c:v>
                </c:pt>
                <c:pt idx="18">
                  <c:v>2013</c:v>
                </c:pt>
                <c:pt idx="19">
                  <c:v>2014</c:v>
                </c:pt>
                <c:pt idx="20">
                  <c:v>2015</c:v>
                </c:pt>
                <c:pt idx="21">
                  <c:v>2016</c:v>
                </c:pt>
                <c:pt idx="22">
                  <c:v>2017</c:v>
                </c:pt>
                <c:pt idx="23">
                  <c:v>2018</c:v>
                </c:pt>
                <c:pt idx="24">
                  <c:v>2019</c:v>
                </c:pt>
                <c:pt idx="25">
                  <c:v>2020</c:v>
                </c:pt>
                <c:pt idx="26">
                  <c:v>2021</c:v>
                </c:pt>
                <c:pt idx="27">
                  <c:v>2022</c:v>
                </c:pt>
                <c:pt idx="28">
                  <c:v>2023</c:v>
                </c:pt>
              </c:numCache>
            </c:numRef>
          </c:cat>
          <c:val>
            <c:numRef>
              <c:f>'Dia 6 ja 7'!$H$44:$H$72</c:f>
              <c:numCache>
                <c:formatCode>#,##0</c:formatCode>
                <c:ptCount val="29"/>
                <c:pt idx="0">
                  <c:v>3809</c:v>
                </c:pt>
                <c:pt idx="1">
                  <c:v>2050</c:v>
                </c:pt>
                <c:pt idx="2">
                  <c:v>2197</c:v>
                </c:pt>
                <c:pt idx="3">
                  <c:v>2178</c:v>
                </c:pt>
                <c:pt idx="4">
                  <c:v>3430</c:v>
                </c:pt>
                <c:pt idx="5">
                  <c:v>2778</c:v>
                </c:pt>
                <c:pt idx="6">
                  <c:v>4186</c:v>
                </c:pt>
                <c:pt idx="7">
                  <c:v>3856</c:v>
                </c:pt>
                <c:pt idx="8">
                  <c:v>4516</c:v>
                </c:pt>
                <c:pt idx="9">
                  <c:v>4414</c:v>
                </c:pt>
                <c:pt idx="10">
                  <c:v>2956</c:v>
                </c:pt>
                <c:pt idx="11">
                  <c:v>3071</c:v>
                </c:pt>
                <c:pt idx="12">
                  <c:v>2755</c:v>
                </c:pt>
                <c:pt idx="13">
                  <c:v>3169</c:v>
                </c:pt>
                <c:pt idx="14">
                  <c:v>2593</c:v>
                </c:pt>
                <c:pt idx="15">
                  <c:v>2375</c:v>
                </c:pt>
                <c:pt idx="16">
                  <c:v>2081</c:v>
                </c:pt>
                <c:pt idx="17">
                  <c:v>2052</c:v>
                </c:pt>
                <c:pt idx="18">
                  <c:v>1911</c:v>
                </c:pt>
                <c:pt idx="19">
                  <c:v>2088</c:v>
                </c:pt>
                <c:pt idx="20">
                  <c:v>2887</c:v>
                </c:pt>
                <c:pt idx="21">
                  <c:v>3413</c:v>
                </c:pt>
                <c:pt idx="22">
                  <c:v>2826</c:v>
                </c:pt>
                <c:pt idx="23">
                  <c:v>2550</c:v>
                </c:pt>
                <c:pt idx="24">
                  <c:v>2056</c:v>
                </c:pt>
                <c:pt idx="25">
                  <c:v>247</c:v>
                </c:pt>
                <c:pt idx="26">
                  <c:v>1132</c:v>
                </c:pt>
                <c:pt idx="27">
                  <c:v>2372</c:v>
                </c:pt>
                <c:pt idx="28">
                  <c:v>3375</c:v>
                </c:pt>
              </c:numCache>
            </c:numRef>
          </c:val>
          <c:smooth val="0"/>
          <c:extLst>
            <c:ext xmlns:c16="http://schemas.microsoft.com/office/drawing/2014/chart" uri="{C3380CC4-5D6E-409C-BE32-E72D297353CC}">
              <c16:uniqueId val="{00000003-BEF8-400D-944E-832F6B4A1ECC}"/>
            </c:ext>
          </c:extLst>
        </c:ser>
        <c:ser>
          <c:idx val="8"/>
          <c:order val="8"/>
          <c:tx>
            <c:strRef>
              <c:f>'Dia 6 ja 7'!$I$43</c:f>
              <c:strCache>
                <c:ptCount val="1"/>
                <c:pt idx="0">
                  <c:v>Ruotsi</c:v>
                </c:pt>
              </c:strCache>
            </c:strRef>
          </c:tx>
          <c:spPr>
            <a:ln w="28575" cap="rnd">
              <a:solidFill>
                <a:srgbClr val="FFC000"/>
              </a:solidFill>
              <a:round/>
            </a:ln>
            <a:effectLst/>
          </c:spPr>
          <c:marker>
            <c:symbol val="none"/>
          </c:marker>
          <c:cat>
            <c:numRef>
              <c:f>'Dia 6 ja 7'!$A$44:$A$72</c:f>
              <c:numCache>
                <c:formatCode>General</c:formatCode>
                <c:ptCount val="29"/>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pt idx="16">
                  <c:v>2011</c:v>
                </c:pt>
                <c:pt idx="17">
                  <c:v>2012</c:v>
                </c:pt>
                <c:pt idx="18">
                  <c:v>2013</c:v>
                </c:pt>
                <c:pt idx="19">
                  <c:v>2014</c:v>
                </c:pt>
                <c:pt idx="20">
                  <c:v>2015</c:v>
                </c:pt>
                <c:pt idx="21">
                  <c:v>2016</c:v>
                </c:pt>
                <c:pt idx="22">
                  <c:v>2017</c:v>
                </c:pt>
                <c:pt idx="23">
                  <c:v>2018</c:v>
                </c:pt>
                <c:pt idx="24">
                  <c:v>2019</c:v>
                </c:pt>
                <c:pt idx="25">
                  <c:v>2020</c:v>
                </c:pt>
                <c:pt idx="26">
                  <c:v>2021</c:v>
                </c:pt>
                <c:pt idx="27">
                  <c:v>2022</c:v>
                </c:pt>
                <c:pt idx="28">
                  <c:v>2023</c:v>
                </c:pt>
              </c:numCache>
            </c:numRef>
          </c:cat>
          <c:val>
            <c:numRef>
              <c:f>'Dia 6 ja 7'!$I$44:$I$72</c:f>
              <c:numCache>
                <c:formatCode>#,##0</c:formatCode>
                <c:ptCount val="29"/>
                <c:pt idx="0">
                  <c:v>5278</c:v>
                </c:pt>
                <c:pt idx="1">
                  <c:v>5920</c:v>
                </c:pt>
                <c:pt idx="2">
                  <c:v>4289</c:v>
                </c:pt>
                <c:pt idx="3">
                  <c:v>5426</c:v>
                </c:pt>
                <c:pt idx="4">
                  <c:v>5522</c:v>
                </c:pt>
                <c:pt idx="5">
                  <c:v>6061</c:v>
                </c:pt>
                <c:pt idx="6">
                  <c:v>5121</c:v>
                </c:pt>
                <c:pt idx="7">
                  <c:v>4538</c:v>
                </c:pt>
                <c:pt idx="8">
                  <c:v>4884</c:v>
                </c:pt>
                <c:pt idx="9">
                  <c:v>5026</c:v>
                </c:pt>
                <c:pt idx="10">
                  <c:v>4965</c:v>
                </c:pt>
                <c:pt idx="11">
                  <c:v>5063</c:v>
                </c:pt>
                <c:pt idx="12">
                  <c:v>5029</c:v>
                </c:pt>
                <c:pt idx="13">
                  <c:v>5969</c:v>
                </c:pt>
                <c:pt idx="14">
                  <c:v>5073</c:v>
                </c:pt>
                <c:pt idx="15">
                  <c:v>4105</c:v>
                </c:pt>
                <c:pt idx="16">
                  <c:v>4477</c:v>
                </c:pt>
                <c:pt idx="17">
                  <c:v>4576</c:v>
                </c:pt>
                <c:pt idx="18">
                  <c:v>4593</c:v>
                </c:pt>
                <c:pt idx="19">
                  <c:v>4988</c:v>
                </c:pt>
                <c:pt idx="20">
                  <c:v>4192</c:v>
                </c:pt>
                <c:pt idx="21">
                  <c:v>4103</c:v>
                </c:pt>
                <c:pt idx="22">
                  <c:v>5189</c:v>
                </c:pt>
                <c:pt idx="23">
                  <c:v>4068</c:v>
                </c:pt>
                <c:pt idx="24">
                  <c:v>4384</c:v>
                </c:pt>
                <c:pt idx="25">
                  <c:v>1144</c:v>
                </c:pt>
                <c:pt idx="26">
                  <c:v>2004</c:v>
                </c:pt>
                <c:pt idx="27">
                  <c:v>2716</c:v>
                </c:pt>
                <c:pt idx="28">
                  <c:v>2985</c:v>
                </c:pt>
              </c:numCache>
            </c:numRef>
          </c:val>
          <c:smooth val="0"/>
          <c:extLst>
            <c:ext xmlns:c16="http://schemas.microsoft.com/office/drawing/2014/chart" uri="{C3380CC4-5D6E-409C-BE32-E72D297353CC}">
              <c16:uniqueId val="{00000004-BEF8-400D-944E-832F6B4A1ECC}"/>
            </c:ext>
          </c:extLst>
        </c:ser>
        <c:ser>
          <c:idx val="9"/>
          <c:order val="9"/>
          <c:tx>
            <c:strRef>
              <c:f>'Dia 6 ja 7'!$J$43</c:f>
              <c:strCache>
                <c:ptCount val="1"/>
                <c:pt idx="0">
                  <c:v>Venäjä</c:v>
                </c:pt>
              </c:strCache>
            </c:strRef>
          </c:tx>
          <c:spPr>
            <a:ln w="28575" cap="rnd">
              <a:solidFill>
                <a:schemeClr val="accent4">
                  <a:lumMod val="60000"/>
                </a:schemeClr>
              </a:solidFill>
              <a:round/>
            </a:ln>
            <a:effectLst/>
          </c:spPr>
          <c:marker>
            <c:symbol val="none"/>
          </c:marker>
          <c:cat>
            <c:numRef>
              <c:f>'Dia 6 ja 7'!$A$44:$A$72</c:f>
              <c:numCache>
                <c:formatCode>General</c:formatCode>
                <c:ptCount val="29"/>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pt idx="16">
                  <c:v>2011</c:v>
                </c:pt>
                <c:pt idx="17">
                  <c:v>2012</c:v>
                </c:pt>
                <c:pt idx="18">
                  <c:v>2013</c:v>
                </c:pt>
                <c:pt idx="19">
                  <c:v>2014</c:v>
                </c:pt>
                <c:pt idx="20">
                  <c:v>2015</c:v>
                </c:pt>
                <c:pt idx="21">
                  <c:v>2016</c:v>
                </c:pt>
                <c:pt idx="22">
                  <c:v>2017</c:v>
                </c:pt>
                <c:pt idx="23">
                  <c:v>2018</c:v>
                </c:pt>
                <c:pt idx="24">
                  <c:v>2019</c:v>
                </c:pt>
                <c:pt idx="25">
                  <c:v>2020</c:v>
                </c:pt>
                <c:pt idx="26">
                  <c:v>2021</c:v>
                </c:pt>
                <c:pt idx="27">
                  <c:v>2022</c:v>
                </c:pt>
                <c:pt idx="28">
                  <c:v>2023</c:v>
                </c:pt>
              </c:numCache>
            </c:numRef>
          </c:cat>
          <c:val>
            <c:numRef>
              <c:f>'Dia 6 ja 7'!$J$44:$J$72</c:f>
              <c:numCache>
                <c:formatCode>#,##0</c:formatCode>
                <c:ptCount val="29"/>
                <c:pt idx="0">
                  <c:v>6725</c:v>
                </c:pt>
                <c:pt idx="1">
                  <c:v>9174</c:v>
                </c:pt>
                <c:pt idx="2">
                  <c:v>12172</c:v>
                </c:pt>
                <c:pt idx="3">
                  <c:v>13921</c:v>
                </c:pt>
                <c:pt idx="4">
                  <c:v>17061</c:v>
                </c:pt>
                <c:pt idx="5">
                  <c:v>17116</c:v>
                </c:pt>
                <c:pt idx="6">
                  <c:v>28270</c:v>
                </c:pt>
                <c:pt idx="7">
                  <c:v>25780</c:v>
                </c:pt>
                <c:pt idx="8">
                  <c:v>23342</c:v>
                </c:pt>
                <c:pt idx="9">
                  <c:v>22501</c:v>
                </c:pt>
                <c:pt idx="10">
                  <c:v>31046</c:v>
                </c:pt>
                <c:pt idx="11">
                  <c:v>47726</c:v>
                </c:pt>
                <c:pt idx="12">
                  <c:v>59030</c:v>
                </c:pt>
                <c:pt idx="13">
                  <c:v>68806</c:v>
                </c:pt>
                <c:pt idx="14">
                  <c:v>55050</c:v>
                </c:pt>
                <c:pt idx="15">
                  <c:v>46722</c:v>
                </c:pt>
                <c:pt idx="16">
                  <c:v>54356</c:v>
                </c:pt>
                <c:pt idx="17">
                  <c:v>57398</c:v>
                </c:pt>
                <c:pt idx="18">
                  <c:v>57385</c:v>
                </c:pt>
                <c:pt idx="19">
                  <c:v>50050</c:v>
                </c:pt>
                <c:pt idx="20">
                  <c:v>31270</c:v>
                </c:pt>
                <c:pt idx="21">
                  <c:v>27893</c:v>
                </c:pt>
                <c:pt idx="22">
                  <c:v>32095</c:v>
                </c:pt>
                <c:pt idx="23">
                  <c:v>37155</c:v>
                </c:pt>
                <c:pt idx="24">
                  <c:v>32977</c:v>
                </c:pt>
                <c:pt idx="25">
                  <c:v>13274</c:v>
                </c:pt>
                <c:pt idx="26">
                  <c:v>576</c:v>
                </c:pt>
                <c:pt idx="27">
                  <c:v>1500</c:v>
                </c:pt>
                <c:pt idx="28">
                  <c:v>526</c:v>
                </c:pt>
              </c:numCache>
            </c:numRef>
          </c:val>
          <c:smooth val="0"/>
          <c:extLst>
            <c:ext xmlns:c16="http://schemas.microsoft.com/office/drawing/2014/chart" uri="{C3380CC4-5D6E-409C-BE32-E72D297353CC}">
              <c16:uniqueId val="{00000005-BEF8-400D-944E-832F6B4A1ECC}"/>
            </c:ext>
          </c:extLst>
        </c:ser>
        <c:dLbls>
          <c:showLegendKey val="0"/>
          <c:showVal val="0"/>
          <c:showCatName val="0"/>
          <c:showSerName val="0"/>
          <c:showPercent val="0"/>
          <c:showBubbleSize val="0"/>
        </c:dLbls>
        <c:smooth val="0"/>
        <c:axId val="756079920"/>
        <c:axId val="756081720"/>
        <c:extLst>
          <c:ext xmlns:c15="http://schemas.microsoft.com/office/drawing/2012/chart" uri="{02D57815-91ED-43cb-92C2-25804820EDAC}">
            <c15:filteredLineSeries>
              <c15:ser>
                <c:idx val="0"/>
                <c:order val="0"/>
                <c:tx>
                  <c:strRef>
                    <c:extLst>
                      <c:ext uri="{02D57815-91ED-43cb-92C2-25804820EDAC}">
                        <c15:formulaRef>
                          <c15:sqref>'Dia 6 ja 7'!$A$43</c15:sqref>
                        </c15:formulaRef>
                      </c:ext>
                    </c:extLst>
                    <c:strCache>
                      <c:ptCount val="1"/>
                      <c:pt idx="0">
                        <c:v>Vuosi</c:v>
                      </c:pt>
                    </c:strCache>
                  </c:strRef>
                </c:tx>
                <c:spPr>
                  <a:ln w="28575" cap="rnd">
                    <a:solidFill>
                      <a:schemeClr val="accent1"/>
                    </a:solidFill>
                    <a:round/>
                  </a:ln>
                  <a:effectLst/>
                </c:spPr>
                <c:marker>
                  <c:symbol val="none"/>
                </c:marker>
                <c:cat>
                  <c:numRef>
                    <c:extLst>
                      <c:ext uri="{02D57815-91ED-43cb-92C2-25804820EDAC}">
                        <c15:formulaRef>
                          <c15:sqref>'Dia 6 ja 7'!$A$44:$A$72</c15:sqref>
                        </c15:formulaRef>
                      </c:ext>
                    </c:extLst>
                    <c:numCache>
                      <c:formatCode>General</c:formatCode>
                      <c:ptCount val="29"/>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pt idx="16">
                        <c:v>2011</c:v>
                      </c:pt>
                      <c:pt idx="17">
                        <c:v>2012</c:v>
                      </c:pt>
                      <c:pt idx="18">
                        <c:v>2013</c:v>
                      </c:pt>
                      <c:pt idx="19">
                        <c:v>2014</c:v>
                      </c:pt>
                      <c:pt idx="20">
                        <c:v>2015</c:v>
                      </c:pt>
                      <c:pt idx="21">
                        <c:v>2016</c:v>
                      </c:pt>
                      <c:pt idx="22">
                        <c:v>2017</c:v>
                      </c:pt>
                      <c:pt idx="23">
                        <c:v>2018</c:v>
                      </c:pt>
                      <c:pt idx="24">
                        <c:v>2019</c:v>
                      </c:pt>
                      <c:pt idx="25">
                        <c:v>2020</c:v>
                      </c:pt>
                      <c:pt idx="26">
                        <c:v>2021</c:v>
                      </c:pt>
                      <c:pt idx="27">
                        <c:v>2022</c:v>
                      </c:pt>
                      <c:pt idx="28">
                        <c:v>2023</c:v>
                      </c:pt>
                    </c:numCache>
                  </c:numRef>
                </c:cat>
                <c:val>
                  <c:numRef>
                    <c:extLst>
                      <c:ext uri="{02D57815-91ED-43cb-92C2-25804820EDAC}">
                        <c15:formulaRef>
                          <c15:sqref>'Dia 6 ja 7'!$A$44:$A$72</c15:sqref>
                        </c15:formulaRef>
                      </c:ext>
                    </c:extLst>
                    <c:numCache>
                      <c:formatCode>General</c:formatCode>
                      <c:ptCount val="29"/>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pt idx="16">
                        <c:v>2011</c:v>
                      </c:pt>
                      <c:pt idx="17">
                        <c:v>2012</c:v>
                      </c:pt>
                      <c:pt idx="18">
                        <c:v>2013</c:v>
                      </c:pt>
                      <c:pt idx="19">
                        <c:v>2014</c:v>
                      </c:pt>
                      <c:pt idx="20">
                        <c:v>2015</c:v>
                      </c:pt>
                      <c:pt idx="21">
                        <c:v>2016</c:v>
                      </c:pt>
                      <c:pt idx="22">
                        <c:v>2017</c:v>
                      </c:pt>
                      <c:pt idx="23">
                        <c:v>2018</c:v>
                      </c:pt>
                      <c:pt idx="24">
                        <c:v>2019</c:v>
                      </c:pt>
                      <c:pt idx="25">
                        <c:v>2020</c:v>
                      </c:pt>
                      <c:pt idx="26">
                        <c:v>2021</c:v>
                      </c:pt>
                      <c:pt idx="27">
                        <c:v>2022</c:v>
                      </c:pt>
                      <c:pt idx="28">
                        <c:v>2023</c:v>
                      </c:pt>
                    </c:numCache>
                  </c:numRef>
                </c:val>
                <c:smooth val="0"/>
                <c:extLst>
                  <c:ext xmlns:c16="http://schemas.microsoft.com/office/drawing/2014/chart" uri="{C3380CC4-5D6E-409C-BE32-E72D297353CC}">
                    <c16:uniqueId val="{00000006-BEF8-400D-944E-832F6B4A1ECC}"/>
                  </c:ext>
                </c:extLst>
              </c15:ser>
            </c15:filteredLineSeries>
            <c15:filteredLineSeries>
              <c15:ser>
                <c:idx val="1"/>
                <c:order val="1"/>
                <c:tx>
                  <c:strRef>
                    <c:extLst xmlns:c15="http://schemas.microsoft.com/office/drawing/2012/chart">
                      <c:ext xmlns:c15="http://schemas.microsoft.com/office/drawing/2012/chart" uri="{02D57815-91ED-43cb-92C2-25804820EDAC}">
                        <c15:formulaRef>
                          <c15:sqref>'Dia 6 ja 7'!$B$43</c15:sqref>
                        </c15:formulaRef>
                      </c:ext>
                    </c:extLst>
                    <c:strCache>
                      <c:ptCount val="1"/>
                      <c:pt idx="0">
                        <c:v>Yhteensä</c:v>
                      </c:pt>
                    </c:strCache>
                  </c:strRef>
                </c:tx>
                <c:spPr>
                  <a:ln w="28575" cap="rnd">
                    <a:solidFill>
                      <a:schemeClr val="accent2"/>
                    </a:solidFill>
                    <a:round/>
                  </a:ln>
                  <a:effectLst/>
                </c:spPr>
                <c:marker>
                  <c:symbol val="none"/>
                </c:marker>
                <c:cat>
                  <c:numRef>
                    <c:extLst xmlns:c15="http://schemas.microsoft.com/office/drawing/2012/chart">
                      <c:ext xmlns:c15="http://schemas.microsoft.com/office/drawing/2012/chart" uri="{02D57815-91ED-43cb-92C2-25804820EDAC}">
                        <c15:formulaRef>
                          <c15:sqref>'Dia 6 ja 7'!$A$44:$A$72</c15:sqref>
                        </c15:formulaRef>
                      </c:ext>
                    </c:extLst>
                    <c:numCache>
                      <c:formatCode>General</c:formatCode>
                      <c:ptCount val="29"/>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pt idx="16">
                        <c:v>2011</c:v>
                      </c:pt>
                      <c:pt idx="17">
                        <c:v>2012</c:v>
                      </c:pt>
                      <c:pt idx="18">
                        <c:v>2013</c:v>
                      </c:pt>
                      <c:pt idx="19">
                        <c:v>2014</c:v>
                      </c:pt>
                      <c:pt idx="20">
                        <c:v>2015</c:v>
                      </c:pt>
                      <c:pt idx="21">
                        <c:v>2016</c:v>
                      </c:pt>
                      <c:pt idx="22">
                        <c:v>2017</c:v>
                      </c:pt>
                      <c:pt idx="23">
                        <c:v>2018</c:v>
                      </c:pt>
                      <c:pt idx="24">
                        <c:v>2019</c:v>
                      </c:pt>
                      <c:pt idx="25">
                        <c:v>2020</c:v>
                      </c:pt>
                      <c:pt idx="26">
                        <c:v>2021</c:v>
                      </c:pt>
                      <c:pt idx="27">
                        <c:v>2022</c:v>
                      </c:pt>
                      <c:pt idx="28">
                        <c:v>2023</c:v>
                      </c:pt>
                    </c:numCache>
                  </c:numRef>
                </c:cat>
                <c:val>
                  <c:numRef>
                    <c:extLst xmlns:c15="http://schemas.microsoft.com/office/drawing/2012/chart">
                      <c:ext xmlns:c15="http://schemas.microsoft.com/office/drawing/2012/chart" uri="{02D57815-91ED-43cb-92C2-25804820EDAC}">
                        <c15:formulaRef>
                          <c15:sqref>'Dia 6 ja 7'!$B$44:$B$72</c15:sqref>
                        </c15:formulaRef>
                      </c:ext>
                    </c:extLst>
                    <c:numCache>
                      <c:formatCode>#,##0</c:formatCode>
                      <c:ptCount val="29"/>
                      <c:pt idx="0">
                        <c:v>809965</c:v>
                      </c:pt>
                      <c:pt idx="1">
                        <c:v>787293</c:v>
                      </c:pt>
                      <c:pt idx="2">
                        <c:v>797326</c:v>
                      </c:pt>
                      <c:pt idx="3">
                        <c:v>830434</c:v>
                      </c:pt>
                      <c:pt idx="4">
                        <c:v>801989</c:v>
                      </c:pt>
                      <c:pt idx="5">
                        <c:v>809458</c:v>
                      </c:pt>
                      <c:pt idx="6">
                        <c:v>821804</c:v>
                      </c:pt>
                      <c:pt idx="7">
                        <c:v>799030</c:v>
                      </c:pt>
                      <c:pt idx="8">
                        <c:v>783994</c:v>
                      </c:pt>
                      <c:pt idx="9">
                        <c:v>811255</c:v>
                      </c:pt>
                      <c:pt idx="10">
                        <c:v>849492</c:v>
                      </c:pt>
                      <c:pt idx="11">
                        <c:v>889123</c:v>
                      </c:pt>
                      <c:pt idx="12">
                        <c:v>944407</c:v>
                      </c:pt>
                      <c:pt idx="13">
                        <c:v>955005</c:v>
                      </c:pt>
                      <c:pt idx="14">
                        <c:v>906582</c:v>
                      </c:pt>
                      <c:pt idx="15">
                        <c:v>921800</c:v>
                      </c:pt>
                      <c:pt idx="16">
                        <c:v>883476</c:v>
                      </c:pt>
                      <c:pt idx="17">
                        <c:v>894040</c:v>
                      </c:pt>
                      <c:pt idx="18">
                        <c:v>870786</c:v>
                      </c:pt>
                      <c:pt idx="19">
                        <c:v>840323</c:v>
                      </c:pt>
                      <c:pt idx="20">
                        <c:v>820374</c:v>
                      </c:pt>
                      <c:pt idx="21">
                        <c:v>827224</c:v>
                      </c:pt>
                      <c:pt idx="22">
                        <c:v>847104</c:v>
                      </c:pt>
                      <c:pt idx="23">
                        <c:v>842516</c:v>
                      </c:pt>
                      <c:pt idx="24">
                        <c:v>866979</c:v>
                      </c:pt>
                      <c:pt idx="25">
                        <c:v>615617</c:v>
                      </c:pt>
                      <c:pt idx="26">
                        <c:v>745655</c:v>
                      </c:pt>
                      <c:pt idx="27">
                        <c:v>824114</c:v>
                      </c:pt>
                      <c:pt idx="28">
                        <c:v>829629</c:v>
                      </c:pt>
                    </c:numCache>
                  </c:numRef>
                </c:val>
                <c:smooth val="0"/>
                <c:extLst xmlns:c15="http://schemas.microsoft.com/office/drawing/2012/chart">
                  <c:ext xmlns:c16="http://schemas.microsoft.com/office/drawing/2014/chart" uri="{C3380CC4-5D6E-409C-BE32-E72D297353CC}">
                    <c16:uniqueId val="{00000007-BEF8-400D-944E-832F6B4A1ECC}"/>
                  </c:ext>
                </c:extLst>
              </c15:ser>
            </c15:filteredLineSeries>
            <c15:filteredLineSeries>
              <c15:ser>
                <c:idx val="2"/>
                <c:order val="2"/>
                <c:tx>
                  <c:strRef>
                    <c:extLst xmlns:c15="http://schemas.microsoft.com/office/drawing/2012/chart">
                      <c:ext xmlns:c15="http://schemas.microsoft.com/office/drawing/2012/chart" uri="{02D57815-91ED-43cb-92C2-25804820EDAC}">
                        <c15:formulaRef>
                          <c15:sqref>'Dia 6 ja 7'!$C$43</c15:sqref>
                        </c15:formulaRef>
                      </c:ext>
                    </c:extLst>
                    <c:strCache>
                      <c:ptCount val="1"/>
                      <c:pt idx="0">
                        <c:v>Suomi</c:v>
                      </c:pt>
                    </c:strCache>
                  </c:strRef>
                </c:tx>
                <c:spPr>
                  <a:ln w="28575" cap="rnd">
                    <a:solidFill>
                      <a:schemeClr val="accent3"/>
                    </a:solidFill>
                    <a:round/>
                  </a:ln>
                  <a:effectLst/>
                </c:spPr>
                <c:marker>
                  <c:symbol val="none"/>
                </c:marker>
                <c:cat>
                  <c:numRef>
                    <c:extLst xmlns:c15="http://schemas.microsoft.com/office/drawing/2012/chart">
                      <c:ext xmlns:c15="http://schemas.microsoft.com/office/drawing/2012/chart" uri="{02D57815-91ED-43cb-92C2-25804820EDAC}">
                        <c15:formulaRef>
                          <c15:sqref>'Dia 6 ja 7'!$A$44:$A$72</c15:sqref>
                        </c15:formulaRef>
                      </c:ext>
                    </c:extLst>
                    <c:numCache>
                      <c:formatCode>General</c:formatCode>
                      <c:ptCount val="29"/>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pt idx="16">
                        <c:v>2011</c:v>
                      </c:pt>
                      <c:pt idx="17">
                        <c:v>2012</c:v>
                      </c:pt>
                      <c:pt idx="18">
                        <c:v>2013</c:v>
                      </c:pt>
                      <c:pt idx="19">
                        <c:v>2014</c:v>
                      </c:pt>
                      <c:pt idx="20">
                        <c:v>2015</c:v>
                      </c:pt>
                      <c:pt idx="21">
                        <c:v>2016</c:v>
                      </c:pt>
                      <c:pt idx="22">
                        <c:v>2017</c:v>
                      </c:pt>
                      <c:pt idx="23">
                        <c:v>2018</c:v>
                      </c:pt>
                      <c:pt idx="24">
                        <c:v>2019</c:v>
                      </c:pt>
                      <c:pt idx="25">
                        <c:v>2020</c:v>
                      </c:pt>
                      <c:pt idx="26">
                        <c:v>2021</c:v>
                      </c:pt>
                      <c:pt idx="27">
                        <c:v>2022</c:v>
                      </c:pt>
                      <c:pt idx="28">
                        <c:v>2023</c:v>
                      </c:pt>
                    </c:numCache>
                  </c:numRef>
                </c:cat>
                <c:val>
                  <c:numRef>
                    <c:extLst xmlns:c15="http://schemas.microsoft.com/office/drawing/2012/chart">
                      <c:ext xmlns:c15="http://schemas.microsoft.com/office/drawing/2012/chart" uri="{02D57815-91ED-43cb-92C2-25804820EDAC}">
                        <c15:formulaRef>
                          <c15:sqref>'Dia 6 ja 7'!$C$44:$C$72</c15:sqref>
                        </c15:formulaRef>
                      </c:ext>
                    </c:extLst>
                    <c:numCache>
                      <c:formatCode>#,##0</c:formatCode>
                      <c:ptCount val="29"/>
                      <c:pt idx="0">
                        <c:v>742216</c:v>
                      </c:pt>
                      <c:pt idx="1">
                        <c:v>720563</c:v>
                      </c:pt>
                      <c:pt idx="2">
                        <c:v>733350</c:v>
                      </c:pt>
                      <c:pt idx="3">
                        <c:v>760331</c:v>
                      </c:pt>
                      <c:pt idx="4">
                        <c:v>721537</c:v>
                      </c:pt>
                      <c:pt idx="5">
                        <c:v>730200</c:v>
                      </c:pt>
                      <c:pt idx="6">
                        <c:v>727479</c:v>
                      </c:pt>
                      <c:pt idx="7">
                        <c:v>710794</c:v>
                      </c:pt>
                      <c:pt idx="8">
                        <c:v>692681</c:v>
                      </c:pt>
                      <c:pt idx="9">
                        <c:v>724663</c:v>
                      </c:pt>
                      <c:pt idx="10">
                        <c:v>752770</c:v>
                      </c:pt>
                      <c:pt idx="11">
                        <c:v>775491</c:v>
                      </c:pt>
                      <c:pt idx="12">
                        <c:v>821459</c:v>
                      </c:pt>
                      <c:pt idx="13">
                        <c:v>808584</c:v>
                      </c:pt>
                      <c:pt idx="14">
                        <c:v>790639</c:v>
                      </c:pt>
                      <c:pt idx="15">
                        <c:v>810471</c:v>
                      </c:pt>
                      <c:pt idx="16">
                        <c:v>764550</c:v>
                      </c:pt>
                      <c:pt idx="17">
                        <c:v>765254</c:v>
                      </c:pt>
                      <c:pt idx="18">
                        <c:v>744414</c:v>
                      </c:pt>
                      <c:pt idx="19">
                        <c:v>720776</c:v>
                      </c:pt>
                      <c:pt idx="20">
                        <c:v>717195</c:v>
                      </c:pt>
                      <c:pt idx="21">
                        <c:v>732510</c:v>
                      </c:pt>
                      <c:pt idx="22">
                        <c:v>754434</c:v>
                      </c:pt>
                      <c:pt idx="23">
                        <c:v>738206</c:v>
                      </c:pt>
                      <c:pt idx="24">
                        <c:v>759401</c:v>
                      </c:pt>
                      <c:pt idx="25">
                        <c:v>577961</c:v>
                      </c:pt>
                      <c:pt idx="26">
                        <c:v>710077</c:v>
                      </c:pt>
                      <c:pt idx="27">
                        <c:v>771051</c:v>
                      </c:pt>
                      <c:pt idx="28">
                        <c:v>767539</c:v>
                      </c:pt>
                    </c:numCache>
                  </c:numRef>
                </c:val>
                <c:smooth val="0"/>
                <c:extLst xmlns:c15="http://schemas.microsoft.com/office/drawing/2012/chart">
                  <c:ext xmlns:c16="http://schemas.microsoft.com/office/drawing/2014/chart" uri="{C3380CC4-5D6E-409C-BE32-E72D297353CC}">
                    <c16:uniqueId val="{00000008-BEF8-400D-944E-832F6B4A1ECC}"/>
                  </c:ext>
                </c:extLst>
              </c15:ser>
            </c15:filteredLineSeries>
            <c15:filteredLineSeries>
              <c15:ser>
                <c:idx val="3"/>
                <c:order val="3"/>
                <c:tx>
                  <c:strRef>
                    <c:extLst xmlns:c15="http://schemas.microsoft.com/office/drawing/2012/chart">
                      <c:ext xmlns:c15="http://schemas.microsoft.com/office/drawing/2012/chart" uri="{02D57815-91ED-43cb-92C2-25804820EDAC}">
                        <c15:formulaRef>
                          <c15:sqref>'Dia 6 ja 7'!$D$43</c15:sqref>
                        </c15:formulaRef>
                      </c:ext>
                    </c:extLst>
                    <c:strCache>
                      <c:ptCount val="1"/>
                      <c:pt idx="0">
                        <c:v>Ulkomaat</c:v>
                      </c:pt>
                    </c:strCache>
                  </c:strRef>
                </c:tx>
                <c:spPr>
                  <a:ln w="28575" cap="rnd">
                    <a:solidFill>
                      <a:schemeClr val="accent4"/>
                    </a:solidFill>
                    <a:round/>
                  </a:ln>
                  <a:effectLst/>
                </c:spPr>
                <c:marker>
                  <c:symbol val="none"/>
                </c:marker>
                <c:cat>
                  <c:numRef>
                    <c:extLst xmlns:c15="http://schemas.microsoft.com/office/drawing/2012/chart">
                      <c:ext xmlns:c15="http://schemas.microsoft.com/office/drawing/2012/chart" uri="{02D57815-91ED-43cb-92C2-25804820EDAC}">
                        <c15:formulaRef>
                          <c15:sqref>'Dia 6 ja 7'!$A$44:$A$72</c15:sqref>
                        </c15:formulaRef>
                      </c:ext>
                    </c:extLst>
                    <c:numCache>
                      <c:formatCode>General</c:formatCode>
                      <c:ptCount val="29"/>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pt idx="16">
                        <c:v>2011</c:v>
                      </c:pt>
                      <c:pt idx="17">
                        <c:v>2012</c:v>
                      </c:pt>
                      <c:pt idx="18">
                        <c:v>2013</c:v>
                      </c:pt>
                      <c:pt idx="19">
                        <c:v>2014</c:v>
                      </c:pt>
                      <c:pt idx="20">
                        <c:v>2015</c:v>
                      </c:pt>
                      <c:pt idx="21">
                        <c:v>2016</c:v>
                      </c:pt>
                      <c:pt idx="22">
                        <c:v>2017</c:v>
                      </c:pt>
                      <c:pt idx="23">
                        <c:v>2018</c:v>
                      </c:pt>
                      <c:pt idx="24">
                        <c:v>2019</c:v>
                      </c:pt>
                      <c:pt idx="25">
                        <c:v>2020</c:v>
                      </c:pt>
                      <c:pt idx="26">
                        <c:v>2021</c:v>
                      </c:pt>
                      <c:pt idx="27">
                        <c:v>2022</c:v>
                      </c:pt>
                      <c:pt idx="28">
                        <c:v>2023</c:v>
                      </c:pt>
                    </c:numCache>
                  </c:numRef>
                </c:cat>
                <c:val>
                  <c:numRef>
                    <c:extLst xmlns:c15="http://schemas.microsoft.com/office/drawing/2012/chart">
                      <c:ext xmlns:c15="http://schemas.microsoft.com/office/drawing/2012/chart" uri="{02D57815-91ED-43cb-92C2-25804820EDAC}">
                        <c15:formulaRef>
                          <c15:sqref>'Dia 6 ja 7'!$D$44:$D$72</c15:sqref>
                        </c15:formulaRef>
                      </c:ext>
                    </c:extLst>
                    <c:numCache>
                      <c:formatCode>#,##0</c:formatCode>
                      <c:ptCount val="29"/>
                      <c:pt idx="0">
                        <c:v>67749</c:v>
                      </c:pt>
                      <c:pt idx="1">
                        <c:v>66730</c:v>
                      </c:pt>
                      <c:pt idx="2">
                        <c:v>63976</c:v>
                      </c:pt>
                      <c:pt idx="3">
                        <c:v>70103</c:v>
                      </c:pt>
                      <c:pt idx="4">
                        <c:v>80452</c:v>
                      </c:pt>
                      <c:pt idx="5">
                        <c:v>79258</c:v>
                      </c:pt>
                      <c:pt idx="6">
                        <c:v>94325</c:v>
                      </c:pt>
                      <c:pt idx="7">
                        <c:v>88236</c:v>
                      </c:pt>
                      <c:pt idx="8">
                        <c:v>91313</c:v>
                      </c:pt>
                      <c:pt idx="9">
                        <c:v>86592</c:v>
                      </c:pt>
                      <c:pt idx="10">
                        <c:v>96722</c:v>
                      </c:pt>
                      <c:pt idx="11">
                        <c:v>113632</c:v>
                      </c:pt>
                      <c:pt idx="12">
                        <c:v>122948</c:v>
                      </c:pt>
                      <c:pt idx="13">
                        <c:v>146421</c:v>
                      </c:pt>
                      <c:pt idx="14">
                        <c:v>115943</c:v>
                      </c:pt>
                      <c:pt idx="15">
                        <c:v>111329</c:v>
                      </c:pt>
                      <c:pt idx="16">
                        <c:v>118926</c:v>
                      </c:pt>
                      <c:pt idx="17">
                        <c:v>128786</c:v>
                      </c:pt>
                      <c:pt idx="18">
                        <c:v>126372</c:v>
                      </c:pt>
                      <c:pt idx="19">
                        <c:v>119547</c:v>
                      </c:pt>
                      <c:pt idx="20">
                        <c:v>103179</c:v>
                      </c:pt>
                      <c:pt idx="21">
                        <c:v>94714</c:v>
                      </c:pt>
                      <c:pt idx="22">
                        <c:v>92670</c:v>
                      </c:pt>
                      <c:pt idx="23">
                        <c:v>104310</c:v>
                      </c:pt>
                      <c:pt idx="24">
                        <c:v>107578</c:v>
                      </c:pt>
                      <c:pt idx="25">
                        <c:v>37656</c:v>
                      </c:pt>
                      <c:pt idx="26">
                        <c:v>35578</c:v>
                      </c:pt>
                      <c:pt idx="27">
                        <c:v>53063</c:v>
                      </c:pt>
                      <c:pt idx="28">
                        <c:v>62090</c:v>
                      </c:pt>
                    </c:numCache>
                  </c:numRef>
                </c:val>
                <c:smooth val="0"/>
                <c:extLst xmlns:c15="http://schemas.microsoft.com/office/drawing/2012/chart">
                  <c:ext xmlns:c16="http://schemas.microsoft.com/office/drawing/2014/chart" uri="{C3380CC4-5D6E-409C-BE32-E72D297353CC}">
                    <c16:uniqueId val="{00000009-BEF8-400D-944E-832F6B4A1ECC}"/>
                  </c:ext>
                </c:extLst>
              </c15:ser>
            </c15:filteredLineSeries>
          </c:ext>
        </c:extLst>
      </c:lineChart>
      <c:catAx>
        <c:axId val="7560799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756081720"/>
        <c:crosses val="autoZero"/>
        <c:auto val="1"/>
        <c:lblAlgn val="ctr"/>
        <c:lblOffset val="100"/>
        <c:noMultiLvlLbl val="0"/>
      </c:catAx>
      <c:valAx>
        <c:axId val="756081720"/>
        <c:scaling>
          <c:orientation val="minMax"/>
          <c:max val="700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756079920"/>
        <c:crosses val="autoZero"/>
        <c:crossBetween val="between"/>
      </c:valAx>
      <c:spPr>
        <a:noFill/>
        <a:ln>
          <a:noFill/>
        </a:ln>
        <a:effectLst/>
      </c:spPr>
    </c:plotArea>
    <c:legend>
      <c:legendPos val="b"/>
      <c:layout>
        <c:manualLayout>
          <c:xMode val="edge"/>
          <c:yMode val="edge"/>
          <c:x val="6.8689774257176678E-2"/>
          <c:y val="0.24579382631173918"/>
          <c:w val="0.13980216442685206"/>
          <c:h val="0.3054173641367379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tx1"/>
      </a:solidFill>
      <a:round/>
    </a:ln>
    <a:effectLst/>
  </c:spPr>
  <c:txPr>
    <a:bodyPr/>
    <a:lstStyle/>
    <a:p>
      <a:pPr>
        <a:defRPr/>
      </a:pPr>
      <a:endParaRPr lang="fi-FI"/>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spc="0" baseline="0">
                <a:solidFill>
                  <a:sysClr val="windowText" lastClr="000000"/>
                </a:solidFill>
                <a:latin typeface="+mn-lt"/>
                <a:ea typeface="+mn-ea"/>
                <a:cs typeface="+mn-cs"/>
              </a:defRPr>
            </a:pPr>
            <a:r>
              <a:rPr lang="fi-FI" b="1">
                <a:solidFill>
                  <a:sysClr val="windowText" lastClr="000000"/>
                </a:solidFill>
              </a:rPr>
              <a:t>Yöpymisten lukumäärä Pohjois-Savon majoitusliikkeissä kuukausittain v. 2020-2023</a:t>
            </a:r>
          </a:p>
        </c:rich>
      </c:tx>
      <c:overlay val="0"/>
      <c:spPr>
        <a:noFill/>
        <a:ln>
          <a:noFill/>
        </a:ln>
        <a:effectLst/>
      </c:spPr>
      <c:txPr>
        <a:bodyPr rot="0" spcFirstLastPara="1" vertOverflow="ellipsis" vert="horz" wrap="square" anchor="ctr" anchorCtr="1"/>
        <a:lstStyle/>
        <a:p>
          <a:pPr>
            <a:defRPr sz="1400" b="1" i="0" u="none" strike="noStrike" kern="1200" spc="0" baseline="0">
              <a:solidFill>
                <a:sysClr val="windowText" lastClr="000000"/>
              </a:solidFill>
              <a:latin typeface="+mn-lt"/>
              <a:ea typeface="+mn-ea"/>
              <a:cs typeface="+mn-cs"/>
            </a:defRPr>
          </a:pPr>
          <a:endParaRPr lang="fi-FI"/>
        </a:p>
      </c:txPr>
    </c:title>
    <c:autoTitleDeleted val="0"/>
    <c:plotArea>
      <c:layout>
        <c:manualLayout>
          <c:layoutTarget val="inner"/>
          <c:xMode val="edge"/>
          <c:yMode val="edge"/>
          <c:x val="7.0997540192375155E-2"/>
          <c:y val="8.2102692461455559E-2"/>
          <c:w val="0.91288524554985484"/>
          <c:h val="0.81589056334845567"/>
        </c:manualLayout>
      </c:layout>
      <c:barChart>
        <c:barDir val="col"/>
        <c:grouping val="clustered"/>
        <c:varyColors val="0"/>
        <c:ser>
          <c:idx val="0"/>
          <c:order val="0"/>
          <c:tx>
            <c:strRef>
              <c:f>'Dia 9'!$E$5</c:f>
              <c:strCache>
                <c:ptCount val="1"/>
                <c:pt idx="0">
                  <c:v>2020</c:v>
                </c:pt>
              </c:strCache>
            </c:strRef>
          </c:tx>
          <c:spPr>
            <a:solidFill>
              <a:srgbClr val="FFD128"/>
            </a:solidFill>
            <a:ln>
              <a:noFill/>
            </a:ln>
            <a:effectLst/>
          </c:spPr>
          <c:invertIfNegative val="0"/>
          <c:cat>
            <c:strRef>
              <c:f>'Dia 9'!$F$4:$Q$4</c:f>
              <c:strCache>
                <c:ptCount val="12"/>
                <c:pt idx="0">
                  <c:v>tammikuu</c:v>
                </c:pt>
                <c:pt idx="1">
                  <c:v>helmikuu</c:v>
                </c:pt>
                <c:pt idx="2">
                  <c:v>maaliskuu</c:v>
                </c:pt>
                <c:pt idx="3">
                  <c:v>huhtikuu</c:v>
                </c:pt>
                <c:pt idx="4">
                  <c:v>toukokuu</c:v>
                </c:pt>
                <c:pt idx="5">
                  <c:v>kesäkuu</c:v>
                </c:pt>
                <c:pt idx="6">
                  <c:v>heinäkuu</c:v>
                </c:pt>
                <c:pt idx="7">
                  <c:v>elokuu</c:v>
                </c:pt>
                <c:pt idx="8">
                  <c:v>syyskuu</c:v>
                </c:pt>
                <c:pt idx="9">
                  <c:v>lokakuu</c:v>
                </c:pt>
                <c:pt idx="10">
                  <c:v>marraskuu</c:v>
                </c:pt>
                <c:pt idx="11">
                  <c:v>joulukuu</c:v>
                </c:pt>
              </c:strCache>
            </c:strRef>
          </c:cat>
          <c:val>
            <c:numRef>
              <c:f>'Dia 9'!$F$5:$Q$5</c:f>
              <c:numCache>
                <c:formatCode>#,##0</c:formatCode>
                <c:ptCount val="12"/>
                <c:pt idx="0">
                  <c:v>58689</c:v>
                </c:pt>
                <c:pt idx="1">
                  <c:v>73842</c:v>
                </c:pt>
                <c:pt idx="2">
                  <c:v>36825</c:v>
                </c:pt>
                <c:pt idx="3">
                  <c:v>7265</c:v>
                </c:pt>
                <c:pt idx="4">
                  <c:v>13267</c:v>
                </c:pt>
                <c:pt idx="5">
                  <c:v>51416</c:v>
                </c:pt>
                <c:pt idx="6">
                  <c:v>125753</c:v>
                </c:pt>
                <c:pt idx="7">
                  <c:v>73268</c:v>
                </c:pt>
                <c:pt idx="8">
                  <c:v>58664</c:v>
                </c:pt>
                <c:pt idx="9">
                  <c:v>51385</c:v>
                </c:pt>
                <c:pt idx="10">
                  <c:v>32409</c:v>
                </c:pt>
                <c:pt idx="11">
                  <c:v>32834</c:v>
                </c:pt>
              </c:numCache>
            </c:numRef>
          </c:val>
          <c:extLst>
            <c:ext xmlns:c16="http://schemas.microsoft.com/office/drawing/2014/chart" uri="{C3380CC4-5D6E-409C-BE32-E72D297353CC}">
              <c16:uniqueId val="{00000000-282A-48E8-BFE5-EAB066CB6B0E}"/>
            </c:ext>
          </c:extLst>
        </c:ser>
        <c:ser>
          <c:idx val="1"/>
          <c:order val="1"/>
          <c:tx>
            <c:strRef>
              <c:f>'Dia 9'!$E$6</c:f>
              <c:strCache>
                <c:ptCount val="1"/>
                <c:pt idx="0">
                  <c:v>2021</c:v>
                </c:pt>
              </c:strCache>
            </c:strRef>
          </c:tx>
          <c:spPr>
            <a:solidFill>
              <a:srgbClr val="A6A6A6"/>
            </a:solidFill>
            <a:ln>
              <a:noFill/>
            </a:ln>
            <a:effectLst/>
          </c:spPr>
          <c:invertIfNegative val="0"/>
          <c:cat>
            <c:strRef>
              <c:f>'Dia 9'!$F$4:$Q$4</c:f>
              <c:strCache>
                <c:ptCount val="12"/>
                <c:pt idx="0">
                  <c:v>tammikuu</c:v>
                </c:pt>
                <c:pt idx="1">
                  <c:v>helmikuu</c:v>
                </c:pt>
                <c:pt idx="2">
                  <c:v>maaliskuu</c:v>
                </c:pt>
                <c:pt idx="3">
                  <c:v>huhtikuu</c:v>
                </c:pt>
                <c:pt idx="4">
                  <c:v>toukokuu</c:v>
                </c:pt>
                <c:pt idx="5">
                  <c:v>kesäkuu</c:v>
                </c:pt>
                <c:pt idx="6">
                  <c:v>heinäkuu</c:v>
                </c:pt>
                <c:pt idx="7">
                  <c:v>elokuu</c:v>
                </c:pt>
                <c:pt idx="8">
                  <c:v>syyskuu</c:v>
                </c:pt>
                <c:pt idx="9">
                  <c:v>lokakuu</c:v>
                </c:pt>
                <c:pt idx="10">
                  <c:v>marraskuu</c:v>
                </c:pt>
                <c:pt idx="11">
                  <c:v>joulukuu</c:v>
                </c:pt>
              </c:strCache>
            </c:strRef>
          </c:cat>
          <c:val>
            <c:numRef>
              <c:f>'Dia 9'!$F$6:$Q$6</c:f>
              <c:numCache>
                <c:formatCode>#,##0</c:formatCode>
                <c:ptCount val="12"/>
                <c:pt idx="0">
                  <c:v>28661</c:v>
                </c:pt>
                <c:pt idx="1">
                  <c:v>40604</c:v>
                </c:pt>
                <c:pt idx="2">
                  <c:v>45521</c:v>
                </c:pt>
                <c:pt idx="3">
                  <c:v>31724</c:v>
                </c:pt>
                <c:pt idx="4">
                  <c:v>41752</c:v>
                </c:pt>
                <c:pt idx="5">
                  <c:v>82788</c:v>
                </c:pt>
                <c:pt idx="6">
                  <c:v>147899</c:v>
                </c:pt>
                <c:pt idx="7">
                  <c:v>92492</c:v>
                </c:pt>
                <c:pt idx="8">
                  <c:v>64228</c:v>
                </c:pt>
                <c:pt idx="9">
                  <c:v>71238</c:v>
                </c:pt>
                <c:pt idx="10">
                  <c:v>50278</c:v>
                </c:pt>
                <c:pt idx="11">
                  <c:v>48470</c:v>
                </c:pt>
              </c:numCache>
            </c:numRef>
          </c:val>
          <c:extLst>
            <c:ext xmlns:c16="http://schemas.microsoft.com/office/drawing/2014/chart" uri="{C3380CC4-5D6E-409C-BE32-E72D297353CC}">
              <c16:uniqueId val="{00000001-282A-48E8-BFE5-EAB066CB6B0E}"/>
            </c:ext>
          </c:extLst>
        </c:ser>
        <c:ser>
          <c:idx val="2"/>
          <c:order val="2"/>
          <c:tx>
            <c:strRef>
              <c:f>'Dia 9'!$E$7</c:f>
              <c:strCache>
                <c:ptCount val="1"/>
                <c:pt idx="0">
                  <c:v>2022</c:v>
                </c:pt>
              </c:strCache>
            </c:strRef>
          </c:tx>
          <c:spPr>
            <a:solidFill>
              <a:srgbClr val="2ABBFE"/>
            </a:solidFill>
            <a:ln>
              <a:noFill/>
            </a:ln>
            <a:effectLst/>
          </c:spPr>
          <c:invertIfNegative val="0"/>
          <c:cat>
            <c:strRef>
              <c:f>'Dia 9'!$F$4:$Q$4</c:f>
              <c:strCache>
                <c:ptCount val="12"/>
                <c:pt idx="0">
                  <c:v>tammikuu</c:v>
                </c:pt>
                <c:pt idx="1">
                  <c:v>helmikuu</c:v>
                </c:pt>
                <c:pt idx="2">
                  <c:v>maaliskuu</c:v>
                </c:pt>
                <c:pt idx="3">
                  <c:v>huhtikuu</c:v>
                </c:pt>
                <c:pt idx="4">
                  <c:v>toukokuu</c:v>
                </c:pt>
                <c:pt idx="5">
                  <c:v>kesäkuu</c:v>
                </c:pt>
                <c:pt idx="6">
                  <c:v>heinäkuu</c:v>
                </c:pt>
                <c:pt idx="7">
                  <c:v>elokuu</c:v>
                </c:pt>
                <c:pt idx="8">
                  <c:v>syyskuu</c:v>
                </c:pt>
                <c:pt idx="9">
                  <c:v>lokakuu</c:v>
                </c:pt>
                <c:pt idx="10">
                  <c:v>marraskuu</c:v>
                </c:pt>
                <c:pt idx="11">
                  <c:v>joulukuu</c:v>
                </c:pt>
              </c:strCache>
            </c:strRef>
          </c:cat>
          <c:val>
            <c:numRef>
              <c:f>'Dia 9'!$F$7:$Q$7</c:f>
              <c:numCache>
                <c:formatCode>#,##0</c:formatCode>
                <c:ptCount val="12"/>
                <c:pt idx="0">
                  <c:v>34937</c:v>
                </c:pt>
                <c:pt idx="1">
                  <c:v>59547</c:v>
                </c:pt>
                <c:pt idx="2">
                  <c:v>71839</c:v>
                </c:pt>
                <c:pt idx="3">
                  <c:v>57969</c:v>
                </c:pt>
                <c:pt idx="4">
                  <c:v>56037</c:v>
                </c:pt>
                <c:pt idx="5">
                  <c:v>85591</c:v>
                </c:pt>
                <c:pt idx="6">
                  <c:v>126939</c:v>
                </c:pt>
                <c:pt idx="7">
                  <c:v>91570</c:v>
                </c:pt>
                <c:pt idx="8">
                  <c:v>66739</c:v>
                </c:pt>
                <c:pt idx="9">
                  <c:v>71116</c:v>
                </c:pt>
                <c:pt idx="10">
                  <c:v>51685</c:v>
                </c:pt>
                <c:pt idx="11">
                  <c:v>50145</c:v>
                </c:pt>
              </c:numCache>
            </c:numRef>
          </c:val>
          <c:extLst>
            <c:ext xmlns:c16="http://schemas.microsoft.com/office/drawing/2014/chart" uri="{C3380CC4-5D6E-409C-BE32-E72D297353CC}">
              <c16:uniqueId val="{00000002-282A-48E8-BFE5-EAB066CB6B0E}"/>
            </c:ext>
          </c:extLst>
        </c:ser>
        <c:ser>
          <c:idx val="3"/>
          <c:order val="3"/>
          <c:tx>
            <c:strRef>
              <c:f>'Dia 9'!$E$8</c:f>
              <c:strCache>
                <c:ptCount val="1"/>
                <c:pt idx="0">
                  <c:v>2023</c:v>
                </c:pt>
              </c:strCache>
            </c:strRef>
          </c:tx>
          <c:spPr>
            <a:solidFill>
              <a:srgbClr val="91581F"/>
            </a:solidFill>
            <a:ln>
              <a:noFill/>
            </a:ln>
            <a:effectLst/>
          </c:spPr>
          <c:invertIfNegative val="0"/>
          <c:cat>
            <c:strRef>
              <c:f>'Dia 9'!$F$4:$Q$4</c:f>
              <c:strCache>
                <c:ptCount val="12"/>
                <c:pt idx="0">
                  <c:v>tammikuu</c:v>
                </c:pt>
                <c:pt idx="1">
                  <c:v>helmikuu</c:v>
                </c:pt>
                <c:pt idx="2">
                  <c:v>maaliskuu</c:v>
                </c:pt>
                <c:pt idx="3">
                  <c:v>huhtikuu</c:v>
                </c:pt>
                <c:pt idx="4">
                  <c:v>toukokuu</c:v>
                </c:pt>
                <c:pt idx="5">
                  <c:v>kesäkuu</c:v>
                </c:pt>
                <c:pt idx="6">
                  <c:v>heinäkuu</c:v>
                </c:pt>
                <c:pt idx="7">
                  <c:v>elokuu</c:v>
                </c:pt>
                <c:pt idx="8">
                  <c:v>syyskuu</c:v>
                </c:pt>
                <c:pt idx="9">
                  <c:v>lokakuu</c:v>
                </c:pt>
                <c:pt idx="10">
                  <c:v>marraskuu</c:v>
                </c:pt>
                <c:pt idx="11">
                  <c:v>joulukuu</c:v>
                </c:pt>
              </c:strCache>
            </c:strRef>
          </c:cat>
          <c:val>
            <c:numRef>
              <c:f>'Dia 9'!$F$8:$Q$8</c:f>
              <c:numCache>
                <c:formatCode>#,##0</c:formatCode>
                <c:ptCount val="12"/>
                <c:pt idx="0">
                  <c:v>48923</c:v>
                </c:pt>
                <c:pt idx="1">
                  <c:v>65288</c:v>
                </c:pt>
                <c:pt idx="2">
                  <c:v>68551</c:v>
                </c:pt>
                <c:pt idx="3">
                  <c:v>54853</c:v>
                </c:pt>
                <c:pt idx="4">
                  <c:v>56010</c:v>
                </c:pt>
                <c:pt idx="5">
                  <c:v>84864</c:v>
                </c:pt>
                <c:pt idx="6">
                  <c:v>124160</c:v>
                </c:pt>
                <c:pt idx="7">
                  <c:v>87702</c:v>
                </c:pt>
                <c:pt idx="8">
                  <c:v>71160</c:v>
                </c:pt>
                <c:pt idx="9">
                  <c:v>68436</c:v>
                </c:pt>
                <c:pt idx="10">
                  <c:v>49748</c:v>
                </c:pt>
                <c:pt idx="11">
                  <c:v>49934</c:v>
                </c:pt>
              </c:numCache>
            </c:numRef>
          </c:val>
          <c:extLst>
            <c:ext xmlns:c16="http://schemas.microsoft.com/office/drawing/2014/chart" uri="{C3380CC4-5D6E-409C-BE32-E72D297353CC}">
              <c16:uniqueId val="{00000003-282A-48E8-BFE5-EAB066CB6B0E}"/>
            </c:ext>
          </c:extLst>
        </c:ser>
        <c:dLbls>
          <c:showLegendKey val="0"/>
          <c:showVal val="0"/>
          <c:showCatName val="0"/>
          <c:showSerName val="0"/>
          <c:showPercent val="0"/>
          <c:showBubbleSize val="0"/>
        </c:dLbls>
        <c:gapWidth val="120"/>
        <c:overlap val="-5"/>
        <c:axId val="549580096"/>
        <c:axId val="549583376"/>
      </c:barChart>
      <c:catAx>
        <c:axId val="549580096"/>
        <c:scaling>
          <c:orientation val="minMax"/>
        </c:scaling>
        <c:delete val="0"/>
        <c:axPos val="b"/>
        <c:numFmt formatCode="General" sourceLinked="1"/>
        <c:majorTickMark val="none"/>
        <c:minorTickMark val="none"/>
        <c:tickLblPos val="nextTo"/>
        <c:spPr>
          <a:noFill/>
          <a:ln w="9525" cap="flat" cmpd="sng" algn="ctr">
            <a:solidFill>
              <a:sysClr val="windowText" lastClr="000000"/>
            </a:solidFill>
            <a:round/>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endParaRPr lang="fi-FI"/>
          </a:p>
        </c:txPr>
        <c:crossAx val="549583376"/>
        <c:crosses val="autoZero"/>
        <c:auto val="1"/>
        <c:lblAlgn val="ctr"/>
        <c:lblOffset val="100"/>
        <c:noMultiLvlLbl val="0"/>
      </c:catAx>
      <c:valAx>
        <c:axId val="54958337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endParaRPr lang="fi-FI"/>
          </a:p>
        </c:txPr>
        <c:crossAx val="549580096"/>
        <c:crosses val="autoZero"/>
        <c:crossBetween val="between"/>
      </c:valAx>
      <c:spPr>
        <a:noFill/>
        <a:ln>
          <a:solidFill>
            <a:sysClr val="windowText" lastClr="000000"/>
          </a:solidFill>
        </a:ln>
        <a:effectLst/>
      </c:spPr>
    </c:plotArea>
    <c:legend>
      <c:legendPos val="b"/>
      <c:layout>
        <c:manualLayout>
          <c:xMode val="edge"/>
          <c:yMode val="edge"/>
          <c:x val="0.12124010022899827"/>
          <c:y val="0.19895117414958891"/>
          <c:w val="0.27453520352035204"/>
          <c:h val="5.1181077694235584E-2"/>
        </c:manualLayout>
      </c:layout>
      <c:overlay val="0"/>
      <c:spPr>
        <a:noFill/>
        <a:ln>
          <a:noFill/>
        </a:ln>
        <a:effectLst/>
      </c:spPr>
      <c:txPr>
        <a:bodyPr rot="0" spcFirstLastPara="1" vertOverflow="ellipsis" vert="horz" wrap="square" anchor="ctr" anchorCtr="1"/>
        <a:lstStyle/>
        <a:p>
          <a:pPr>
            <a:defRPr sz="1100" b="0" i="0" u="none" strike="noStrike" kern="1200" baseline="0">
              <a:solidFill>
                <a:sysClr val="windowText" lastClr="000000"/>
              </a:solidFill>
              <a:latin typeface="+mn-lt"/>
              <a:ea typeface="+mn-ea"/>
              <a:cs typeface="+mn-cs"/>
            </a:defRPr>
          </a:pPr>
          <a:endParaRPr lang="fi-FI"/>
        </a:p>
      </c:txPr>
    </c:legend>
    <c:plotVisOnly val="1"/>
    <c:dispBlanksAs val="gap"/>
    <c:showDLblsOverMax val="0"/>
  </c:chart>
  <c:spPr>
    <a:solidFill>
      <a:schemeClr val="bg1"/>
    </a:solidFill>
    <a:ln w="9525" cap="flat" cmpd="sng" algn="ctr">
      <a:solidFill>
        <a:schemeClr val="tx1"/>
      </a:solidFill>
      <a:round/>
    </a:ln>
    <a:effectLst/>
  </c:spPr>
  <c:txPr>
    <a:bodyPr/>
    <a:lstStyle/>
    <a:p>
      <a:pPr>
        <a:defRPr/>
      </a:pPr>
      <a:endParaRPr lang="fi-FI"/>
    </a:p>
  </c:txPr>
  <c:externalData r:id="rId4">
    <c:autoUpdate val="0"/>
  </c:externalData>
  <c:userShapes r:id="rId5"/>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spc="0" baseline="0">
                <a:solidFill>
                  <a:sysClr val="windowText" lastClr="000000"/>
                </a:solidFill>
                <a:latin typeface="+mn-lt"/>
                <a:ea typeface="+mn-ea"/>
                <a:cs typeface="+mn-cs"/>
              </a:defRPr>
            </a:pPr>
            <a:r>
              <a:rPr lang="fi-FI" b="1">
                <a:solidFill>
                  <a:sysClr val="windowText" lastClr="000000"/>
                </a:solidFill>
              </a:rPr>
              <a:t>Kotimaisten matkailijoiden</a:t>
            </a:r>
            <a:r>
              <a:rPr lang="fi-FI" b="1" baseline="0">
                <a:solidFill>
                  <a:sysClr val="windowText" lastClr="000000"/>
                </a:solidFill>
              </a:rPr>
              <a:t> yöpymiset Pohjois-Savon majoitusliikkeissä kuukausittain v. 2020–2023</a:t>
            </a:r>
            <a:endParaRPr lang="fi-FI" b="1">
              <a:solidFill>
                <a:sysClr val="windowText" lastClr="000000"/>
              </a:solidFill>
            </a:endParaRPr>
          </a:p>
        </c:rich>
      </c:tx>
      <c:overlay val="0"/>
      <c:spPr>
        <a:noFill/>
        <a:ln>
          <a:noFill/>
        </a:ln>
        <a:effectLst/>
      </c:spPr>
      <c:txPr>
        <a:bodyPr rot="0" spcFirstLastPara="1" vertOverflow="ellipsis" vert="horz" wrap="square" anchor="ctr" anchorCtr="1"/>
        <a:lstStyle/>
        <a:p>
          <a:pPr>
            <a:defRPr sz="1400" b="1" i="0" u="none" strike="noStrike" kern="1200" spc="0" baseline="0">
              <a:solidFill>
                <a:sysClr val="windowText" lastClr="000000"/>
              </a:solidFill>
              <a:latin typeface="+mn-lt"/>
              <a:ea typeface="+mn-ea"/>
              <a:cs typeface="+mn-cs"/>
            </a:defRPr>
          </a:pPr>
          <a:endParaRPr lang="fi-FI"/>
        </a:p>
      </c:txPr>
    </c:title>
    <c:autoTitleDeleted val="0"/>
    <c:plotArea>
      <c:layout/>
      <c:barChart>
        <c:barDir val="col"/>
        <c:grouping val="clustered"/>
        <c:varyColors val="0"/>
        <c:ser>
          <c:idx val="0"/>
          <c:order val="0"/>
          <c:tx>
            <c:strRef>
              <c:f>'Dia 10'!$F$4</c:f>
              <c:strCache>
                <c:ptCount val="1"/>
                <c:pt idx="0">
                  <c:v>2020</c:v>
                </c:pt>
              </c:strCache>
            </c:strRef>
          </c:tx>
          <c:spPr>
            <a:solidFill>
              <a:srgbClr val="FFD128"/>
            </a:solidFill>
            <a:ln>
              <a:noFill/>
            </a:ln>
            <a:effectLst/>
          </c:spPr>
          <c:invertIfNegative val="0"/>
          <c:cat>
            <c:strRef>
              <c:f>'Dia 10'!$E$5:$E$16</c:f>
              <c:strCache>
                <c:ptCount val="12"/>
                <c:pt idx="0">
                  <c:v>tammikuu</c:v>
                </c:pt>
                <c:pt idx="1">
                  <c:v>helmikuu</c:v>
                </c:pt>
                <c:pt idx="2">
                  <c:v>maaliskuu</c:v>
                </c:pt>
                <c:pt idx="3">
                  <c:v>huhtikuu</c:v>
                </c:pt>
                <c:pt idx="4">
                  <c:v>toukokuu</c:v>
                </c:pt>
                <c:pt idx="5">
                  <c:v>kesäkuu</c:v>
                </c:pt>
                <c:pt idx="6">
                  <c:v>heinäkuu</c:v>
                </c:pt>
                <c:pt idx="7">
                  <c:v>elokuu</c:v>
                </c:pt>
                <c:pt idx="8">
                  <c:v>syyskuu</c:v>
                </c:pt>
                <c:pt idx="9">
                  <c:v>lokakuu</c:v>
                </c:pt>
                <c:pt idx="10">
                  <c:v>marraskuu</c:v>
                </c:pt>
                <c:pt idx="11">
                  <c:v>joulukuu</c:v>
                </c:pt>
              </c:strCache>
            </c:strRef>
          </c:cat>
          <c:val>
            <c:numRef>
              <c:f>'Dia 10'!$F$5:$F$16</c:f>
              <c:numCache>
                <c:formatCode>#,##0</c:formatCode>
                <c:ptCount val="12"/>
                <c:pt idx="0">
                  <c:v>45147</c:v>
                </c:pt>
                <c:pt idx="1">
                  <c:v>65745</c:v>
                </c:pt>
                <c:pt idx="2">
                  <c:v>33230</c:v>
                </c:pt>
                <c:pt idx="3">
                  <c:v>6322</c:v>
                </c:pt>
                <c:pt idx="4">
                  <c:v>12565</c:v>
                </c:pt>
                <c:pt idx="5">
                  <c:v>50023</c:v>
                </c:pt>
                <c:pt idx="6">
                  <c:v>122596</c:v>
                </c:pt>
                <c:pt idx="7">
                  <c:v>70402</c:v>
                </c:pt>
                <c:pt idx="8">
                  <c:v>57323</c:v>
                </c:pt>
                <c:pt idx="9">
                  <c:v>50388</c:v>
                </c:pt>
                <c:pt idx="10">
                  <c:v>31877</c:v>
                </c:pt>
                <c:pt idx="11">
                  <c:v>32343</c:v>
                </c:pt>
              </c:numCache>
            </c:numRef>
          </c:val>
          <c:extLst>
            <c:ext xmlns:c16="http://schemas.microsoft.com/office/drawing/2014/chart" uri="{C3380CC4-5D6E-409C-BE32-E72D297353CC}">
              <c16:uniqueId val="{00000000-3E74-40DE-AD24-5E907950E4BD}"/>
            </c:ext>
          </c:extLst>
        </c:ser>
        <c:ser>
          <c:idx val="1"/>
          <c:order val="1"/>
          <c:tx>
            <c:strRef>
              <c:f>'Dia 10'!$G$4</c:f>
              <c:strCache>
                <c:ptCount val="1"/>
                <c:pt idx="0">
                  <c:v>2021</c:v>
                </c:pt>
              </c:strCache>
            </c:strRef>
          </c:tx>
          <c:spPr>
            <a:solidFill>
              <a:srgbClr val="A6A6A6"/>
            </a:solidFill>
            <a:ln>
              <a:noFill/>
            </a:ln>
            <a:effectLst/>
          </c:spPr>
          <c:invertIfNegative val="0"/>
          <c:cat>
            <c:strRef>
              <c:f>'Dia 10'!$E$5:$E$16</c:f>
              <c:strCache>
                <c:ptCount val="12"/>
                <c:pt idx="0">
                  <c:v>tammikuu</c:v>
                </c:pt>
                <c:pt idx="1">
                  <c:v>helmikuu</c:v>
                </c:pt>
                <c:pt idx="2">
                  <c:v>maaliskuu</c:v>
                </c:pt>
                <c:pt idx="3">
                  <c:v>huhtikuu</c:v>
                </c:pt>
                <c:pt idx="4">
                  <c:v>toukokuu</c:v>
                </c:pt>
                <c:pt idx="5">
                  <c:v>kesäkuu</c:v>
                </c:pt>
                <c:pt idx="6">
                  <c:v>heinäkuu</c:v>
                </c:pt>
                <c:pt idx="7">
                  <c:v>elokuu</c:v>
                </c:pt>
                <c:pt idx="8">
                  <c:v>syyskuu</c:v>
                </c:pt>
                <c:pt idx="9">
                  <c:v>lokakuu</c:v>
                </c:pt>
                <c:pt idx="10">
                  <c:v>marraskuu</c:v>
                </c:pt>
                <c:pt idx="11">
                  <c:v>joulukuu</c:v>
                </c:pt>
              </c:strCache>
            </c:strRef>
          </c:cat>
          <c:val>
            <c:numRef>
              <c:f>'Dia 10'!$G$5:$G$16</c:f>
              <c:numCache>
                <c:formatCode>#,##0</c:formatCode>
                <c:ptCount val="12"/>
                <c:pt idx="0">
                  <c:v>27950</c:v>
                </c:pt>
                <c:pt idx="1">
                  <c:v>39897</c:v>
                </c:pt>
                <c:pt idx="2">
                  <c:v>44667</c:v>
                </c:pt>
                <c:pt idx="3">
                  <c:v>30990</c:v>
                </c:pt>
                <c:pt idx="4">
                  <c:v>39593</c:v>
                </c:pt>
                <c:pt idx="5">
                  <c:v>77186</c:v>
                </c:pt>
                <c:pt idx="6">
                  <c:v>141695</c:v>
                </c:pt>
                <c:pt idx="7">
                  <c:v>83604</c:v>
                </c:pt>
                <c:pt idx="8">
                  <c:v>61182</c:v>
                </c:pt>
                <c:pt idx="9">
                  <c:v>69002</c:v>
                </c:pt>
                <c:pt idx="10">
                  <c:v>48212</c:v>
                </c:pt>
                <c:pt idx="11">
                  <c:v>46099</c:v>
                </c:pt>
              </c:numCache>
            </c:numRef>
          </c:val>
          <c:extLst>
            <c:ext xmlns:c16="http://schemas.microsoft.com/office/drawing/2014/chart" uri="{C3380CC4-5D6E-409C-BE32-E72D297353CC}">
              <c16:uniqueId val="{00000001-3E74-40DE-AD24-5E907950E4BD}"/>
            </c:ext>
          </c:extLst>
        </c:ser>
        <c:ser>
          <c:idx val="2"/>
          <c:order val="2"/>
          <c:tx>
            <c:strRef>
              <c:f>'Dia 10'!$H$4</c:f>
              <c:strCache>
                <c:ptCount val="1"/>
                <c:pt idx="0">
                  <c:v>2022</c:v>
                </c:pt>
              </c:strCache>
            </c:strRef>
          </c:tx>
          <c:spPr>
            <a:solidFill>
              <a:srgbClr val="2ABBFE"/>
            </a:solidFill>
            <a:ln>
              <a:noFill/>
            </a:ln>
            <a:effectLst/>
          </c:spPr>
          <c:invertIfNegative val="0"/>
          <c:cat>
            <c:strRef>
              <c:f>'Dia 10'!$E$5:$E$16</c:f>
              <c:strCache>
                <c:ptCount val="12"/>
                <c:pt idx="0">
                  <c:v>tammikuu</c:v>
                </c:pt>
                <c:pt idx="1">
                  <c:v>helmikuu</c:v>
                </c:pt>
                <c:pt idx="2">
                  <c:v>maaliskuu</c:v>
                </c:pt>
                <c:pt idx="3">
                  <c:v>huhtikuu</c:v>
                </c:pt>
                <c:pt idx="4">
                  <c:v>toukokuu</c:v>
                </c:pt>
                <c:pt idx="5">
                  <c:v>kesäkuu</c:v>
                </c:pt>
                <c:pt idx="6">
                  <c:v>heinäkuu</c:v>
                </c:pt>
                <c:pt idx="7">
                  <c:v>elokuu</c:v>
                </c:pt>
                <c:pt idx="8">
                  <c:v>syyskuu</c:v>
                </c:pt>
                <c:pt idx="9">
                  <c:v>lokakuu</c:v>
                </c:pt>
                <c:pt idx="10">
                  <c:v>marraskuu</c:v>
                </c:pt>
                <c:pt idx="11">
                  <c:v>joulukuu</c:v>
                </c:pt>
              </c:strCache>
            </c:strRef>
          </c:cat>
          <c:val>
            <c:numRef>
              <c:f>'Dia 10'!$H$5:$H$16</c:f>
              <c:numCache>
                <c:formatCode>#,##0</c:formatCode>
                <c:ptCount val="12"/>
                <c:pt idx="0">
                  <c:v>32555</c:v>
                </c:pt>
                <c:pt idx="1">
                  <c:v>56310</c:v>
                </c:pt>
                <c:pt idx="2">
                  <c:v>68477</c:v>
                </c:pt>
                <c:pt idx="3">
                  <c:v>56150</c:v>
                </c:pt>
                <c:pt idx="4">
                  <c:v>53999</c:v>
                </c:pt>
                <c:pt idx="5">
                  <c:v>78426</c:v>
                </c:pt>
                <c:pt idx="6">
                  <c:v>117794</c:v>
                </c:pt>
                <c:pt idx="7">
                  <c:v>81503</c:v>
                </c:pt>
                <c:pt idx="8">
                  <c:v>62160</c:v>
                </c:pt>
                <c:pt idx="9">
                  <c:v>66308</c:v>
                </c:pt>
                <c:pt idx="10">
                  <c:v>49637</c:v>
                </c:pt>
                <c:pt idx="11">
                  <c:v>47732</c:v>
                </c:pt>
              </c:numCache>
            </c:numRef>
          </c:val>
          <c:extLst>
            <c:ext xmlns:c16="http://schemas.microsoft.com/office/drawing/2014/chart" uri="{C3380CC4-5D6E-409C-BE32-E72D297353CC}">
              <c16:uniqueId val="{00000002-3E74-40DE-AD24-5E907950E4BD}"/>
            </c:ext>
          </c:extLst>
        </c:ser>
        <c:ser>
          <c:idx val="3"/>
          <c:order val="3"/>
          <c:tx>
            <c:strRef>
              <c:f>'Dia 10'!$I$4</c:f>
              <c:strCache>
                <c:ptCount val="1"/>
                <c:pt idx="0">
                  <c:v>2023</c:v>
                </c:pt>
              </c:strCache>
            </c:strRef>
          </c:tx>
          <c:spPr>
            <a:solidFill>
              <a:srgbClr val="91581F"/>
            </a:solidFill>
            <a:ln>
              <a:noFill/>
            </a:ln>
            <a:effectLst/>
          </c:spPr>
          <c:invertIfNegative val="0"/>
          <c:cat>
            <c:strRef>
              <c:f>'Dia 10'!$E$5:$E$16</c:f>
              <c:strCache>
                <c:ptCount val="12"/>
                <c:pt idx="0">
                  <c:v>tammikuu</c:v>
                </c:pt>
                <c:pt idx="1">
                  <c:v>helmikuu</c:v>
                </c:pt>
                <c:pt idx="2">
                  <c:v>maaliskuu</c:v>
                </c:pt>
                <c:pt idx="3">
                  <c:v>huhtikuu</c:v>
                </c:pt>
                <c:pt idx="4">
                  <c:v>toukokuu</c:v>
                </c:pt>
                <c:pt idx="5">
                  <c:v>kesäkuu</c:v>
                </c:pt>
                <c:pt idx="6">
                  <c:v>heinäkuu</c:v>
                </c:pt>
                <c:pt idx="7">
                  <c:v>elokuu</c:v>
                </c:pt>
                <c:pt idx="8">
                  <c:v>syyskuu</c:v>
                </c:pt>
                <c:pt idx="9">
                  <c:v>lokakuu</c:v>
                </c:pt>
                <c:pt idx="10">
                  <c:v>marraskuu</c:v>
                </c:pt>
                <c:pt idx="11">
                  <c:v>joulukuu</c:v>
                </c:pt>
              </c:strCache>
            </c:strRef>
          </c:cat>
          <c:val>
            <c:numRef>
              <c:f>'Dia 10'!$I$5:$I$16</c:f>
              <c:numCache>
                <c:formatCode>#,##0</c:formatCode>
                <c:ptCount val="12"/>
                <c:pt idx="0">
                  <c:v>46263</c:v>
                </c:pt>
                <c:pt idx="1">
                  <c:v>61216</c:v>
                </c:pt>
                <c:pt idx="2">
                  <c:v>65836</c:v>
                </c:pt>
                <c:pt idx="3">
                  <c:v>53299</c:v>
                </c:pt>
                <c:pt idx="4">
                  <c:v>52315</c:v>
                </c:pt>
                <c:pt idx="5">
                  <c:v>76129</c:v>
                </c:pt>
                <c:pt idx="6">
                  <c:v>112154</c:v>
                </c:pt>
                <c:pt idx="7">
                  <c:v>77108</c:v>
                </c:pt>
                <c:pt idx="8">
                  <c:v>66058</c:v>
                </c:pt>
                <c:pt idx="9">
                  <c:v>62101</c:v>
                </c:pt>
                <c:pt idx="10">
                  <c:v>47157</c:v>
                </c:pt>
                <c:pt idx="11">
                  <c:v>47903</c:v>
                </c:pt>
              </c:numCache>
            </c:numRef>
          </c:val>
          <c:extLst>
            <c:ext xmlns:c16="http://schemas.microsoft.com/office/drawing/2014/chart" uri="{C3380CC4-5D6E-409C-BE32-E72D297353CC}">
              <c16:uniqueId val="{00000003-3E74-40DE-AD24-5E907950E4BD}"/>
            </c:ext>
          </c:extLst>
        </c:ser>
        <c:dLbls>
          <c:showLegendKey val="0"/>
          <c:showVal val="0"/>
          <c:showCatName val="0"/>
          <c:showSerName val="0"/>
          <c:showPercent val="0"/>
          <c:showBubbleSize val="0"/>
        </c:dLbls>
        <c:gapWidth val="120"/>
        <c:axId val="461640744"/>
        <c:axId val="461641400"/>
      </c:barChart>
      <c:catAx>
        <c:axId val="461640744"/>
        <c:scaling>
          <c:orientation val="minMax"/>
        </c:scaling>
        <c:delete val="0"/>
        <c:axPos val="b"/>
        <c:numFmt formatCode="General" sourceLinked="1"/>
        <c:majorTickMark val="none"/>
        <c:minorTickMark val="none"/>
        <c:tickLblPos val="nextTo"/>
        <c:spPr>
          <a:noFill/>
          <a:ln w="9525" cap="flat" cmpd="sng" algn="ctr">
            <a:solidFill>
              <a:sysClr val="windowText" lastClr="000000"/>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461641400"/>
        <c:crosses val="autoZero"/>
        <c:auto val="1"/>
        <c:lblAlgn val="ctr"/>
        <c:lblOffset val="100"/>
        <c:noMultiLvlLbl val="0"/>
      </c:catAx>
      <c:valAx>
        <c:axId val="46164140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461640744"/>
        <c:crosses val="autoZero"/>
        <c:crossBetween val="between"/>
      </c:valAx>
      <c:spPr>
        <a:noFill/>
        <a:ln>
          <a:solidFill>
            <a:sysClr val="windowText" lastClr="000000"/>
          </a:solidFill>
        </a:ln>
        <a:effectLst/>
      </c:spPr>
    </c:plotArea>
    <c:legend>
      <c:legendPos val="b"/>
      <c:layout>
        <c:manualLayout>
          <c:xMode val="edge"/>
          <c:yMode val="edge"/>
          <c:x val="0.19312208601812561"/>
          <c:y val="0.37434962406015043"/>
          <c:w val="0.22455249096338206"/>
          <c:h val="4.4760651629072688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legend>
    <c:plotVisOnly val="1"/>
    <c:dispBlanksAs val="gap"/>
    <c:showDLblsOverMax val="0"/>
  </c:chart>
  <c:spPr>
    <a:solidFill>
      <a:schemeClr val="bg1"/>
    </a:solidFill>
    <a:ln w="9525" cap="flat" cmpd="sng" algn="ctr">
      <a:solidFill>
        <a:sysClr val="windowText" lastClr="000000"/>
      </a:solidFill>
      <a:round/>
    </a:ln>
    <a:effectLst/>
  </c:spPr>
  <c:txPr>
    <a:bodyPr/>
    <a:lstStyle/>
    <a:p>
      <a:pPr>
        <a:defRPr/>
      </a:pPr>
      <a:endParaRPr lang="fi-FI"/>
    </a:p>
  </c:txPr>
  <c:externalData r:id="rId4">
    <c:autoUpdate val="0"/>
  </c:externalData>
  <c:userShapes r:id="rId5"/>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spc="0" baseline="0">
                <a:solidFill>
                  <a:sysClr val="windowText" lastClr="000000"/>
                </a:solidFill>
                <a:latin typeface="+mn-lt"/>
                <a:ea typeface="+mn-ea"/>
                <a:cs typeface="+mn-cs"/>
              </a:defRPr>
            </a:pPr>
            <a:r>
              <a:rPr lang="fi-FI" b="1">
                <a:solidFill>
                  <a:sysClr val="windowText" lastClr="000000"/>
                </a:solidFill>
              </a:rPr>
              <a:t>Ulkomaisten matkailijoiden</a:t>
            </a:r>
            <a:r>
              <a:rPr lang="fi-FI" b="1" baseline="0">
                <a:solidFill>
                  <a:sysClr val="windowText" lastClr="000000"/>
                </a:solidFill>
              </a:rPr>
              <a:t> yöpymiset Pohjois-Savon majoitusliikkeissä kuukausittain v. 2020–2023</a:t>
            </a:r>
            <a:endParaRPr lang="fi-FI" b="1">
              <a:solidFill>
                <a:sysClr val="windowText" lastClr="000000"/>
              </a:solidFill>
            </a:endParaRPr>
          </a:p>
        </c:rich>
      </c:tx>
      <c:overlay val="0"/>
      <c:spPr>
        <a:noFill/>
        <a:ln>
          <a:noFill/>
        </a:ln>
        <a:effectLst/>
      </c:spPr>
      <c:txPr>
        <a:bodyPr rot="0" spcFirstLastPara="1" vertOverflow="ellipsis" vert="horz" wrap="square" anchor="ctr" anchorCtr="1"/>
        <a:lstStyle/>
        <a:p>
          <a:pPr>
            <a:defRPr sz="1400" b="1" i="0" u="none" strike="noStrike" kern="1200" spc="0" baseline="0">
              <a:solidFill>
                <a:sysClr val="windowText" lastClr="000000"/>
              </a:solidFill>
              <a:latin typeface="+mn-lt"/>
              <a:ea typeface="+mn-ea"/>
              <a:cs typeface="+mn-cs"/>
            </a:defRPr>
          </a:pPr>
          <a:endParaRPr lang="fi-FI"/>
        </a:p>
      </c:txPr>
    </c:title>
    <c:autoTitleDeleted val="0"/>
    <c:plotArea>
      <c:layout/>
      <c:barChart>
        <c:barDir val="col"/>
        <c:grouping val="clustered"/>
        <c:varyColors val="0"/>
        <c:ser>
          <c:idx val="0"/>
          <c:order val="0"/>
          <c:tx>
            <c:strRef>
              <c:f>'Dia 11'!$F$4</c:f>
              <c:strCache>
                <c:ptCount val="1"/>
                <c:pt idx="0">
                  <c:v>2020</c:v>
                </c:pt>
              </c:strCache>
            </c:strRef>
          </c:tx>
          <c:spPr>
            <a:solidFill>
              <a:srgbClr val="FFD128"/>
            </a:solidFill>
            <a:ln>
              <a:noFill/>
            </a:ln>
            <a:effectLst/>
          </c:spPr>
          <c:invertIfNegative val="0"/>
          <c:cat>
            <c:strRef>
              <c:f>'Dia 11'!$E$5:$E$16</c:f>
              <c:strCache>
                <c:ptCount val="12"/>
                <c:pt idx="0">
                  <c:v>tammikuu</c:v>
                </c:pt>
                <c:pt idx="1">
                  <c:v>helmikuu</c:v>
                </c:pt>
                <c:pt idx="2">
                  <c:v>maaliskuu</c:v>
                </c:pt>
                <c:pt idx="3">
                  <c:v>huhtikuu</c:v>
                </c:pt>
                <c:pt idx="4">
                  <c:v>toukokuu</c:v>
                </c:pt>
                <c:pt idx="5">
                  <c:v>kesäkuu</c:v>
                </c:pt>
                <c:pt idx="6">
                  <c:v>heinäkuu</c:v>
                </c:pt>
                <c:pt idx="7">
                  <c:v>elokuu</c:v>
                </c:pt>
                <c:pt idx="8">
                  <c:v>syyskuu</c:v>
                </c:pt>
                <c:pt idx="9">
                  <c:v>lokakuu</c:v>
                </c:pt>
                <c:pt idx="10">
                  <c:v>marraskuu</c:v>
                </c:pt>
                <c:pt idx="11">
                  <c:v>joulukuu</c:v>
                </c:pt>
              </c:strCache>
            </c:strRef>
          </c:cat>
          <c:val>
            <c:numRef>
              <c:f>'Dia 11'!$F$5:$F$16</c:f>
              <c:numCache>
                <c:formatCode>#,##0</c:formatCode>
                <c:ptCount val="12"/>
                <c:pt idx="0">
                  <c:v>13542</c:v>
                </c:pt>
                <c:pt idx="1">
                  <c:v>8097</c:v>
                </c:pt>
                <c:pt idx="2">
                  <c:v>3595</c:v>
                </c:pt>
                <c:pt idx="3">
                  <c:v>943</c:v>
                </c:pt>
                <c:pt idx="4">
                  <c:v>702</c:v>
                </c:pt>
                <c:pt idx="5">
                  <c:v>1393</c:v>
                </c:pt>
                <c:pt idx="6">
                  <c:v>3157</c:v>
                </c:pt>
                <c:pt idx="7">
                  <c:v>2866</c:v>
                </c:pt>
                <c:pt idx="8">
                  <c:v>1341</c:v>
                </c:pt>
                <c:pt idx="9">
                  <c:v>997</c:v>
                </c:pt>
                <c:pt idx="10">
                  <c:v>532</c:v>
                </c:pt>
                <c:pt idx="11">
                  <c:v>491</c:v>
                </c:pt>
              </c:numCache>
            </c:numRef>
          </c:val>
          <c:extLst>
            <c:ext xmlns:c16="http://schemas.microsoft.com/office/drawing/2014/chart" uri="{C3380CC4-5D6E-409C-BE32-E72D297353CC}">
              <c16:uniqueId val="{00000000-C758-473A-B6EC-A6EB902378A9}"/>
            </c:ext>
          </c:extLst>
        </c:ser>
        <c:ser>
          <c:idx val="1"/>
          <c:order val="1"/>
          <c:tx>
            <c:strRef>
              <c:f>'Dia 11'!$G$4</c:f>
              <c:strCache>
                <c:ptCount val="1"/>
                <c:pt idx="0">
                  <c:v>2021</c:v>
                </c:pt>
              </c:strCache>
            </c:strRef>
          </c:tx>
          <c:spPr>
            <a:solidFill>
              <a:srgbClr val="A6A6A6"/>
            </a:solidFill>
            <a:ln>
              <a:noFill/>
            </a:ln>
            <a:effectLst/>
          </c:spPr>
          <c:invertIfNegative val="0"/>
          <c:cat>
            <c:strRef>
              <c:f>'Dia 11'!$E$5:$E$16</c:f>
              <c:strCache>
                <c:ptCount val="12"/>
                <c:pt idx="0">
                  <c:v>tammikuu</c:v>
                </c:pt>
                <c:pt idx="1">
                  <c:v>helmikuu</c:v>
                </c:pt>
                <c:pt idx="2">
                  <c:v>maaliskuu</c:v>
                </c:pt>
                <c:pt idx="3">
                  <c:v>huhtikuu</c:v>
                </c:pt>
                <c:pt idx="4">
                  <c:v>toukokuu</c:v>
                </c:pt>
                <c:pt idx="5">
                  <c:v>kesäkuu</c:v>
                </c:pt>
                <c:pt idx="6">
                  <c:v>heinäkuu</c:v>
                </c:pt>
                <c:pt idx="7">
                  <c:v>elokuu</c:v>
                </c:pt>
                <c:pt idx="8">
                  <c:v>syyskuu</c:v>
                </c:pt>
                <c:pt idx="9">
                  <c:v>lokakuu</c:v>
                </c:pt>
                <c:pt idx="10">
                  <c:v>marraskuu</c:v>
                </c:pt>
                <c:pt idx="11">
                  <c:v>joulukuu</c:v>
                </c:pt>
              </c:strCache>
            </c:strRef>
          </c:cat>
          <c:val>
            <c:numRef>
              <c:f>'Dia 11'!$G$5:$G$16</c:f>
              <c:numCache>
                <c:formatCode>#,##0</c:formatCode>
                <c:ptCount val="12"/>
                <c:pt idx="0">
                  <c:v>711</c:v>
                </c:pt>
                <c:pt idx="1">
                  <c:v>707</c:v>
                </c:pt>
                <c:pt idx="2">
                  <c:v>854</c:v>
                </c:pt>
                <c:pt idx="3">
                  <c:v>734</c:v>
                </c:pt>
                <c:pt idx="4">
                  <c:v>2159</c:v>
                </c:pt>
                <c:pt idx="5">
                  <c:v>5602</c:v>
                </c:pt>
                <c:pt idx="6">
                  <c:v>6204</c:v>
                </c:pt>
                <c:pt idx="7">
                  <c:v>8888</c:v>
                </c:pt>
                <c:pt idx="8">
                  <c:v>3046</c:v>
                </c:pt>
                <c:pt idx="9">
                  <c:v>2236</c:v>
                </c:pt>
                <c:pt idx="10">
                  <c:v>2066</c:v>
                </c:pt>
                <c:pt idx="11">
                  <c:v>2371</c:v>
                </c:pt>
              </c:numCache>
            </c:numRef>
          </c:val>
          <c:extLst>
            <c:ext xmlns:c16="http://schemas.microsoft.com/office/drawing/2014/chart" uri="{C3380CC4-5D6E-409C-BE32-E72D297353CC}">
              <c16:uniqueId val="{00000001-C758-473A-B6EC-A6EB902378A9}"/>
            </c:ext>
          </c:extLst>
        </c:ser>
        <c:ser>
          <c:idx val="2"/>
          <c:order val="2"/>
          <c:tx>
            <c:strRef>
              <c:f>'Dia 11'!$H$4</c:f>
              <c:strCache>
                <c:ptCount val="1"/>
                <c:pt idx="0">
                  <c:v>2022</c:v>
                </c:pt>
              </c:strCache>
            </c:strRef>
          </c:tx>
          <c:spPr>
            <a:solidFill>
              <a:srgbClr val="2ABBFE"/>
            </a:solidFill>
            <a:ln>
              <a:noFill/>
            </a:ln>
            <a:effectLst/>
          </c:spPr>
          <c:invertIfNegative val="0"/>
          <c:cat>
            <c:strRef>
              <c:f>'Dia 11'!$E$5:$E$16</c:f>
              <c:strCache>
                <c:ptCount val="12"/>
                <c:pt idx="0">
                  <c:v>tammikuu</c:v>
                </c:pt>
                <c:pt idx="1">
                  <c:v>helmikuu</c:v>
                </c:pt>
                <c:pt idx="2">
                  <c:v>maaliskuu</c:v>
                </c:pt>
                <c:pt idx="3">
                  <c:v>huhtikuu</c:v>
                </c:pt>
                <c:pt idx="4">
                  <c:v>toukokuu</c:v>
                </c:pt>
                <c:pt idx="5">
                  <c:v>kesäkuu</c:v>
                </c:pt>
                <c:pt idx="6">
                  <c:v>heinäkuu</c:v>
                </c:pt>
                <c:pt idx="7">
                  <c:v>elokuu</c:v>
                </c:pt>
                <c:pt idx="8">
                  <c:v>syyskuu</c:v>
                </c:pt>
                <c:pt idx="9">
                  <c:v>lokakuu</c:v>
                </c:pt>
                <c:pt idx="10">
                  <c:v>marraskuu</c:v>
                </c:pt>
                <c:pt idx="11">
                  <c:v>joulukuu</c:v>
                </c:pt>
              </c:strCache>
            </c:strRef>
          </c:cat>
          <c:val>
            <c:numRef>
              <c:f>'Dia 11'!$H$5:$H$16</c:f>
              <c:numCache>
                <c:formatCode>#,##0</c:formatCode>
                <c:ptCount val="12"/>
                <c:pt idx="0">
                  <c:v>2382</c:v>
                </c:pt>
                <c:pt idx="1">
                  <c:v>3237</c:v>
                </c:pt>
                <c:pt idx="2">
                  <c:v>3362</c:v>
                </c:pt>
                <c:pt idx="3">
                  <c:v>1819</c:v>
                </c:pt>
                <c:pt idx="4">
                  <c:v>2038</c:v>
                </c:pt>
                <c:pt idx="5">
                  <c:v>7165</c:v>
                </c:pt>
                <c:pt idx="6">
                  <c:v>9145</c:v>
                </c:pt>
                <c:pt idx="7">
                  <c:v>10067</c:v>
                </c:pt>
                <c:pt idx="8">
                  <c:v>4579</c:v>
                </c:pt>
                <c:pt idx="9">
                  <c:v>4808</c:v>
                </c:pt>
                <c:pt idx="10">
                  <c:v>2048</c:v>
                </c:pt>
                <c:pt idx="11">
                  <c:v>2413</c:v>
                </c:pt>
              </c:numCache>
            </c:numRef>
          </c:val>
          <c:extLst>
            <c:ext xmlns:c16="http://schemas.microsoft.com/office/drawing/2014/chart" uri="{C3380CC4-5D6E-409C-BE32-E72D297353CC}">
              <c16:uniqueId val="{00000002-C758-473A-B6EC-A6EB902378A9}"/>
            </c:ext>
          </c:extLst>
        </c:ser>
        <c:ser>
          <c:idx val="3"/>
          <c:order val="3"/>
          <c:tx>
            <c:strRef>
              <c:f>'Dia 11'!$I$4</c:f>
              <c:strCache>
                <c:ptCount val="1"/>
                <c:pt idx="0">
                  <c:v>2023</c:v>
                </c:pt>
              </c:strCache>
            </c:strRef>
          </c:tx>
          <c:spPr>
            <a:solidFill>
              <a:srgbClr val="91581F"/>
            </a:solidFill>
            <a:ln>
              <a:noFill/>
            </a:ln>
            <a:effectLst/>
          </c:spPr>
          <c:invertIfNegative val="0"/>
          <c:cat>
            <c:strRef>
              <c:f>'Dia 11'!$E$5:$E$16</c:f>
              <c:strCache>
                <c:ptCount val="12"/>
                <c:pt idx="0">
                  <c:v>tammikuu</c:v>
                </c:pt>
                <c:pt idx="1">
                  <c:v>helmikuu</c:v>
                </c:pt>
                <c:pt idx="2">
                  <c:v>maaliskuu</c:v>
                </c:pt>
                <c:pt idx="3">
                  <c:v>huhtikuu</c:v>
                </c:pt>
                <c:pt idx="4">
                  <c:v>toukokuu</c:v>
                </c:pt>
                <c:pt idx="5">
                  <c:v>kesäkuu</c:v>
                </c:pt>
                <c:pt idx="6">
                  <c:v>heinäkuu</c:v>
                </c:pt>
                <c:pt idx="7">
                  <c:v>elokuu</c:v>
                </c:pt>
                <c:pt idx="8">
                  <c:v>syyskuu</c:v>
                </c:pt>
                <c:pt idx="9">
                  <c:v>lokakuu</c:v>
                </c:pt>
                <c:pt idx="10">
                  <c:v>marraskuu</c:v>
                </c:pt>
                <c:pt idx="11">
                  <c:v>joulukuu</c:v>
                </c:pt>
              </c:strCache>
            </c:strRef>
          </c:cat>
          <c:val>
            <c:numRef>
              <c:f>'Dia 11'!$I$5:$I$16</c:f>
              <c:numCache>
                <c:formatCode>#,##0</c:formatCode>
                <c:ptCount val="12"/>
                <c:pt idx="0">
                  <c:v>2660</c:v>
                </c:pt>
                <c:pt idx="1">
                  <c:v>4072</c:v>
                </c:pt>
                <c:pt idx="2">
                  <c:v>2715</c:v>
                </c:pt>
                <c:pt idx="3">
                  <c:v>1554</c:v>
                </c:pt>
                <c:pt idx="4">
                  <c:v>3695</c:v>
                </c:pt>
                <c:pt idx="5">
                  <c:v>8735</c:v>
                </c:pt>
                <c:pt idx="6">
                  <c:v>12006</c:v>
                </c:pt>
                <c:pt idx="7">
                  <c:v>10594</c:v>
                </c:pt>
                <c:pt idx="8">
                  <c:v>5102</c:v>
                </c:pt>
                <c:pt idx="9">
                  <c:v>6335</c:v>
                </c:pt>
                <c:pt idx="10">
                  <c:v>2591</c:v>
                </c:pt>
                <c:pt idx="11">
                  <c:v>2031</c:v>
                </c:pt>
              </c:numCache>
            </c:numRef>
          </c:val>
          <c:extLst>
            <c:ext xmlns:c16="http://schemas.microsoft.com/office/drawing/2014/chart" uri="{C3380CC4-5D6E-409C-BE32-E72D297353CC}">
              <c16:uniqueId val="{00000003-C758-473A-B6EC-A6EB902378A9}"/>
            </c:ext>
          </c:extLst>
        </c:ser>
        <c:dLbls>
          <c:showLegendKey val="0"/>
          <c:showVal val="0"/>
          <c:showCatName val="0"/>
          <c:showSerName val="0"/>
          <c:showPercent val="0"/>
          <c:showBubbleSize val="0"/>
        </c:dLbls>
        <c:gapWidth val="120"/>
        <c:axId val="461640744"/>
        <c:axId val="461641400"/>
      </c:barChart>
      <c:catAx>
        <c:axId val="461640744"/>
        <c:scaling>
          <c:orientation val="minMax"/>
        </c:scaling>
        <c:delete val="0"/>
        <c:axPos val="b"/>
        <c:numFmt formatCode="General" sourceLinked="1"/>
        <c:majorTickMark val="none"/>
        <c:minorTickMark val="none"/>
        <c:tickLblPos val="nextTo"/>
        <c:spPr>
          <a:noFill/>
          <a:ln w="9525" cap="flat" cmpd="sng" algn="ctr">
            <a:solidFill>
              <a:sysClr val="windowText" lastClr="000000"/>
            </a:solidFill>
            <a:round/>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endParaRPr lang="fi-FI"/>
          </a:p>
        </c:txPr>
        <c:crossAx val="461641400"/>
        <c:crosses val="autoZero"/>
        <c:auto val="1"/>
        <c:lblAlgn val="ctr"/>
        <c:lblOffset val="100"/>
        <c:noMultiLvlLbl val="0"/>
      </c:catAx>
      <c:valAx>
        <c:axId val="46164140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endParaRPr lang="fi-FI"/>
          </a:p>
        </c:txPr>
        <c:crossAx val="461640744"/>
        <c:crosses val="autoZero"/>
        <c:crossBetween val="between"/>
      </c:valAx>
      <c:spPr>
        <a:noFill/>
        <a:ln>
          <a:solidFill>
            <a:sysClr val="windowText" lastClr="000000"/>
          </a:solidFill>
        </a:ln>
        <a:effectLst/>
      </c:spPr>
    </c:plotArea>
    <c:legend>
      <c:legendPos val="b"/>
      <c:layout>
        <c:manualLayout>
          <c:xMode val="edge"/>
          <c:yMode val="edge"/>
          <c:x val="0.19312208601812561"/>
          <c:y val="0.37434962406015043"/>
          <c:w val="0.22455249096338206"/>
          <c:h val="4.4760651629072688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legend>
    <c:plotVisOnly val="1"/>
    <c:dispBlanksAs val="gap"/>
    <c:showDLblsOverMax val="0"/>
  </c:chart>
  <c:spPr>
    <a:solidFill>
      <a:schemeClr val="bg1"/>
    </a:solidFill>
    <a:ln w="9525" cap="flat" cmpd="sng" algn="ctr">
      <a:solidFill>
        <a:sysClr val="windowText" lastClr="000000"/>
      </a:solidFill>
      <a:round/>
    </a:ln>
    <a:effectLst/>
  </c:spPr>
  <c:txPr>
    <a:bodyPr/>
    <a:lstStyle/>
    <a:p>
      <a:pPr>
        <a:defRPr/>
      </a:pPr>
      <a:endParaRPr lang="fi-FI"/>
    </a:p>
  </c:txPr>
  <c:externalData r:id="rId4">
    <c:autoUpdate val="0"/>
  </c:externalData>
  <c:userShapes r:id="rId5"/>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cdr:x>
      <cdr:y>0.95951</cdr:y>
    </cdr:from>
    <cdr:to>
      <cdr:x>0.21291</cdr:x>
      <cdr:y>1</cdr:y>
    </cdr:to>
    <cdr:sp macro="" textlink="">
      <cdr:nvSpPr>
        <cdr:cNvPr id="2" name="Tekstiruutu 1">
          <a:extLst xmlns:a="http://schemas.openxmlformats.org/drawingml/2006/main">
            <a:ext uri="{FF2B5EF4-FFF2-40B4-BE49-F238E27FC236}">
              <a16:creationId xmlns:a16="http://schemas.microsoft.com/office/drawing/2014/main" id="{9A2C7854-D93F-4399-9FB1-F22B249E4D67}"/>
            </a:ext>
          </a:extLst>
        </cdr:cNvPr>
        <cdr:cNvSpPr txBox="1"/>
      </cdr:nvSpPr>
      <cdr:spPr>
        <a:xfrm xmlns:a="http://schemas.openxmlformats.org/drawingml/2006/main">
          <a:off x="0" y="4514851"/>
          <a:ext cx="1476375" cy="1905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fi-FI" sz="800"/>
            <a:t>Lähde: Tilastokeskus</a:t>
          </a:r>
        </a:p>
      </cdr:txBody>
    </cdr:sp>
  </cdr:relSizeAnchor>
</c:userShapes>
</file>

<file path=ppt/drawings/drawing2.xml><?xml version="1.0" encoding="utf-8"?>
<c:userShapes xmlns:c="http://schemas.openxmlformats.org/drawingml/2006/chart">
  <cdr:relSizeAnchor xmlns:cdr="http://schemas.openxmlformats.org/drawingml/2006/chartDrawing">
    <cdr:from>
      <cdr:x>0</cdr:x>
      <cdr:y>0.96109</cdr:y>
    </cdr:from>
    <cdr:to>
      <cdr:x>0.26384</cdr:x>
      <cdr:y>1</cdr:y>
    </cdr:to>
    <cdr:sp macro="" textlink="">
      <cdr:nvSpPr>
        <cdr:cNvPr id="2" name="Tekstiruutu 1">
          <a:extLst xmlns:a="http://schemas.openxmlformats.org/drawingml/2006/main">
            <a:ext uri="{FF2B5EF4-FFF2-40B4-BE49-F238E27FC236}">
              <a16:creationId xmlns:a16="http://schemas.microsoft.com/office/drawing/2014/main" id="{DA628473-6F46-4167-AE8F-D0A857EE9B2A}"/>
            </a:ext>
          </a:extLst>
        </cdr:cNvPr>
        <cdr:cNvSpPr txBox="1"/>
      </cdr:nvSpPr>
      <cdr:spPr>
        <a:xfrm xmlns:a="http://schemas.openxmlformats.org/drawingml/2006/main">
          <a:off x="0" y="4705351"/>
          <a:ext cx="1657350" cy="19049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l"/>
          <a:r>
            <a:rPr lang="fi-FI" sz="800"/>
            <a:t>Lähde: Tilastokeskus</a:t>
          </a:r>
        </a:p>
      </cdr:txBody>
    </cdr:sp>
  </cdr:relSizeAnchor>
</c:userShapes>
</file>

<file path=ppt/drawings/drawing3.xml><?xml version="1.0" encoding="utf-8"?>
<c:userShapes xmlns:c="http://schemas.openxmlformats.org/drawingml/2006/chart">
  <cdr:relSizeAnchor xmlns:cdr="http://schemas.openxmlformats.org/drawingml/2006/chartDrawing">
    <cdr:from>
      <cdr:x>0</cdr:x>
      <cdr:y>0.96192</cdr:y>
    </cdr:from>
    <cdr:to>
      <cdr:x>0.18132</cdr:x>
      <cdr:y>1</cdr:y>
    </cdr:to>
    <cdr:sp macro="" textlink="">
      <cdr:nvSpPr>
        <cdr:cNvPr id="2" name="Tekstiruutu 1">
          <a:extLst xmlns:a="http://schemas.openxmlformats.org/drawingml/2006/main">
            <a:ext uri="{FF2B5EF4-FFF2-40B4-BE49-F238E27FC236}">
              <a16:creationId xmlns:a16="http://schemas.microsoft.com/office/drawing/2014/main" id="{58FBA7D1-E71B-447F-8AE3-7B4C1DA54CB6}"/>
            </a:ext>
          </a:extLst>
        </cdr:cNvPr>
        <cdr:cNvSpPr txBox="1"/>
      </cdr:nvSpPr>
      <cdr:spPr>
        <a:xfrm xmlns:a="http://schemas.openxmlformats.org/drawingml/2006/main">
          <a:off x="0" y="5534025"/>
          <a:ext cx="1571625" cy="2190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fi-FI" sz="800">
              <a:latin typeface="Franklin Gothic Book" panose="020B0503020102020204" pitchFamily="34" charset="0"/>
            </a:rPr>
            <a:t>Lähde: Tilastokeskus</a:t>
          </a:r>
        </a:p>
      </cdr:txBody>
    </cdr:sp>
  </cdr:relSizeAnchor>
</c:userShapes>
</file>

<file path=ppt/drawings/drawing4.xml><?xml version="1.0" encoding="utf-8"?>
<c:userShapes xmlns:c="http://schemas.openxmlformats.org/drawingml/2006/chart">
  <cdr:relSizeAnchor xmlns:cdr="http://schemas.openxmlformats.org/drawingml/2006/chartDrawing">
    <cdr:from>
      <cdr:x>0</cdr:x>
      <cdr:y>0.96192</cdr:y>
    </cdr:from>
    <cdr:to>
      <cdr:x>0.18132</cdr:x>
      <cdr:y>1</cdr:y>
    </cdr:to>
    <cdr:sp macro="" textlink="">
      <cdr:nvSpPr>
        <cdr:cNvPr id="2" name="Tekstiruutu 1">
          <a:extLst xmlns:a="http://schemas.openxmlformats.org/drawingml/2006/main">
            <a:ext uri="{FF2B5EF4-FFF2-40B4-BE49-F238E27FC236}">
              <a16:creationId xmlns:a16="http://schemas.microsoft.com/office/drawing/2014/main" id="{5CFDD3D8-A1FF-457A-9154-53F746D9F0D6}"/>
            </a:ext>
          </a:extLst>
        </cdr:cNvPr>
        <cdr:cNvSpPr txBox="1"/>
      </cdr:nvSpPr>
      <cdr:spPr>
        <a:xfrm xmlns:a="http://schemas.openxmlformats.org/drawingml/2006/main">
          <a:off x="0" y="4605673"/>
          <a:ext cx="1384487" cy="182327"/>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fi-FI" sz="800">
              <a:latin typeface="Franklin Gothic Book" panose="020B0503020102020204" pitchFamily="34" charset="0"/>
            </a:rPr>
            <a:t>Lähde: Tilastokeskus</a:t>
          </a:r>
        </a:p>
      </cdr:txBody>
    </cdr:sp>
  </cdr:relSizeAnchor>
</c:userShapes>
</file>

<file path=ppt/drawings/drawing5.xml><?xml version="1.0" encoding="utf-8"?>
<c:userShapes xmlns:c="http://schemas.openxmlformats.org/drawingml/2006/chart">
  <cdr:relSizeAnchor xmlns:cdr="http://schemas.openxmlformats.org/drawingml/2006/chartDrawing">
    <cdr:from>
      <cdr:x>0</cdr:x>
      <cdr:y>0.96192</cdr:y>
    </cdr:from>
    <cdr:to>
      <cdr:x>0.18132</cdr:x>
      <cdr:y>1</cdr:y>
    </cdr:to>
    <cdr:sp macro="" textlink="">
      <cdr:nvSpPr>
        <cdr:cNvPr id="2" name="Tekstiruutu 1">
          <a:extLst xmlns:a="http://schemas.openxmlformats.org/drawingml/2006/main">
            <a:ext uri="{FF2B5EF4-FFF2-40B4-BE49-F238E27FC236}">
              <a16:creationId xmlns:a16="http://schemas.microsoft.com/office/drawing/2014/main" id="{5CFDD3D8-A1FF-457A-9154-53F746D9F0D6}"/>
            </a:ext>
          </a:extLst>
        </cdr:cNvPr>
        <cdr:cNvSpPr txBox="1"/>
      </cdr:nvSpPr>
      <cdr:spPr>
        <a:xfrm xmlns:a="http://schemas.openxmlformats.org/drawingml/2006/main">
          <a:off x="0" y="4605673"/>
          <a:ext cx="1384487" cy="182327"/>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fi-FI" sz="800">
              <a:latin typeface="Franklin Gothic Book" panose="020B0503020102020204" pitchFamily="34" charset="0"/>
            </a:rPr>
            <a:t>Lähde: Tilastokeskus</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a:extLst>
              <a:ext uri="{FF2B5EF4-FFF2-40B4-BE49-F238E27FC236}">
                <a16:creationId xmlns:a16="http://schemas.microsoft.com/office/drawing/2014/main" id="{D7846E30-FEC6-7D4E-9665-D3EB2A33D85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a:extLst>
              <a:ext uri="{FF2B5EF4-FFF2-40B4-BE49-F238E27FC236}">
                <a16:creationId xmlns:a16="http://schemas.microsoft.com/office/drawing/2014/main" id="{5B7D29FD-BFB5-124A-9544-E253FC11B59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85837C7-BDF0-4545-8690-B954DCF66A25}" type="datetimeFigureOut">
              <a:rPr lang="fi-FI" smtClean="0"/>
              <a:t>14.5.2024</a:t>
            </a:fld>
            <a:endParaRPr lang="fi-FI"/>
          </a:p>
        </p:txBody>
      </p:sp>
      <p:sp>
        <p:nvSpPr>
          <p:cNvPr id="4" name="Alatunnisteen paikkamerkki 3">
            <a:extLst>
              <a:ext uri="{FF2B5EF4-FFF2-40B4-BE49-F238E27FC236}">
                <a16:creationId xmlns:a16="http://schemas.microsoft.com/office/drawing/2014/main" id="{E311BCEC-9B06-564D-8BB9-CB99FECF9D6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5" name="Dian numeron paikkamerkki 4">
            <a:extLst>
              <a:ext uri="{FF2B5EF4-FFF2-40B4-BE49-F238E27FC236}">
                <a16:creationId xmlns:a16="http://schemas.microsoft.com/office/drawing/2014/main" id="{D83C0BEB-10DB-6D46-B80F-1701003FAB4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7A68012-6F2D-F446-BF76-6910ECBDF8A8}" type="slidenum">
              <a:rPr lang="fi-FI" smtClean="0"/>
              <a:t>‹#›</a:t>
            </a:fld>
            <a:endParaRPr lang="fi-FI"/>
          </a:p>
        </p:txBody>
      </p:sp>
    </p:spTree>
    <p:extLst>
      <p:ext uri="{BB962C8B-B14F-4D97-AF65-F5344CB8AC3E}">
        <p14:creationId xmlns:p14="http://schemas.microsoft.com/office/powerpoint/2010/main" val="34234728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10E3A5B-5999-684D-8832-1BD9E7BB8BBA}" type="datetimeFigureOut">
              <a:rPr lang="fi-FI" smtClean="0"/>
              <a:t>14.5.2024</a:t>
            </a:fld>
            <a:endParaRPr lang="fi-FI"/>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048A064-CE29-A142-8BC8-3A7027F61D8C}" type="slidenum">
              <a:rPr lang="fi-FI" smtClean="0"/>
              <a:t>‹#›</a:t>
            </a:fld>
            <a:endParaRPr lang="fi-FI"/>
          </a:p>
        </p:txBody>
      </p:sp>
    </p:spTree>
    <p:extLst>
      <p:ext uri="{BB962C8B-B14F-4D97-AF65-F5344CB8AC3E}">
        <p14:creationId xmlns:p14="http://schemas.microsoft.com/office/powerpoint/2010/main" val="33800737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2F25F49-E62E-684D-A145-70E6EF318CD9}"/>
              </a:ext>
            </a:extLst>
          </p:cNvPr>
          <p:cNvSpPr>
            <a:spLocks noGrp="1"/>
          </p:cNvSpPr>
          <p:nvPr>
            <p:ph type="ctrTitle"/>
          </p:nvPr>
        </p:nvSpPr>
        <p:spPr>
          <a:xfrm>
            <a:off x="1524000" y="1122363"/>
            <a:ext cx="9144000" cy="2387600"/>
          </a:xfrm>
        </p:spPr>
        <p:txBody>
          <a:bodyPr anchor="b"/>
          <a:lstStyle>
            <a:lvl1pPr algn="ctr">
              <a:defRPr sz="6000"/>
            </a:lvl1pPr>
          </a:lstStyle>
          <a:p>
            <a:r>
              <a:rPr lang="fi-FI"/>
              <a:t>Muokkaa ots. perustyyl. napsautt.</a:t>
            </a:r>
          </a:p>
        </p:txBody>
      </p:sp>
      <p:sp>
        <p:nvSpPr>
          <p:cNvPr id="3" name="Alaotsikko 2">
            <a:extLst>
              <a:ext uri="{FF2B5EF4-FFF2-40B4-BE49-F238E27FC236}">
                <a16:creationId xmlns:a16="http://schemas.microsoft.com/office/drawing/2014/main" id="{B115A642-7622-B247-A79F-D747FA7AF88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sp>
        <p:nvSpPr>
          <p:cNvPr id="4" name="Päivämäärän paikkamerkki 3">
            <a:extLst>
              <a:ext uri="{FF2B5EF4-FFF2-40B4-BE49-F238E27FC236}">
                <a16:creationId xmlns:a16="http://schemas.microsoft.com/office/drawing/2014/main" id="{A150CFBB-1C19-2242-89A0-E2CBE05350D4}"/>
              </a:ext>
            </a:extLst>
          </p:cNvPr>
          <p:cNvSpPr>
            <a:spLocks noGrp="1"/>
          </p:cNvSpPr>
          <p:nvPr>
            <p:ph type="dt" sz="half" idx="10"/>
          </p:nvPr>
        </p:nvSpPr>
        <p:spPr/>
        <p:txBody>
          <a:bodyPr/>
          <a:lstStyle/>
          <a:p>
            <a:fld id="{484721F2-2A4B-DC41-84D0-D0D38B490423}" type="datetime1">
              <a:rPr lang="fi-FI" smtClean="0"/>
              <a:t>14.5.2024</a:t>
            </a:fld>
            <a:endParaRPr lang="fi-FI"/>
          </a:p>
        </p:txBody>
      </p:sp>
      <p:sp>
        <p:nvSpPr>
          <p:cNvPr id="5" name="Alatunnisteen paikkamerkki 4">
            <a:extLst>
              <a:ext uri="{FF2B5EF4-FFF2-40B4-BE49-F238E27FC236}">
                <a16:creationId xmlns:a16="http://schemas.microsoft.com/office/drawing/2014/main" id="{0F8B8B11-CEAC-FD48-B513-FB291D98D67E}"/>
              </a:ext>
            </a:extLst>
          </p:cNvPr>
          <p:cNvSpPr>
            <a:spLocks noGrp="1"/>
          </p:cNvSpPr>
          <p:nvPr>
            <p:ph type="ftr" sz="quarter" idx="11"/>
          </p:nvPr>
        </p:nvSpPr>
        <p:spPr/>
        <p:txBody>
          <a:bodyPr/>
          <a:lstStyle/>
          <a:p>
            <a:r>
              <a:rPr lang="fi-FI"/>
              <a:t>Pohjois-Savon liitto</a:t>
            </a:r>
          </a:p>
        </p:txBody>
      </p:sp>
      <p:sp>
        <p:nvSpPr>
          <p:cNvPr id="6" name="Dian numeron paikkamerkki 5">
            <a:extLst>
              <a:ext uri="{FF2B5EF4-FFF2-40B4-BE49-F238E27FC236}">
                <a16:creationId xmlns:a16="http://schemas.microsoft.com/office/drawing/2014/main" id="{A76DC3CD-7000-344F-A84A-CFDE14731A40}"/>
              </a:ext>
            </a:extLst>
          </p:cNvPr>
          <p:cNvSpPr>
            <a:spLocks noGrp="1"/>
          </p:cNvSpPr>
          <p:nvPr>
            <p:ph type="sldNum" sz="quarter" idx="12"/>
          </p:nvPr>
        </p:nvSpPr>
        <p:spPr/>
        <p:txBody>
          <a:bodyPr/>
          <a:lstStyle/>
          <a:p>
            <a:fld id="{45EFB05F-C28E-B84D-8621-8D9B2726A5C0}" type="slidenum">
              <a:rPr lang="fi-FI" smtClean="0"/>
              <a:t>‹#›</a:t>
            </a:fld>
            <a:endParaRPr lang="fi-FI"/>
          </a:p>
        </p:txBody>
      </p:sp>
    </p:spTree>
    <p:extLst>
      <p:ext uri="{BB962C8B-B14F-4D97-AF65-F5344CB8AC3E}">
        <p14:creationId xmlns:p14="http://schemas.microsoft.com/office/powerpoint/2010/main" val="32176175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8B22665-AAF0-EF4A-9353-1FB3F9E6A077}"/>
              </a:ext>
            </a:extLst>
          </p:cNvPr>
          <p:cNvSpPr>
            <a:spLocks noGrp="1"/>
          </p:cNvSpPr>
          <p:nvPr>
            <p:ph type="title"/>
          </p:nvPr>
        </p:nvSpPr>
        <p:spPr/>
        <p:txBody>
          <a:bodyPr/>
          <a:lstStyle/>
          <a:p>
            <a:r>
              <a:rPr lang="fi-FI"/>
              <a:t>Muokkaa ots. perustyyl. napsautt.</a:t>
            </a:r>
          </a:p>
        </p:txBody>
      </p:sp>
      <p:sp>
        <p:nvSpPr>
          <p:cNvPr id="3" name="Pystysuoran tekstin paikkamerkki 2">
            <a:extLst>
              <a:ext uri="{FF2B5EF4-FFF2-40B4-BE49-F238E27FC236}">
                <a16:creationId xmlns:a16="http://schemas.microsoft.com/office/drawing/2014/main" id="{380B1EEA-D2B7-B84D-AA47-FA160C3853A4}"/>
              </a:ext>
            </a:extLst>
          </p:cNvPr>
          <p:cNvSpPr>
            <a:spLocks noGrp="1"/>
          </p:cNvSpPr>
          <p:nvPr>
            <p:ph type="body" orient="vert" idx="1"/>
          </p:nvPr>
        </p:nvSpPr>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728027F5-02C6-B445-A744-EA954037F3C9}"/>
              </a:ext>
            </a:extLst>
          </p:cNvPr>
          <p:cNvSpPr>
            <a:spLocks noGrp="1"/>
          </p:cNvSpPr>
          <p:nvPr>
            <p:ph type="dt" sz="half" idx="10"/>
          </p:nvPr>
        </p:nvSpPr>
        <p:spPr/>
        <p:txBody>
          <a:bodyPr/>
          <a:lstStyle/>
          <a:p>
            <a:fld id="{8DB82987-D68F-AD45-9907-63AB57D66555}" type="datetime1">
              <a:rPr lang="fi-FI" smtClean="0"/>
              <a:t>14.5.2024</a:t>
            </a:fld>
            <a:endParaRPr lang="fi-FI"/>
          </a:p>
        </p:txBody>
      </p:sp>
      <p:sp>
        <p:nvSpPr>
          <p:cNvPr id="5" name="Alatunnisteen paikkamerkki 4">
            <a:extLst>
              <a:ext uri="{FF2B5EF4-FFF2-40B4-BE49-F238E27FC236}">
                <a16:creationId xmlns:a16="http://schemas.microsoft.com/office/drawing/2014/main" id="{FCD6260F-CCF2-FC42-86BA-CCA4BD623F79}"/>
              </a:ext>
            </a:extLst>
          </p:cNvPr>
          <p:cNvSpPr>
            <a:spLocks noGrp="1"/>
          </p:cNvSpPr>
          <p:nvPr>
            <p:ph type="ftr" sz="quarter" idx="11"/>
          </p:nvPr>
        </p:nvSpPr>
        <p:spPr/>
        <p:txBody>
          <a:bodyPr/>
          <a:lstStyle/>
          <a:p>
            <a:r>
              <a:rPr lang="fi-FI"/>
              <a:t>Pohjois-Savon liitto</a:t>
            </a:r>
          </a:p>
        </p:txBody>
      </p:sp>
      <p:sp>
        <p:nvSpPr>
          <p:cNvPr id="6" name="Dian numeron paikkamerkki 5">
            <a:extLst>
              <a:ext uri="{FF2B5EF4-FFF2-40B4-BE49-F238E27FC236}">
                <a16:creationId xmlns:a16="http://schemas.microsoft.com/office/drawing/2014/main" id="{2C2E039C-158D-354C-8509-4E4AD15E4707}"/>
              </a:ext>
            </a:extLst>
          </p:cNvPr>
          <p:cNvSpPr>
            <a:spLocks noGrp="1"/>
          </p:cNvSpPr>
          <p:nvPr>
            <p:ph type="sldNum" sz="quarter" idx="12"/>
          </p:nvPr>
        </p:nvSpPr>
        <p:spPr/>
        <p:txBody>
          <a:bodyPr/>
          <a:lstStyle/>
          <a:p>
            <a:fld id="{45EFB05F-C28E-B84D-8621-8D9B2726A5C0}" type="slidenum">
              <a:rPr lang="fi-FI" smtClean="0"/>
              <a:t>‹#›</a:t>
            </a:fld>
            <a:endParaRPr lang="fi-FI"/>
          </a:p>
        </p:txBody>
      </p:sp>
    </p:spTree>
    <p:extLst>
      <p:ext uri="{BB962C8B-B14F-4D97-AF65-F5344CB8AC3E}">
        <p14:creationId xmlns:p14="http://schemas.microsoft.com/office/powerpoint/2010/main" val="16858003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a:extLst>
              <a:ext uri="{FF2B5EF4-FFF2-40B4-BE49-F238E27FC236}">
                <a16:creationId xmlns:a16="http://schemas.microsoft.com/office/drawing/2014/main" id="{DC53C224-0B83-EB4C-885B-638FBD2B2D05}"/>
              </a:ext>
            </a:extLst>
          </p:cNvPr>
          <p:cNvSpPr>
            <a:spLocks noGrp="1"/>
          </p:cNvSpPr>
          <p:nvPr>
            <p:ph type="title" orient="vert"/>
          </p:nvPr>
        </p:nvSpPr>
        <p:spPr>
          <a:xfrm>
            <a:off x="8724900" y="365125"/>
            <a:ext cx="2628900" cy="5811838"/>
          </a:xfrm>
        </p:spPr>
        <p:txBody>
          <a:bodyPr vert="eaVert"/>
          <a:lstStyle/>
          <a:p>
            <a:r>
              <a:rPr lang="fi-FI"/>
              <a:t>Muokkaa ots. perustyyl. napsautt.</a:t>
            </a:r>
          </a:p>
        </p:txBody>
      </p:sp>
      <p:sp>
        <p:nvSpPr>
          <p:cNvPr id="3" name="Pystysuoran tekstin paikkamerkki 2">
            <a:extLst>
              <a:ext uri="{FF2B5EF4-FFF2-40B4-BE49-F238E27FC236}">
                <a16:creationId xmlns:a16="http://schemas.microsoft.com/office/drawing/2014/main" id="{F1B8C775-A021-6C49-A61C-331A06FB1075}"/>
              </a:ext>
            </a:extLst>
          </p:cNvPr>
          <p:cNvSpPr>
            <a:spLocks noGrp="1"/>
          </p:cNvSpPr>
          <p:nvPr>
            <p:ph type="body" orient="vert" idx="1"/>
          </p:nvPr>
        </p:nvSpPr>
        <p:spPr>
          <a:xfrm>
            <a:off x="838200" y="365125"/>
            <a:ext cx="7734300" cy="5811838"/>
          </a:xfr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91EFAD33-8F1F-BF4C-8381-9AA9CB113E50}"/>
              </a:ext>
            </a:extLst>
          </p:cNvPr>
          <p:cNvSpPr>
            <a:spLocks noGrp="1"/>
          </p:cNvSpPr>
          <p:nvPr>
            <p:ph type="dt" sz="half" idx="10"/>
          </p:nvPr>
        </p:nvSpPr>
        <p:spPr/>
        <p:txBody>
          <a:bodyPr/>
          <a:lstStyle/>
          <a:p>
            <a:fld id="{03F5B74E-43EB-AC4C-B694-AC630504C910}" type="datetime1">
              <a:rPr lang="fi-FI" smtClean="0"/>
              <a:t>14.5.2024</a:t>
            </a:fld>
            <a:endParaRPr lang="fi-FI"/>
          </a:p>
        </p:txBody>
      </p:sp>
      <p:sp>
        <p:nvSpPr>
          <p:cNvPr id="5" name="Alatunnisteen paikkamerkki 4">
            <a:extLst>
              <a:ext uri="{FF2B5EF4-FFF2-40B4-BE49-F238E27FC236}">
                <a16:creationId xmlns:a16="http://schemas.microsoft.com/office/drawing/2014/main" id="{7EF3895A-B10E-EE44-9C4F-E290B694D75E}"/>
              </a:ext>
            </a:extLst>
          </p:cNvPr>
          <p:cNvSpPr>
            <a:spLocks noGrp="1"/>
          </p:cNvSpPr>
          <p:nvPr>
            <p:ph type="ftr" sz="quarter" idx="11"/>
          </p:nvPr>
        </p:nvSpPr>
        <p:spPr/>
        <p:txBody>
          <a:bodyPr/>
          <a:lstStyle/>
          <a:p>
            <a:r>
              <a:rPr lang="fi-FI"/>
              <a:t>Pohjois-Savon liitto</a:t>
            </a:r>
          </a:p>
        </p:txBody>
      </p:sp>
      <p:sp>
        <p:nvSpPr>
          <p:cNvPr id="6" name="Dian numeron paikkamerkki 5">
            <a:extLst>
              <a:ext uri="{FF2B5EF4-FFF2-40B4-BE49-F238E27FC236}">
                <a16:creationId xmlns:a16="http://schemas.microsoft.com/office/drawing/2014/main" id="{7659F380-9E00-FE43-BD4C-D4C317DDBB07}"/>
              </a:ext>
            </a:extLst>
          </p:cNvPr>
          <p:cNvSpPr>
            <a:spLocks noGrp="1"/>
          </p:cNvSpPr>
          <p:nvPr>
            <p:ph type="sldNum" sz="quarter" idx="12"/>
          </p:nvPr>
        </p:nvSpPr>
        <p:spPr/>
        <p:txBody>
          <a:bodyPr/>
          <a:lstStyle/>
          <a:p>
            <a:fld id="{45EFB05F-C28E-B84D-8621-8D9B2726A5C0}" type="slidenum">
              <a:rPr lang="fi-FI" smtClean="0"/>
              <a:t>‹#›</a:t>
            </a:fld>
            <a:endParaRPr lang="fi-FI"/>
          </a:p>
        </p:txBody>
      </p:sp>
    </p:spTree>
    <p:extLst>
      <p:ext uri="{BB962C8B-B14F-4D97-AF65-F5344CB8AC3E}">
        <p14:creationId xmlns:p14="http://schemas.microsoft.com/office/powerpoint/2010/main" val="36876421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7BB51CA-B874-DB4D-A6F2-F652387A947D}"/>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230186F1-E3D6-A24E-A9A6-72965AE234A3}"/>
              </a:ext>
            </a:extLst>
          </p:cNvPr>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796FC9D8-FE37-3245-A0FC-24B0011F156B}"/>
              </a:ext>
            </a:extLst>
          </p:cNvPr>
          <p:cNvSpPr>
            <a:spLocks noGrp="1"/>
          </p:cNvSpPr>
          <p:nvPr>
            <p:ph type="dt" sz="half" idx="10"/>
          </p:nvPr>
        </p:nvSpPr>
        <p:spPr/>
        <p:txBody>
          <a:bodyPr/>
          <a:lstStyle/>
          <a:p>
            <a:fld id="{EE268E74-DAF5-8E42-AF9D-AABEDAF6FF9B}" type="datetime1">
              <a:rPr lang="fi-FI" smtClean="0"/>
              <a:t>14.5.2024</a:t>
            </a:fld>
            <a:endParaRPr lang="fi-FI"/>
          </a:p>
        </p:txBody>
      </p:sp>
      <p:sp>
        <p:nvSpPr>
          <p:cNvPr id="5" name="Alatunnisteen paikkamerkki 4">
            <a:extLst>
              <a:ext uri="{FF2B5EF4-FFF2-40B4-BE49-F238E27FC236}">
                <a16:creationId xmlns:a16="http://schemas.microsoft.com/office/drawing/2014/main" id="{CBA3097B-CB4F-1E4D-A25E-D98CD1F670F2}"/>
              </a:ext>
            </a:extLst>
          </p:cNvPr>
          <p:cNvSpPr>
            <a:spLocks noGrp="1"/>
          </p:cNvSpPr>
          <p:nvPr>
            <p:ph type="ftr" sz="quarter" idx="11"/>
          </p:nvPr>
        </p:nvSpPr>
        <p:spPr/>
        <p:txBody>
          <a:bodyPr/>
          <a:lstStyle/>
          <a:p>
            <a:r>
              <a:rPr lang="fi-FI"/>
              <a:t>Pohjois-Savon liitto</a:t>
            </a:r>
          </a:p>
        </p:txBody>
      </p:sp>
      <p:sp>
        <p:nvSpPr>
          <p:cNvPr id="6" name="Dian numeron paikkamerkki 5">
            <a:extLst>
              <a:ext uri="{FF2B5EF4-FFF2-40B4-BE49-F238E27FC236}">
                <a16:creationId xmlns:a16="http://schemas.microsoft.com/office/drawing/2014/main" id="{1032DB2A-6B2F-7840-990C-88E636E969DF}"/>
              </a:ext>
            </a:extLst>
          </p:cNvPr>
          <p:cNvSpPr>
            <a:spLocks noGrp="1"/>
          </p:cNvSpPr>
          <p:nvPr>
            <p:ph type="sldNum" sz="quarter" idx="12"/>
          </p:nvPr>
        </p:nvSpPr>
        <p:spPr/>
        <p:txBody>
          <a:bodyPr/>
          <a:lstStyle/>
          <a:p>
            <a:fld id="{45EFB05F-C28E-B84D-8621-8D9B2726A5C0}" type="slidenum">
              <a:rPr lang="fi-FI" smtClean="0"/>
              <a:t>‹#›</a:t>
            </a:fld>
            <a:endParaRPr lang="fi-FI"/>
          </a:p>
        </p:txBody>
      </p:sp>
    </p:spTree>
    <p:extLst>
      <p:ext uri="{BB962C8B-B14F-4D97-AF65-F5344CB8AC3E}">
        <p14:creationId xmlns:p14="http://schemas.microsoft.com/office/powerpoint/2010/main" val="2201854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F67A16B-55F2-2E4D-9354-044EB1971C93}"/>
              </a:ext>
            </a:extLst>
          </p:cNvPr>
          <p:cNvSpPr>
            <a:spLocks noGrp="1"/>
          </p:cNvSpPr>
          <p:nvPr>
            <p:ph type="title"/>
          </p:nvPr>
        </p:nvSpPr>
        <p:spPr>
          <a:xfrm>
            <a:off x="831850" y="1709738"/>
            <a:ext cx="10515600" cy="2852737"/>
          </a:xfrm>
        </p:spPr>
        <p:txBody>
          <a:bodyPr anchor="b"/>
          <a:lstStyle>
            <a:lvl1pPr>
              <a:defRPr sz="6000"/>
            </a:lvl1pPr>
          </a:lstStyle>
          <a:p>
            <a:r>
              <a:rPr lang="fi-FI"/>
              <a:t>Muokkaa ots. perustyyl. napsautt.</a:t>
            </a:r>
          </a:p>
        </p:txBody>
      </p:sp>
      <p:sp>
        <p:nvSpPr>
          <p:cNvPr id="3" name="Tekstin paikkamerkki 2">
            <a:extLst>
              <a:ext uri="{FF2B5EF4-FFF2-40B4-BE49-F238E27FC236}">
                <a16:creationId xmlns:a16="http://schemas.microsoft.com/office/drawing/2014/main" id="{88E934E9-29FA-3840-AE0C-DF5B853BFA9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 napsauttamalla</a:t>
            </a:r>
          </a:p>
        </p:txBody>
      </p:sp>
      <p:sp>
        <p:nvSpPr>
          <p:cNvPr id="4" name="Päivämäärän paikkamerkki 3">
            <a:extLst>
              <a:ext uri="{FF2B5EF4-FFF2-40B4-BE49-F238E27FC236}">
                <a16:creationId xmlns:a16="http://schemas.microsoft.com/office/drawing/2014/main" id="{A4D521A8-DCE0-AF41-95D5-95E8273DC099}"/>
              </a:ext>
            </a:extLst>
          </p:cNvPr>
          <p:cNvSpPr>
            <a:spLocks noGrp="1"/>
          </p:cNvSpPr>
          <p:nvPr>
            <p:ph type="dt" sz="half" idx="10"/>
          </p:nvPr>
        </p:nvSpPr>
        <p:spPr/>
        <p:txBody>
          <a:bodyPr/>
          <a:lstStyle/>
          <a:p>
            <a:fld id="{BFF630D1-616D-BC49-8419-54B6544657E4}" type="datetime1">
              <a:rPr lang="fi-FI" smtClean="0"/>
              <a:t>14.5.2024</a:t>
            </a:fld>
            <a:endParaRPr lang="fi-FI"/>
          </a:p>
        </p:txBody>
      </p:sp>
      <p:sp>
        <p:nvSpPr>
          <p:cNvPr id="5" name="Alatunnisteen paikkamerkki 4">
            <a:extLst>
              <a:ext uri="{FF2B5EF4-FFF2-40B4-BE49-F238E27FC236}">
                <a16:creationId xmlns:a16="http://schemas.microsoft.com/office/drawing/2014/main" id="{CBAEB666-F419-FC43-BBB8-4A6D5B99345B}"/>
              </a:ext>
            </a:extLst>
          </p:cNvPr>
          <p:cNvSpPr>
            <a:spLocks noGrp="1"/>
          </p:cNvSpPr>
          <p:nvPr>
            <p:ph type="ftr" sz="quarter" idx="11"/>
          </p:nvPr>
        </p:nvSpPr>
        <p:spPr/>
        <p:txBody>
          <a:bodyPr/>
          <a:lstStyle/>
          <a:p>
            <a:r>
              <a:rPr lang="fi-FI"/>
              <a:t>Pohjois-Savon liitto</a:t>
            </a:r>
          </a:p>
        </p:txBody>
      </p:sp>
      <p:sp>
        <p:nvSpPr>
          <p:cNvPr id="6" name="Dian numeron paikkamerkki 5">
            <a:extLst>
              <a:ext uri="{FF2B5EF4-FFF2-40B4-BE49-F238E27FC236}">
                <a16:creationId xmlns:a16="http://schemas.microsoft.com/office/drawing/2014/main" id="{0A213633-E52E-7241-ABDF-22D6D4AF8DB6}"/>
              </a:ext>
            </a:extLst>
          </p:cNvPr>
          <p:cNvSpPr>
            <a:spLocks noGrp="1"/>
          </p:cNvSpPr>
          <p:nvPr>
            <p:ph type="sldNum" sz="quarter" idx="12"/>
          </p:nvPr>
        </p:nvSpPr>
        <p:spPr/>
        <p:txBody>
          <a:bodyPr/>
          <a:lstStyle/>
          <a:p>
            <a:fld id="{45EFB05F-C28E-B84D-8621-8D9B2726A5C0}" type="slidenum">
              <a:rPr lang="fi-FI" smtClean="0"/>
              <a:t>‹#›</a:t>
            </a:fld>
            <a:endParaRPr lang="fi-FI"/>
          </a:p>
        </p:txBody>
      </p:sp>
    </p:spTree>
    <p:extLst>
      <p:ext uri="{BB962C8B-B14F-4D97-AF65-F5344CB8AC3E}">
        <p14:creationId xmlns:p14="http://schemas.microsoft.com/office/powerpoint/2010/main" val="4224158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8C6DF89-E9FD-344A-8008-7E07A038BE70}"/>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48B1C6EA-0947-F546-9894-2D088652D23E}"/>
              </a:ext>
            </a:extLst>
          </p:cNvPr>
          <p:cNvSpPr>
            <a:spLocks noGrp="1"/>
          </p:cNvSpPr>
          <p:nvPr>
            <p:ph sz="half" idx="1"/>
          </p:nvPr>
        </p:nvSpPr>
        <p:spPr>
          <a:xfrm>
            <a:off x="838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a:extLst>
              <a:ext uri="{FF2B5EF4-FFF2-40B4-BE49-F238E27FC236}">
                <a16:creationId xmlns:a16="http://schemas.microsoft.com/office/drawing/2014/main" id="{8A308E71-EFE2-7A4D-9C79-59EA91BE32C3}"/>
              </a:ext>
            </a:extLst>
          </p:cNvPr>
          <p:cNvSpPr>
            <a:spLocks noGrp="1"/>
          </p:cNvSpPr>
          <p:nvPr>
            <p:ph sz="half" idx="2"/>
          </p:nvPr>
        </p:nvSpPr>
        <p:spPr>
          <a:xfrm>
            <a:off x="6172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4">
            <a:extLst>
              <a:ext uri="{FF2B5EF4-FFF2-40B4-BE49-F238E27FC236}">
                <a16:creationId xmlns:a16="http://schemas.microsoft.com/office/drawing/2014/main" id="{8E17D40D-7A4C-0942-B29C-8F0E9166E729}"/>
              </a:ext>
            </a:extLst>
          </p:cNvPr>
          <p:cNvSpPr>
            <a:spLocks noGrp="1"/>
          </p:cNvSpPr>
          <p:nvPr>
            <p:ph type="dt" sz="half" idx="10"/>
          </p:nvPr>
        </p:nvSpPr>
        <p:spPr/>
        <p:txBody>
          <a:bodyPr/>
          <a:lstStyle/>
          <a:p>
            <a:fld id="{8A0D1533-F09A-9747-8891-BAE59A1202D2}" type="datetime1">
              <a:rPr lang="fi-FI" smtClean="0"/>
              <a:t>14.5.2024</a:t>
            </a:fld>
            <a:endParaRPr lang="fi-FI"/>
          </a:p>
        </p:txBody>
      </p:sp>
      <p:sp>
        <p:nvSpPr>
          <p:cNvPr id="6" name="Alatunnisteen paikkamerkki 5">
            <a:extLst>
              <a:ext uri="{FF2B5EF4-FFF2-40B4-BE49-F238E27FC236}">
                <a16:creationId xmlns:a16="http://schemas.microsoft.com/office/drawing/2014/main" id="{58A8CF60-B37B-9440-84BF-80A26C837A03}"/>
              </a:ext>
            </a:extLst>
          </p:cNvPr>
          <p:cNvSpPr>
            <a:spLocks noGrp="1"/>
          </p:cNvSpPr>
          <p:nvPr>
            <p:ph type="ftr" sz="quarter" idx="11"/>
          </p:nvPr>
        </p:nvSpPr>
        <p:spPr/>
        <p:txBody>
          <a:bodyPr/>
          <a:lstStyle/>
          <a:p>
            <a:r>
              <a:rPr lang="fi-FI"/>
              <a:t>Pohjois-Savon liitto</a:t>
            </a:r>
          </a:p>
        </p:txBody>
      </p:sp>
      <p:sp>
        <p:nvSpPr>
          <p:cNvPr id="7" name="Dian numeron paikkamerkki 6">
            <a:extLst>
              <a:ext uri="{FF2B5EF4-FFF2-40B4-BE49-F238E27FC236}">
                <a16:creationId xmlns:a16="http://schemas.microsoft.com/office/drawing/2014/main" id="{C51DA92F-BF20-6547-BF2A-194374AFB646}"/>
              </a:ext>
            </a:extLst>
          </p:cNvPr>
          <p:cNvSpPr>
            <a:spLocks noGrp="1"/>
          </p:cNvSpPr>
          <p:nvPr>
            <p:ph type="sldNum" sz="quarter" idx="12"/>
          </p:nvPr>
        </p:nvSpPr>
        <p:spPr/>
        <p:txBody>
          <a:bodyPr/>
          <a:lstStyle/>
          <a:p>
            <a:fld id="{45EFB05F-C28E-B84D-8621-8D9B2726A5C0}" type="slidenum">
              <a:rPr lang="fi-FI" smtClean="0"/>
              <a:t>‹#›</a:t>
            </a:fld>
            <a:endParaRPr lang="fi-FI"/>
          </a:p>
        </p:txBody>
      </p:sp>
    </p:spTree>
    <p:extLst>
      <p:ext uri="{BB962C8B-B14F-4D97-AF65-F5344CB8AC3E}">
        <p14:creationId xmlns:p14="http://schemas.microsoft.com/office/powerpoint/2010/main" val="28650830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C2D49E6-4A38-D84D-BC23-3364E72E5F1F}"/>
              </a:ext>
            </a:extLst>
          </p:cNvPr>
          <p:cNvSpPr>
            <a:spLocks noGrp="1"/>
          </p:cNvSpPr>
          <p:nvPr>
            <p:ph type="title"/>
          </p:nvPr>
        </p:nvSpPr>
        <p:spPr>
          <a:xfrm>
            <a:off x="839788" y="365125"/>
            <a:ext cx="10515600" cy="1325563"/>
          </a:xfrm>
        </p:spPr>
        <p:txBody>
          <a:bodyPr/>
          <a:lstStyle/>
          <a:p>
            <a:r>
              <a:rPr lang="fi-FI"/>
              <a:t>Muokkaa ots. perustyyl. napsautt.</a:t>
            </a:r>
          </a:p>
        </p:txBody>
      </p:sp>
      <p:sp>
        <p:nvSpPr>
          <p:cNvPr id="3" name="Tekstin paikkamerkki 2">
            <a:extLst>
              <a:ext uri="{FF2B5EF4-FFF2-40B4-BE49-F238E27FC236}">
                <a16:creationId xmlns:a16="http://schemas.microsoft.com/office/drawing/2014/main" id="{53BD7035-F2AB-A240-8FBC-43D60618798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Sisällön paikkamerkki 3">
            <a:extLst>
              <a:ext uri="{FF2B5EF4-FFF2-40B4-BE49-F238E27FC236}">
                <a16:creationId xmlns:a16="http://schemas.microsoft.com/office/drawing/2014/main" id="{13BD8A94-C435-8540-9DA3-0E54668620D0}"/>
              </a:ext>
            </a:extLst>
          </p:cNvPr>
          <p:cNvSpPr>
            <a:spLocks noGrp="1"/>
          </p:cNvSpPr>
          <p:nvPr>
            <p:ph sz="half" idx="2"/>
          </p:nvPr>
        </p:nvSpPr>
        <p:spPr>
          <a:xfrm>
            <a:off x="839788" y="2505075"/>
            <a:ext cx="5157787"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Tekstin paikkamerkki 4">
            <a:extLst>
              <a:ext uri="{FF2B5EF4-FFF2-40B4-BE49-F238E27FC236}">
                <a16:creationId xmlns:a16="http://schemas.microsoft.com/office/drawing/2014/main" id="{7D1F8588-D529-4C4C-8ED8-54E9FDD5E59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Sisällön paikkamerkki 5">
            <a:extLst>
              <a:ext uri="{FF2B5EF4-FFF2-40B4-BE49-F238E27FC236}">
                <a16:creationId xmlns:a16="http://schemas.microsoft.com/office/drawing/2014/main" id="{7F74E7F5-A68B-9A47-919B-5BD4AD211D33}"/>
              </a:ext>
            </a:extLst>
          </p:cNvPr>
          <p:cNvSpPr>
            <a:spLocks noGrp="1"/>
          </p:cNvSpPr>
          <p:nvPr>
            <p:ph sz="quarter" idx="4"/>
          </p:nvPr>
        </p:nvSpPr>
        <p:spPr>
          <a:xfrm>
            <a:off x="6172200" y="2505075"/>
            <a:ext cx="5183188"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7" name="Päivämäärän paikkamerkki 6">
            <a:extLst>
              <a:ext uri="{FF2B5EF4-FFF2-40B4-BE49-F238E27FC236}">
                <a16:creationId xmlns:a16="http://schemas.microsoft.com/office/drawing/2014/main" id="{82D3438A-9016-1D4D-BBEA-8352C50C5841}"/>
              </a:ext>
            </a:extLst>
          </p:cNvPr>
          <p:cNvSpPr>
            <a:spLocks noGrp="1"/>
          </p:cNvSpPr>
          <p:nvPr>
            <p:ph type="dt" sz="half" idx="10"/>
          </p:nvPr>
        </p:nvSpPr>
        <p:spPr/>
        <p:txBody>
          <a:bodyPr/>
          <a:lstStyle/>
          <a:p>
            <a:fld id="{89D03EEE-A3E8-6F43-B958-D24E3BD4CD4A}" type="datetime1">
              <a:rPr lang="fi-FI" smtClean="0"/>
              <a:t>14.5.2024</a:t>
            </a:fld>
            <a:endParaRPr lang="fi-FI"/>
          </a:p>
        </p:txBody>
      </p:sp>
      <p:sp>
        <p:nvSpPr>
          <p:cNvPr id="8" name="Alatunnisteen paikkamerkki 7">
            <a:extLst>
              <a:ext uri="{FF2B5EF4-FFF2-40B4-BE49-F238E27FC236}">
                <a16:creationId xmlns:a16="http://schemas.microsoft.com/office/drawing/2014/main" id="{3229C945-850A-B84E-ADD9-9809E56B2845}"/>
              </a:ext>
            </a:extLst>
          </p:cNvPr>
          <p:cNvSpPr>
            <a:spLocks noGrp="1"/>
          </p:cNvSpPr>
          <p:nvPr>
            <p:ph type="ftr" sz="quarter" idx="11"/>
          </p:nvPr>
        </p:nvSpPr>
        <p:spPr/>
        <p:txBody>
          <a:bodyPr/>
          <a:lstStyle/>
          <a:p>
            <a:r>
              <a:rPr lang="fi-FI"/>
              <a:t>Pohjois-Savon liitto</a:t>
            </a:r>
          </a:p>
        </p:txBody>
      </p:sp>
      <p:sp>
        <p:nvSpPr>
          <p:cNvPr id="9" name="Dian numeron paikkamerkki 8">
            <a:extLst>
              <a:ext uri="{FF2B5EF4-FFF2-40B4-BE49-F238E27FC236}">
                <a16:creationId xmlns:a16="http://schemas.microsoft.com/office/drawing/2014/main" id="{46128676-7DE0-DE4E-A7B4-2E56C0C2A8A2}"/>
              </a:ext>
            </a:extLst>
          </p:cNvPr>
          <p:cNvSpPr>
            <a:spLocks noGrp="1"/>
          </p:cNvSpPr>
          <p:nvPr>
            <p:ph type="sldNum" sz="quarter" idx="12"/>
          </p:nvPr>
        </p:nvSpPr>
        <p:spPr/>
        <p:txBody>
          <a:bodyPr/>
          <a:lstStyle/>
          <a:p>
            <a:fld id="{45EFB05F-C28E-B84D-8621-8D9B2726A5C0}" type="slidenum">
              <a:rPr lang="fi-FI" smtClean="0"/>
              <a:t>‹#›</a:t>
            </a:fld>
            <a:endParaRPr lang="fi-FI"/>
          </a:p>
        </p:txBody>
      </p:sp>
    </p:spTree>
    <p:extLst>
      <p:ext uri="{BB962C8B-B14F-4D97-AF65-F5344CB8AC3E}">
        <p14:creationId xmlns:p14="http://schemas.microsoft.com/office/powerpoint/2010/main" val="30062707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B726C91-A6FE-3441-A764-79CF0848FC8F}"/>
              </a:ext>
            </a:extLst>
          </p:cNvPr>
          <p:cNvSpPr>
            <a:spLocks noGrp="1"/>
          </p:cNvSpPr>
          <p:nvPr>
            <p:ph type="title"/>
          </p:nvPr>
        </p:nvSpPr>
        <p:spPr/>
        <p:txBody>
          <a:bodyPr/>
          <a:lstStyle/>
          <a:p>
            <a:r>
              <a:rPr lang="fi-FI"/>
              <a:t>Muokkaa ots. perustyyl. napsautt.</a:t>
            </a:r>
          </a:p>
        </p:txBody>
      </p:sp>
      <p:sp>
        <p:nvSpPr>
          <p:cNvPr id="3" name="Päivämäärän paikkamerkki 2">
            <a:extLst>
              <a:ext uri="{FF2B5EF4-FFF2-40B4-BE49-F238E27FC236}">
                <a16:creationId xmlns:a16="http://schemas.microsoft.com/office/drawing/2014/main" id="{470BB0B0-2419-634F-95EA-878537E3C8BA}"/>
              </a:ext>
            </a:extLst>
          </p:cNvPr>
          <p:cNvSpPr>
            <a:spLocks noGrp="1"/>
          </p:cNvSpPr>
          <p:nvPr>
            <p:ph type="dt" sz="half" idx="10"/>
          </p:nvPr>
        </p:nvSpPr>
        <p:spPr/>
        <p:txBody>
          <a:bodyPr/>
          <a:lstStyle/>
          <a:p>
            <a:fld id="{8A0203B1-E4F1-B840-B3EB-3403192BE77E}" type="datetime1">
              <a:rPr lang="fi-FI" smtClean="0"/>
              <a:t>14.5.2024</a:t>
            </a:fld>
            <a:endParaRPr lang="fi-FI"/>
          </a:p>
        </p:txBody>
      </p:sp>
      <p:sp>
        <p:nvSpPr>
          <p:cNvPr id="4" name="Alatunnisteen paikkamerkki 3">
            <a:extLst>
              <a:ext uri="{FF2B5EF4-FFF2-40B4-BE49-F238E27FC236}">
                <a16:creationId xmlns:a16="http://schemas.microsoft.com/office/drawing/2014/main" id="{8BF34AB5-D6E3-FD48-A46B-3291B8056A49}"/>
              </a:ext>
            </a:extLst>
          </p:cNvPr>
          <p:cNvSpPr>
            <a:spLocks noGrp="1"/>
          </p:cNvSpPr>
          <p:nvPr>
            <p:ph type="ftr" sz="quarter" idx="11"/>
          </p:nvPr>
        </p:nvSpPr>
        <p:spPr/>
        <p:txBody>
          <a:bodyPr/>
          <a:lstStyle/>
          <a:p>
            <a:r>
              <a:rPr lang="fi-FI"/>
              <a:t>Pohjois-Savon liitto</a:t>
            </a:r>
          </a:p>
        </p:txBody>
      </p:sp>
      <p:sp>
        <p:nvSpPr>
          <p:cNvPr id="5" name="Dian numeron paikkamerkki 4">
            <a:extLst>
              <a:ext uri="{FF2B5EF4-FFF2-40B4-BE49-F238E27FC236}">
                <a16:creationId xmlns:a16="http://schemas.microsoft.com/office/drawing/2014/main" id="{F19C23E5-74E6-B941-A1C6-CC1F409E10AF}"/>
              </a:ext>
            </a:extLst>
          </p:cNvPr>
          <p:cNvSpPr>
            <a:spLocks noGrp="1"/>
          </p:cNvSpPr>
          <p:nvPr>
            <p:ph type="sldNum" sz="quarter" idx="12"/>
          </p:nvPr>
        </p:nvSpPr>
        <p:spPr/>
        <p:txBody>
          <a:bodyPr/>
          <a:lstStyle/>
          <a:p>
            <a:fld id="{45EFB05F-C28E-B84D-8621-8D9B2726A5C0}" type="slidenum">
              <a:rPr lang="fi-FI" smtClean="0"/>
              <a:t>‹#›</a:t>
            </a:fld>
            <a:endParaRPr lang="fi-FI"/>
          </a:p>
        </p:txBody>
      </p:sp>
    </p:spTree>
    <p:extLst>
      <p:ext uri="{BB962C8B-B14F-4D97-AF65-F5344CB8AC3E}">
        <p14:creationId xmlns:p14="http://schemas.microsoft.com/office/powerpoint/2010/main" val="31698337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4A2673C0-FB60-6946-A13C-DC27C57FE2D9}"/>
              </a:ext>
            </a:extLst>
          </p:cNvPr>
          <p:cNvSpPr>
            <a:spLocks noGrp="1"/>
          </p:cNvSpPr>
          <p:nvPr>
            <p:ph type="dt" sz="half" idx="10"/>
          </p:nvPr>
        </p:nvSpPr>
        <p:spPr/>
        <p:txBody>
          <a:bodyPr/>
          <a:lstStyle/>
          <a:p>
            <a:fld id="{EABB8A68-CB4B-C847-A3EC-F72CD206FC96}" type="datetime1">
              <a:rPr lang="fi-FI" smtClean="0"/>
              <a:t>14.5.2024</a:t>
            </a:fld>
            <a:endParaRPr lang="fi-FI"/>
          </a:p>
        </p:txBody>
      </p:sp>
      <p:sp>
        <p:nvSpPr>
          <p:cNvPr id="3" name="Alatunnisteen paikkamerkki 2">
            <a:extLst>
              <a:ext uri="{FF2B5EF4-FFF2-40B4-BE49-F238E27FC236}">
                <a16:creationId xmlns:a16="http://schemas.microsoft.com/office/drawing/2014/main" id="{690C1796-3FDB-2241-A6C7-A070A2C26902}"/>
              </a:ext>
            </a:extLst>
          </p:cNvPr>
          <p:cNvSpPr>
            <a:spLocks noGrp="1"/>
          </p:cNvSpPr>
          <p:nvPr>
            <p:ph type="ftr" sz="quarter" idx="11"/>
          </p:nvPr>
        </p:nvSpPr>
        <p:spPr/>
        <p:txBody>
          <a:bodyPr/>
          <a:lstStyle/>
          <a:p>
            <a:r>
              <a:rPr lang="fi-FI"/>
              <a:t>Pohjois-Savon liitto</a:t>
            </a:r>
          </a:p>
        </p:txBody>
      </p:sp>
      <p:sp>
        <p:nvSpPr>
          <p:cNvPr id="4" name="Dian numeron paikkamerkki 3">
            <a:extLst>
              <a:ext uri="{FF2B5EF4-FFF2-40B4-BE49-F238E27FC236}">
                <a16:creationId xmlns:a16="http://schemas.microsoft.com/office/drawing/2014/main" id="{67723E77-8499-7B45-9894-38F0A2C69B43}"/>
              </a:ext>
            </a:extLst>
          </p:cNvPr>
          <p:cNvSpPr>
            <a:spLocks noGrp="1"/>
          </p:cNvSpPr>
          <p:nvPr>
            <p:ph type="sldNum" sz="quarter" idx="12"/>
          </p:nvPr>
        </p:nvSpPr>
        <p:spPr/>
        <p:txBody>
          <a:bodyPr/>
          <a:lstStyle/>
          <a:p>
            <a:fld id="{45EFB05F-C28E-B84D-8621-8D9B2726A5C0}" type="slidenum">
              <a:rPr lang="fi-FI" smtClean="0"/>
              <a:t>‹#›</a:t>
            </a:fld>
            <a:endParaRPr lang="fi-FI"/>
          </a:p>
        </p:txBody>
      </p:sp>
    </p:spTree>
    <p:extLst>
      <p:ext uri="{BB962C8B-B14F-4D97-AF65-F5344CB8AC3E}">
        <p14:creationId xmlns:p14="http://schemas.microsoft.com/office/powerpoint/2010/main" val="6507364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Kuvatekstillinen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435245C-88D3-B344-A5E4-78AAE8FE60B6}"/>
              </a:ext>
            </a:extLst>
          </p:cNvPr>
          <p:cNvSpPr>
            <a:spLocks noGrp="1"/>
          </p:cNvSpPr>
          <p:nvPr>
            <p:ph type="title"/>
          </p:nvPr>
        </p:nvSpPr>
        <p:spPr>
          <a:xfrm>
            <a:off x="839788" y="457200"/>
            <a:ext cx="3932237" cy="1600200"/>
          </a:xfrm>
        </p:spPr>
        <p:txBody>
          <a:bodyPr anchor="b"/>
          <a:lstStyle>
            <a:lvl1pPr>
              <a:defRPr sz="3200"/>
            </a:lvl1pPr>
          </a:lstStyle>
          <a:p>
            <a:r>
              <a:rPr lang="fi-FI"/>
              <a:t>Muokkaa ots. perustyyl. napsautt.</a:t>
            </a:r>
          </a:p>
        </p:txBody>
      </p:sp>
      <p:sp>
        <p:nvSpPr>
          <p:cNvPr id="3" name="Sisällön paikkamerkki 2">
            <a:extLst>
              <a:ext uri="{FF2B5EF4-FFF2-40B4-BE49-F238E27FC236}">
                <a16:creationId xmlns:a16="http://schemas.microsoft.com/office/drawing/2014/main" id="{D1A589A8-4763-3243-BCB9-85806450DFA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Tekstin paikkamerkki 3">
            <a:extLst>
              <a:ext uri="{FF2B5EF4-FFF2-40B4-BE49-F238E27FC236}">
                <a16:creationId xmlns:a16="http://schemas.microsoft.com/office/drawing/2014/main" id="{56E57D7F-FFEB-E04A-8828-53787868346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a:extLst>
              <a:ext uri="{FF2B5EF4-FFF2-40B4-BE49-F238E27FC236}">
                <a16:creationId xmlns:a16="http://schemas.microsoft.com/office/drawing/2014/main" id="{D0D9A31E-16F4-DA4D-B8CF-9419A9F1CE01}"/>
              </a:ext>
            </a:extLst>
          </p:cNvPr>
          <p:cNvSpPr>
            <a:spLocks noGrp="1"/>
          </p:cNvSpPr>
          <p:nvPr>
            <p:ph type="dt" sz="half" idx="10"/>
          </p:nvPr>
        </p:nvSpPr>
        <p:spPr/>
        <p:txBody>
          <a:bodyPr/>
          <a:lstStyle/>
          <a:p>
            <a:fld id="{C4D555FD-96D7-EC42-9D89-B9192CE566F8}" type="datetime1">
              <a:rPr lang="fi-FI" smtClean="0"/>
              <a:t>14.5.2024</a:t>
            </a:fld>
            <a:endParaRPr lang="fi-FI"/>
          </a:p>
        </p:txBody>
      </p:sp>
      <p:sp>
        <p:nvSpPr>
          <p:cNvPr id="6" name="Alatunnisteen paikkamerkki 5">
            <a:extLst>
              <a:ext uri="{FF2B5EF4-FFF2-40B4-BE49-F238E27FC236}">
                <a16:creationId xmlns:a16="http://schemas.microsoft.com/office/drawing/2014/main" id="{D4D0D621-B744-5B4A-B6CB-FB3D02307481}"/>
              </a:ext>
            </a:extLst>
          </p:cNvPr>
          <p:cNvSpPr>
            <a:spLocks noGrp="1"/>
          </p:cNvSpPr>
          <p:nvPr>
            <p:ph type="ftr" sz="quarter" idx="11"/>
          </p:nvPr>
        </p:nvSpPr>
        <p:spPr/>
        <p:txBody>
          <a:bodyPr/>
          <a:lstStyle/>
          <a:p>
            <a:r>
              <a:rPr lang="fi-FI"/>
              <a:t>Pohjois-Savon liitto</a:t>
            </a:r>
          </a:p>
        </p:txBody>
      </p:sp>
      <p:sp>
        <p:nvSpPr>
          <p:cNvPr id="7" name="Dian numeron paikkamerkki 6">
            <a:extLst>
              <a:ext uri="{FF2B5EF4-FFF2-40B4-BE49-F238E27FC236}">
                <a16:creationId xmlns:a16="http://schemas.microsoft.com/office/drawing/2014/main" id="{4EFEB604-2190-364D-9776-B7E1815105DD}"/>
              </a:ext>
            </a:extLst>
          </p:cNvPr>
          <p:cNvSpPr>
            <a:spLocks noGrp="1"/>
          </p:cNvSpPr>
          <p:nvPr>
            <p:ph type="sldNum" sz="quarter" idx="12"/>
          </p:nvPr>
        </p:nvSpPr>
        <p:spPr/>
        <p:txBody>
          <a:bodyPr/>
          <a:lstStyle/>
          <a:p>
            <a:fld id="{45EFB05F-C28E-B84D-8621-8D9B2726A5C0}" type="slidenum">
              <a:rPr lang="fi-FI" smtClean="0"/>
              <a:t>‹#›</a:t>
            </a:fld>
            <a:endParaRPr lang="fi-FI"/>
          </a:p>
        </p:txBody>
      </p:sp>
    </p:spTree>
    <p:extLst>
      <p:ext uri="{BB962C8B-B14F-4D97-AF65-F5344CB8AC3E}">
        <p14:creationId xmlns:p14="http://schemas.microsoft.com/office/powerpoint/2010/main" val="11782122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uvatekstillinen kuv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A39DBE2-CAC4-3B48-807D-4BA93EABE411}"/>
              </a:ext>
            </a:extLst>
          </p:cNvPr>
          <p:cNvSpPr>
            <a:spLocks noGrp="1"/>
          </p:cNvSpPr>
          <p:nvPr>
            <p:ph type="title"/>
          </p:nvPr>
        </p:nvSpPr>
        <p:spPr>
          <a:xfrm>
            <a:off x="839788" y="457200"/>
            <a:ext cx="3932237" cy="1600200"/>
          </a:xfrm>
        </p:spPr>
        <p:txBody>
          <a:bodyPr anchor="b"/>
          <a:lstStyle>
            <a:lvl1pPr>
              <a:defRPr sz="3200"/>
            </a:lvl1pPr>
          </a:lstStyle>
          <a:p>
            <a:r>
              <a:rPr lang="fi-FI"/>
              <a:t>Muokkaa ots. perustyyl. napsautt.</a:t>
            </a:r>
          </a:p>
        </p:txBody>
      </p:sp>
      <p:sp>
        <p:nvSpPr>
          <p:cNvPr id="3" name="Kuvan paikkamerkki 2">
            <a:extLst>
              <a:ext uri="{FF2B5EF4-FFF2-40B4-BE49-F238E27FC236}">
                <a16:creationId xmlns:a16="http://schemas.microsoft.com/office/drawing/2014/main" id="{C30EA694-1D42-BE4E-BBF5-0C564FBA34E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Lisää kuva napsauttamalla kuvaketta</a:t>
            </a:r>
          </a:p>
        </p:txBody>
      </p:sp>
      <p:sp>
        <p:nvSpPr>
          <p:cNvPr id="4" name="Tekstin paikkamerkki 3">
            <a:extLst>
              <a:ext uri="{FF2B5EF4-FFF2-40B4-BE49-F238E27FC236}">
                <a16:creationId xmlns:a16="http://schemas.microsoft.com/office/drawing/2014/main" id="{8E535506-7175-5142-A0D8-90110FAB7BA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a:extLst>
              <a:ext uri="{FF2B5EF4-FFF2-40B4-BE49-F238E27FC236}">
                <a16:creationId xmlns:a16="http://schemas.microsoft.com/office/drawing/2014/main" id="{A5029221-B69D-6D42-AE19-3BD1C5EC653F}"/>
              </a:ext>
            </a:extLst>
          </p:cNvPr>
          <p:cNvSpPr>
            <a:spLocks noGrp="1"/>
          </p:cNvSpPr>
          <p:nvPr>
            <p:ph type="dt" sz="half" idx="10"/>
          </p:nvPr>
        </p:nvSpPr>
        <p:spPr/>
        <p:txBody>
          <a:bodyPr/>
          <a:lstStyle/>
          <a:p>
            <a:fld id="{CE7BEB06-C2C9-6141-AA91-250AA4D9D3F2}" type="datetime1">
              <a:rPr lang="fi-FI" smtClean="0"/>
              <a:t>14.5.2024</a:t>
            </a:fld>
            <a:endParaRPr lang="fi-FI"/>
          </a:p>
        </p:txBody>
      </p:sp>
      <p:sp>
        <p:nvSpPr>
          <p:cNvPr id="6" name="Alatunnisteen paikkamerkki 5">
            <a:extLst>
              <a:ext uri="{FF2B5EF4-FFF2-40B4-BE49-F238E27FC236}">
                <a16:creationId xmlns:a16="http://schemas.microsoft.com/office/drawing/2014/main" id="{7B593506-999B-BF43-9D50-5E538CBA796C}"/>
              </a:ext>
            </a:extLst>
          </p:cNvPr>
          <p:cNvSpPr>
            <a:spLocks noGrp="1"/>
          </p:cNvSpPr>
          <p:nvPr>
            <p:ph type="ftr" sz="quarter" idx="11"/>
          </p:nvPr>
        </p:nvSpPr>
        <p:spPr/>
        <p:txBody>
          <a:bodyPr/>
          <a:lstStyle/>
          <a:p>
            <a:r>
              <a:rPr lang="fi-FI"/>
              <a:t>Pohjois-Savon liitto</a:t>
            </a:r>
          </a:p>
        </p:txBody>
      </p:sp>
      <p:sp>
        <p:nvSpPr>
          <p:cNvPr id="7" name="Dian numeron paikkamerkki 6">
            <a:extLst>
              <a:ext uri="{FF2B5EF4-FFF2-40B4-BE49-F238E27FC236}">
                <a16:creationId xmlns:a16="http://schemas.microsoft.com/office/drawing/2014/main" id="{C4E720A0-C01B-6C45-AE38-0C8CC4DB744B}"/>
              </a:ext>
            </a:extLst>
          </p:cNvPr>
          <p:cNvSpPr>
            <a:spLocks noGrp="1"/>
          </p:cNvSpPr>
          <p:nvPr>
            <p:ph type="sldNum" sz="quarter" idx="12"/>
          </p:nvPr>
        </p:nvSpPr>
        <p:spPr/>
        <p:txBody>
          <a:bodyPr/>
          <a:lstStyle/>
          <a:p>
            <a:fld id="{45EFB05F-C28E-B84D-8621-8D9B2726A5C0}" type="slidenum">
              <a:rPr lang="fi-FI" smtClean="0"/>
              <a:t>‹#›</a:t>
            </a:fld>
            <a:endParaRPr lang="fi-FI"/>
          </a:p>
        </p:txBody>
      </p:sp>
    </p:spTree>
    <p:extLst>
      <p:ext uri="{BB962C8B-B14F-4D97-AF65-F5344CB8AC3E}">
        <p14:creationId xmlns:p14="http://schemas.microsoft.com/office/powerpoint/2010/main" val="39132142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CC11">
            <a:alpha val="89699"/>
          </a:srgbClr>
        </a:solidFill>
        <a:effectLst/>
      </p:bgPr>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70706ABC-6C73-5846-A04F-62F05B4DFAC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Tekstin paikkamerkki 2">
            <a:extLst>
              <a:ext uri="{FF2B5EF4-FFF2-40B4-BE49-F238E27FC236}">
                <a16:creationId xmlns:a16="http://schemas.microsoft.com/office/drawing/2014/main" id="{F922E224-D430-B443-9D0C-E9F88E8D893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4" name="Päivämäärän paikkamerkki 3">
            <a:extLst>
              <a:ext uri="{FF2B5EF4-FFF2-40B4-BE49-F238E27FC236}">
                <a16:creationId xmlns:a16="http://schemas.microsoft.com/office/drawing/2014/main" id="{11756FB0-4F53-9848-97B2-91F65346BC0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59B1F0-F0BB-ED41-B70D-57B242437F06}" type="datetime1">
              <a:rPr lang="fi-FI" smtClean="0"/>
              <a:t>14.5.2024</a:t>
            </a:fld>
            <a:endParaRPr lang="fi-FI"/>
          </a:p>
        </p:txBody>
      </p:sp>
      <p:sp>
        <p:nvSpPr>
          <p:cNvPr id="5" name="Alatunnisteen paikkamerkki 4">
            <a:extLst>
              <a:ext uri="{FF2B5EF4-FFF2-40B4-BE49-F238E27FC236}">
                <a16:creationId xmlns:a16="http://schemas.microsoft.com/office/drawing/2014/main" id="{3A737347-ED9D-C743-A276-B8681A7FE90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i-FI"/>
              <a:t>Pohjois-Savon liitto</a:t>
            </a:r>
          </a:p>
        </p:txBody>
      </p:sp>
      <p:sp>
        <p:nvSpPr>
          <p:cNvPr id="6" name="Dian numeron paikkamerkki 5">
            <a:extLst>
              <a:ext uri="{FF2B5EF4-FFF2-40B4-BE49-F238E27FC236}">
                <a16:creationId xmlns:a16="http://schemas.microsoft.com/office/drawing/2014/main" id="{B2E40F17-99BC-094C-BE33-4FC366B2F6E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EFB05F-C28E-B84D-8621-8D9B2726A5C0}" type="slidenum">
              <a:rPr lang="fi-FI" smtClean="0"/>
              <a:t>‹#›</a:t>
            </a:fld>
            <a:endParaRPr lang="fi-FI"/>
          </a:p>
        </p:txBody>
      </p:sp>
    </p:spTree>
    <p:extLst>
      <p:ext uri="{BB962C8B-B14F-4D97-AF65-F5344CB8AC3E}">
        <p14:creationId xmlns:p14="http://schemas.microsoft.com/office/powerpoint/2010/main" val="15196186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9.emf"/><Relationship Id="rId4" Type="http://schemas.openxmlformats.org/officeDocument/2006/relationships/package" Target="../embeddings/Microsoft_Excel_Worksheet4.xlsx"/></Relationships>
</file>

<file path=ppt/slides/_rels/slide11.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10.emf"/><Relationship Id="rId4" Type="http://schemas.openxmlformats.org/officeDocument/2006/relationships/package" Target="../embeddings/Microsoft_Excel_Worksheet5.xlsx"/></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1.emf"/></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4.emf"/><Relationship Id="rId4" Type="http://schemas.openxmlformats.org/officeDocument/2006/relationships/package" Target="../embeddings/Microsoft_Excel_Worksheet.xlsx"/></Relationships>
</file>

<file path=ppt/slides/_rels/slide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Layout" Target="../slideLayouts/slideLayout2.xml"/><Relationship Id="rId5" Type="http://schemas.openxmlformats.org/officeDocument/2006/relationships/image" Target="../media/image6.emf"/><Relationship Id="rId4" Type="http://schemas.openxmlformats.org/officeDocument/2006/relationships/package" Target="../embeddings/Microsoft_Excel_Worksheet1.xlsx"/></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Layout" Target="../slideLayouts/slideLayout2.xml"/><Relationship Id="rId5" Type="http://schemas.openxmlformats.org/officeDocument/2006/relationships/image" Target="../media/image7.emf"/><Relationship Id="rId4" Type="http://schemas.openxmlformats.org/officeDocument/2006/relationships/package" Target="../embeddings/Microsoft_Excel_Worksheet2.xlsx"/></Relationships>
</file>

<file path=ppt/slides/_rels/slide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8.emf"/><Relationship Id="rId4" Type="http://schemas.openxmlformats.org/officeDocument/2006/relationships/package" Target="../embeddings/Microsoft_Excel_Worksheet3.xlsx"/></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alpha val="6000"/>
          </a:schemeClr>
        </a:solidFill>
        <a:effectLst/>
      </p:bgPr>
    </p:bg>
    <p:spTree>
      <p:nvGrpSpPr>
        <p:cNvPr id="1" name=""/>
        <p:cNvGrpSpPr/>
        <p:nvPr/>
      </p:nvGrpSpPr>
      <p:grpSpPr>
        <a:xfrm>
          <a:off x="0" y="0"/>
          <a:ext cx="0" cy="0"/>
          <a:chOff x="0" y="0"/>
          <a:chExt cx="0" cy="0"/>
        </a:xfrm>
      </p:grpSpPr>
      <p:pic>
        <p:nvPicPr>
          <p:cNvPr id="9" name="Kuva 8">
            <a:extLst>
              <a:ext uri="{FF2B5EF4-FFF2-40B4-BE49-F238E27FC236}">
                <a16:creationId xmlns:a16="http://schemas.microsoft.com/office/drawing/2014/main" id="{970A147E-E1C2-5D42-B3DD-715E928B6F15}"/>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0" y="3429000"/>
            <a:ext cx="12192000" cy="3422650"/>
          </a:xfrm>
          <a:prstGeom prst="rect">
            <a:avLst/>
          </a:prstGeom>
        </p:spPr>
      </p:pic>
      <p:sp>
        <p:nvSpPr>
          <p:cNvPr id="2" name="Otsikko 1">
            <a:extLst>
              <a:ext uri="{FF2B5EF4-FFF2-40B4-BE49-F238E27FC236}">
                <a16:creationId xmlns:a16="http://schemas.microsoft.com/office/drawing/2014/main" id="{81E5F876-A843-1E4E-8585-49231887D222}"/>
              </a:ext>
            </a:extLst>
          </p:cNvPr>
          <p:cNvSpPr>
            <a:spLocks noGrp="1"/>
          </p:cNvSpPr>
          <p:nvPr>
            <p:ph type="title"/>
          </p:nvPr>
        </p:nvSpPr>
        <p:spPr>
          <a:xfrm>
            <a:off x="1815352" y="1785871"/>
            <a:ext cx="10376648" cy="1325563"/>
          </a:xfrm>
        </p:spPr>
        <p:txBody>
          <a:bodyPr/>
          <a:lstStyle/>
          <a:p>
            <a:r>
              <a:rPr lang="fi-FI" dirty="0">
                <a:solidFill>
                  <a:srgbClr val="FFCC11"/>
                </a:solidFill>
              </a:rPr>
              <a:t>Pohjois-Savon matkailusta</a:t>
            </a:r>
          </a:p>
        </p:txBody>
      </p:sp>
      <p:pic>
        <p:nvPicPr>
          <p:cNvPr id="7" name="Kuva 6">
            <a:extLst>
              <a:ext uri="{FF2B5EF4-FFF2-40B4-BE49-F238E27FC236}">
                <a16:creationId xmlns:a16="http://schemas.microsoft.com/office/drawing/2014/main" id="{B8B38D25-4AAD-B44C-A689-EB33BA048513}"/>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7513238" y="410258"/>
            <a:ext cx="4306795" cy="1214737"/>
          </a:xfrm>
          <a:prstGeom prst="rect">
            <a:avLst/>
          </a:prstGeom>
        </p:spPr>
      </p:pic>
      <p:sp>
        <p:nvSpPr>
          <p:cNvPr id="6" name="Tekstiruutu 5">
            <a:extLst>
              <a:ext uri="{FF2B5EF4-FFF2-40B4-BE49-F238E27FC236}">
                <a16:creationId xmlns:a16="http://schemas.microsoft.com/office/drawing/2014/main" id="{A901E94D-3D54-7A4E-96F9-3DFDFFC60130}"/>
              </a:ext>
            </a:extLst>
          </p:cNvPr>
          <p:cNvSpPr txBox="1"/>
          <p:nvPr/>
        </p:nvSpPr>
        <p:spPr>
          <a:xfrm>
            <a:off x="339888" y="6380855"/>
            <a:ext cx="5534891" cy="276999"/>
          </a:xfrm>
          <a:prstGeom prst="rect">
            <a:avLst/>
          </a:prstGeom>
          <a:noFill/>
        </p:spPr>
        <p:txBody>
          <a:bodyPr wrap="square" rtlCol="0">
            <a:spAutoFit/>
          </a:bodyPr>
          <a:lstStyle/>
          <a:p>
            <a:r>
              <a:rPr lang="fi-FI" sz="1200" dirty="0"/>
              <a:t>Lähde: Tilastokeskus 14.5.2024</a:t>
            </a:r>
          </a:p>
        </p:txBody>
      </p:sp>
    </p:spTree>
    <p:extLst>
      <p:ext uri="{BB962C8B-B14F-4D97-AF65-F5344CB8AC3E}">
        <p14:creationId xmlns:p14="http://schemas.microsoft.com/office/powerpoint/2010/main" val="12993079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CC11">
            <a:alpha val="90000"/>
          </a:srgbClr>
        </a:solidFill>
        <a:effectLst/>
      </p:bgPr>
    </p:bg>
    <p:spTree>
      <p:nvGrpSpPr>
        <p:cNvPr id="1" name=""/>
        <p:cNvGrpSpPr/>
        <p:nvPr/>
      </p:nvGrpSpPr>
      <p:grpSpPr>
        <a:xfrm>
          <a:off x="0" y="0"/>
          <a:ext cx="0" cy="0"/>
          <a:chOff x="0" y="0"/>
          <a:chExt cx="0" cy="0"/>
        </a:xfrm>
      </p:grpSpPr>
      <p:sp>
        <p:nvSpPr>
          <p:cNvPr id="11" name="Otsikko 1">
            <a:extLst>
              <a:ext uri="{FF2B5EF4-FFF2-40B4-BE49-F238E27FC236}">
                <a16:creationId xmlns:a16="http://schemas.microsoft.com/office/drawing/2014/main" id="{8E1BF388-D4F2-9847-AEE5-BC1111CF8AF7}"/>
              </a:ext>
            </a:extLst>
          </p:cNvPr>
          <p:cNvSpPr>
            <a:spLocks noGrp="1"/>
          </p:cNvSpPr>
          <p:nvPr>
            <p:ph type="title"/>
          </p:nvPr>
        </p:nvSpPr>
        <p:spPr>
          <a:xfrm>
            <a:off x="448456" y="365125"/>
            <a:ext cx="11288842" cy="1325563"/>
          </a:xfrm>
        </p:spPr>
        <p:txBody>
          <a:bodyPr>
            <a:normAutofit/>
          </a:bodyPr>
          <a:lstStyle/>
          <a:p>
            <a:r>
              <a:rPr lang="fi-FI" sz="3000" dirty="0"/>
              <a:t>Kotimaisten matkailijoiden yöpymiset Pohjois-Savon majoitusliikkeissä kuukausittain v. 2020–2023</a:t>
            </a:r>
          </a:p>
        </p:txBody>
      </p:sp>
      <p:pic>
        <p:nvPicPr>
          <p:cNvPr id="7" name="Kuva 6">
            <a:extLst>
              <a:ext uri="{FF2B5EF4-FFF2-40B4-BE49-F238E27FC236}">
                <a16:creationId xmlns:a16="http://schemas.microsoft.com/office/drawing/2014/main" id="{233DC356-48B9-8E47-86C0-F7011CFFEC98}"/>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9755943" y="6332259"/>
            <a:ext cx="2316136" cy="409184"/>
          </a:xfrm>
          <a:prstGeom prst="rect">
            <a:avLst/>
          </a:prstGeom>
        </p:spPr>
      </p:pic>
      <p:sp>
        <p:nvSpPr>
          <p:cNvPr id="5" name="Tekstiruutu 4">
            <a:extLst>
              <a:ext uri="{FF2B5EF4-FFF2-40B4-BE49-F238E27FC236}">
                <a16:creationId xmlns:a16="http://schemas.microsoft.com/office/drawing/2014/main" id="{2A0048A9-5D4E-48AD-B13D-EEA6C6E6C915}"/>
              </a:ext>
            </a:extLst>
          </p:cNvPr>
          <p:cNvSpPr txBox="1"/>
          <p:nvPr/>
        </p:nvSpPr>
        <p:spPr>
          <a:xfrm>
            <a:off x="0" y="6659572"/>
            <a:ext cx="8352547" cy="215444"/>
          </a:xfrm>
          <a:prstGeom prst="rect">
            <a:avLst/>
          </a:prstGeom>
          <a:noFill/>
        </p:spPr>
        <p:txBody>
          <a:bodyPr wrap="square" rtlCol="0">
            <a:spAutoFit/>
          </a:bodyPr>
          <a:lstStyle/>
          <a:p>
            <a:r>
              <a:rPr lang="fi-FI" sz="800" dirty="0"/>
              <a:t>Lähde: Tilastokeskus. Sisältää kaikki majoitusliikkeet, joissa on vähintään 20 vuodepaikkaa tai sähköpistokkeella varustettua matkailuvaunupaikkaa.</a:t>
            </a:r>
          </a:p>
        </p:txBody>
      </p:sp>
      <p:graphicFrame>
        <p:nvGraphicFramePr>
          <p:cNvPr id="3" name="Kaavio 2">
            <a:extLst>
              <a:ext uri="{FF2B5EF4-FFF2-40B4-BE49-F238E27FC236}">
                <a16:creationId xmlns:a16="http://schemas.microsoft.com/office/drawing/2014/main" id="{D0B5B233-C840-4D2F-A5BE-9E3DAB7B065F}"/>
              </a:ext>
            </a:extLst>
          </p:cNvPr>
          <p:cNvGraphicFramePr>
            <a:graphicFrameLocks/>
          </p:cNvGraphicFramePr>
          <p:nvPr>
            <p:extLst>
              <p:ext uri="{D42A27DB-BD31-4B8C-83A1-F6EECF244321}">
                <p14:modId xmlns:p14="http://schemas.microsoft.com/office/powerpoint/2010/main" val="1126623018"/>
              </p:ext>
            </p:extLst>
          </p:nvPr>
        </p:nvGraphicFramePr>
        <p:xfrm>
          <a:off x="498904" y="1544259"/>
          <a:ext cx="7786690" cy="4788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Objekti 5">
            <a:extLst>
              <a:ext uri="{FF2B5EF4-FFF2-40B4-BE49-F238E27FC236}">
                <a16:creationId xmlns:a16="http://schemas.microsoft.com/office/drawing/2014/main" id="{57CCDE1D-5A51-8825-3B17-806E2B4F6C15}"/>
              </a:ext>
            </a:extLst>
          </p:cNvPr>
          <p:cNvGraphicFramePr>
            <a:graphicFrameLocks noChangeAspect="1"/>
          </p:cNvGraphicFramePr>
          <p:nvPr>
            <p:extLst>
              <p:ext uri="{D42A27DB-BD31-4B8C-83A1-F6EECF244321}">
                <p14:modId xmlns:p14="http://schemas.microsoft.com/office/powerpoint/2010/main" val="3662006156"/>
              </p:ext>
            </p:extLst>
          </p:nvPr>
        </p:nvGraphicFramePr>
        <p:xfrm>
          <a:off x="8498498" y="1565280"/>
          <a:ext cx="3371850" cy="2609850"/>
        </p:xfrm>
        <a:graphic>
          <a:graphicData uri="http://schemas.openxmlformats.org/presentationml/2006/ole">
            <mc:AlternateContent xmlns:mc="http://schemas.openxmlformats.org/markup-compatibility/2006">
              <mc:Choice xmlns:v="urn:schemas-microsoft-com:vml" Requires="v">
                <p:oleObj name="Worksheet" r:id="rId4" imgW="3372002" imgH="2609979" progId="Excel.Sheet.12">
                  <p:embed/>
                </p:oleObj>
              </mc:Choice>
              <mc:Fallback>
                <p:oleObj name="Worksheet" r:id="rId4" imgW="3372002" imgH="2609979" progId="Excel.Sheet.12">
                  <p:embed/>
                  <p:pic>
                    <p:nvPicPr>
                      <p:cNvPr id="6" name="Objekti 5">
                        <a:extLst>
                          <a:ext uri="{FF2B5EF4-FFF2-40B4-BE49-F238E27FC236}">
                            <a16:creationId xmlns:a16="http://schemas.microsoft.com/office/drawing/2014/main" id="{57CCDE1D-5A51-8825-3B17-806E2B4F6C15}"/>
                          </a:ext>
                        </a:extLst>
                      </p:cNvPr>
                      <p:cNvPicPr/>
                      <p:nvPr/>
                    </p:nvPicPr>
                    <p:blipFill>
                      <a:blip r:embed="rId5"/>
                      <a:stretch>
                        <a:fillRect/>
                      </a:stretch>
                    </p:blipFill>
                    <p:spPr>
                      <a:xfrm>
                        <a:off x="8498498" y="1565280"/>
                        <a:ext cx="3371850" cy="2609850"/>
                      </a:xfrm>
                      <a:prstGeom prst="rect">
                        <a:avLst/>
                      </a:prstGeom>
                      <a:solidFill>
                        <a:schemeClr val="bg1"/>
                      </a:solidFill>
                    </p:spPr>
                  </p:pic>
                </p:oleObj>
              </mc:Fallback>
            </mc:AlternateContent>
          </a:graphicData>
        </a:graphic>
      </p:graphicFrame>
    </p:spTree>
    <p:extLst>
      <p:ext uri="{BB962C8B-B14F-4D97-AF65-F5344CB8AC3E}">
        <p14:creationId xmlns:p14="http://schemas.microsoft.com/office/powerpoint/2010/main" val="17910004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CC11">
            <a:alpha val="90000"/>
          </a:srgbClr>
        </a:solidFill>
        <a:effectLst/>
      </p:bgPr>
    </p:bg>
    <p:spTree>
      <p:nvGrpSpPr>
        <p:cNvPr id="1" name=""/>
        <p:cNvGrpSpPr/>
        <p:nvPr/>
      </p:nvGrpSpPr>
      <p:grpSpPr>
        <a:xfrm>
          <a:off x="0" y="0"/>
          <a:ext cx="0" cy="0"/>
          <a:chOff x="0" y="0"/>
          <a:chExt cx="0" cy="0"/>
        </a:xfrm>
      </p:grpSpPr>
      <p:sp>
        <p:nvSpPr>
          <p:cNvPr id="11" name="Otsikko 1">
            <a:extLst>
              <a:ext uri="{FF2B5EF4-FFF2-40B4-BE49-F238E27FC236}">
                <a16:creationId xmlns:a16="http://schemas.microsoft.com/office/drawing/2014/main" id="{8E1BF388-D4F2-9847-AEE5-BC1111CF8AF7}"/>
              </a:ext>
            </a:extLst>
          </p:cNvPr>
          <p:cNvSpPr>
            <a:spLocks noGrp="1"/>
          </p:cNvSpPr>
          <p:nvPr>
            <p:ph type="title"/>
          </p:nvPr>
        </p:nvSpPr>
        <p:spPr>
          <a:xfrm>
            <a:off x="448456" y="365125"/>
            <a:ext cx="11288842" cy="1325563"/>
          </a:xfrm>
        </p:spPr>
        <p:txBody>
          <a:bodyPr>
            <a:normAutofit/>
          </a:bodyPr>
          <a:lstStyle/>
          <a:p>
            <a:r>
              <a:rPr lang="fi-FI" sz="3000" dirty="0"/>
              <a:t>Ulkomaisten matkailijoiden yöpymiset Pohjois-Savon majoitusliikkeissä kuukausittain v. 2020–2023</a:t>
            </a:r>
          </a:p>
        </p:txBody>
      </p:sp>
      <p:pic>
        <p:nvPicPr>
          <p:cNvPr id="7" name="Kuva 6">
            <a:extLst>
              <a:ext uri="{FF2B5EF4-FFF2-40B4-BE49-F238E27FC236}">
                <a16:creationId xmlns:a16="http://schemas.microsoft.com/office/drawing/2014/main" id="{233DC356-48B9-8E47-86C0-F7011CFFEC98}"/>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9755943" y="6332259"/>
            <a:ext cx="2316136" cy="409184"/>
          </a:xfrm>
          <a:prstGeom prst="rect">
            <a:avLst/>
          </a:prstGeom>
        </p:spPr>
      </p:pic>
      <p:sp>
        <p:nvSpPr>
          <p:cNvPr id="5" name="Tekstiruutu 4">
            <a:extLst>
              <a:ext uri="{FF2B5EF4-FFF2-40B4-BE49-F238E27FC236}">
                <a16:creationId xmlns:a16="http://schemas.microsoft.com/office/drawing/2014/main" id="{2A0048A9-5D4E-48AD-B13D-EEA6C6E6C915}"/>
              </a:ext>
            </a:extLst>
          </p:cNvPr>
          <p:cNvSpPr txBox="1"/>
          <p:nvPr/>
        </p:nvSpPr>
        <p:spPr>
          <a:xfrm>
            <a:off x="0" y="6659572"/>
            <a:ext cx="8352547" cy="215444"/>
          </a:xfrm>
          <a:prstGeom prst="rect">
            <a:avLst/>
          </a:prstGeom>
          <a:noFill/>
        </p:spPr>
        <p:txBody>
          <a:bodyPr wrap="square" rtlCol="0">
            <a:spAutoFit/>
          </a:bodyPr>
          <a:lstStyle/>
          <a:p>
            <a:r>
              <a:rPr lang="fi-FI" sz="800" dirty="0"/>
              <a:t>Lähde: Tilastokeskus. Sisältää kaikki majoitusliikkeet, joissa on vähintään 20 vuodepaikkaa tai sähköpistokkeella varustettua matkailuvaunupaikkaa.</a:t>
            </a:r>
          </a:p>
        </p:txBody>
      </p:sp>
      <p:graphicFrame>
        <p:nvGraphicFramePr>
          <p:cNvPr id="3" name="Kaavio 2">
            <a:extLst>
              <a:ext uri="{FF2B5EF4-FFF2-40B4-BE49-F238E27FC236}">
                <a16:creationId xmlns:a16="http://schemas.microsoft.com/office/drawing/2014/main" id="{B4166306-3335-4F4A-937C-62C4A58F37BB}"/>
              </a:ext>
            </a:extLst>
          </p:cNvPr>
          <p:cNvGraphicFramePr>
            <a:graphicFrameLocks/>
          </p:cNvGraphicFramePr>
          <p:nvPr>
            <p:extLst>
              <p:ext uri="{D42A27DB-BD31-4B8C-83A1-F6EECF244321}">
                <p14:modId xmlns:p14="http://schemas.microsoft.com/office/powerpoint/2010/main" val="3868096207"/>
              </p:ext>
            </p:extLst>
          </p:nvPr>
        </p:nvGraphicFramePr>
        <p:xfrm>
          <a:off x="461606" y="1550521"/>
          <a:ext cx="7635600" cy="4788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Objekti 5">
            <a:extLst>
              <a:ext uri="{FF2B5EF4-FFF2-40B4-BE49-F238E27FC236}">
                <a16:creationId xmlns:a16="http://schemas.microsoft.com/office/drawing/2014/main" id="{B0750698-2C7A-B5E3-0FAF-61496579E379}"/>
              </a:ext>
            </a:extLst>
          </p:cNvPr>
          <p:cNvGraphicFramePr>
            <a:graphicFrameLocks noChangeAspect="1"/>
          </p:cNvGraphicFramePr>
          <p:nvPr>
            <p:extLst>
              <p:ext uri="{D42A27DB-BD31-4B8C-83A1-F6EECF244321}">
                <p14:modId xmlns:p14="http://schemas.microsoft.com/office/powerpoint/2010/main" val="1019459172"/>
              </p:ext>
            </p:extLst>
          </p:nvPr>
        </p:nvGraphicFramePr>
        <p:xfrm>
          <a:off x="8352547" y="1565280"/>
          <a:ext cx="3314700" cy="2609850"/>
        </p:xfrm>
        <a:graphic>
          <a:graphicData uri="http://schemas.openxmlformats.org/presentationml/2006/ole">
            <mc:AlternateContent xmlns:mc="http://schemas.openxmlformats.org/markup-compatibility/2006">
              <mc:Choice xmlns:v="urn:schemas-microsoft-com:vml" Requires="v">
                <p:oleObj name="Worksheet" r:id="rId4" imgW="3314743" imgH="2609979" progId="Excel.Sheet.12">
                  <p:embed/>
                </p:oleObj>
              </mc:Choice>
              <mc:Fallback>
                <p:oleObj name="Worksheet" r:id="rId4" imgW="3314743" imgH="2609979" progId="Excel.Sheet.12">
                  <p:embed/>
                  <p:pic>
                    <p:nvPicPr>
                      <p:cNvPr id="6" name="Objekti 5">
                        <a:extLst>
                          <a:ext uri="{FF2B5EF4-FFF2-40B4-BE49-F238E27FC236}">
                            <a16:creationId xmlns:a16="http://schemas.microsoft.com/office/drawing/2014/main" id="{B0750698-2C7A-B5E3-0FAF-61496579E379}"/>
                          </a:ext>
                        </a:extLst>
                      </p:cNvPr>
                      <p:cNvPicPr/>
                      <p:nvPr/>
                    </p:nvPicPr>
                    <p:blipFill>
                      <a:blip r:embed="rId5"/>
                      <a:stretch>
                        <a:fillRect/>
                      </a:stretch>
                    </p:blipFill>
                    <p:spPr>
                      <a:xfrm>
                        <a:off x="8352547" y="1565280"/>
                        <a:ext cx="3314700" cy="2609850"/>
                      </a:xfrm>
                      <a:prstGeom prst="rect">
                        <a:avLst/>
                      </a:prstGeom>
                      <a:solidFill>
                        <a:schemeClr val="bg1"/>
                      </a:solidFill>
                    </p:spPr>
                  </p:pic>
                </p:oleObj>
              </mc:Fallback>
            </mc:AlternateContent>
          </a:graphicData>
        </a:graphic>
      </p:graphicFrame>
    </p:spTree>
    <p:extLst>
      <p:ext uri="{BB962C8B-B14F-4D97-AF65-F5344CB8AC3E}">
        <p14:creationId xmlns:p14="http://schemas.microsoft.com/office/powerpoint/2010/main" val="13759564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CC11">
            <a:alpha val="4809"/>
          </a:srgbClr>
        </a:solidFill>
        <a:effectLst/>
      </p:bgPr>
    </p:bg>
    <p:spTree>
      <p:nvGrpSpPr>
        <p:cNvPr id="1" name=""/>
        <p:cNvGrpSpPr/>
        <p:nvPr/>
      </p:nvGrpSpPr>
      <p:grpSpPr>
        <a:xfrm>
          <a:off x="0" y="0"/>
          <a:ext cx="0" cy="0"/>
          <a:chOff x="0" y="0"/>
          <a:chExt cx="0" cy="0"/>
        </a:xfrm>
      </p:grpSpPr>
      <p:sp>
        <p:nvSpPr>
          <p:cNvPr id="10" name="Otsikko 1">
            <a:extLst>
              <a:ext uri="{FF2B5EF4-FFF2-40B4-BE49-F238E27FC236}">
                <a16:creationId xmlns:a16="http://schemas.microsoft.com/office/drawing/2014/main" id="{3E4F8491-AF3F-C14A-BED4-E48810A92E9C}"/>
              </a:ext>
            </a:extLst>
          </p:cNvPr>
          <p:cNvSpPr>
            <a:spLocks noGrp="1"/>
          </p:cNvSpPr>
          <p:nvPr>
            <p:ph type="title"/>
          </p:nvPr>
        </p:nvSpPr>
        <p:spPr>
          <a:xfrm>
            <a:off x="448456" y="365125"/>
            <a:ext cx="11288842" cy="1325563"/>
          </a:xfrm>
        </p:spPr>
        <p:txBody>
          <a:bodyPr>
            <a:normAutofit/>
          </a:bodyPr>
          <a:lstStyle/>
          <a:p>
            <a:r>
              <a:rPr lang="fi-FI" sz="3000" dirty="0"/>
              <a:t>Matkailijoiden viipymä (vrk) sekä yöpyjien osuus (%) </a:t>
            </a:r>
            <a:r>
              <a:rPr lang="fi-FI" sz="2800" dirty="0"/>
              <a:t>Pohjois-Savossa</a:t>
            </a:r>
          </a:p>
        </p:txBody>
      </p:sp>
      <p:sp>
        <p:nvSpPr>
          <p:cNvPr id="5" name="Tekstiruutu 4">
            <a:extLst>
              <a:ext uri="{FF2B5EF4-FFF2-40B4-BE49-F238E27FC236}">
                <a16:creationId xmlns:a16="http://schemas.microsoft.com/office/drawing/2014/main" id="{E9487CE4-8BAD-40B5-BCE0-59AA7A09AB36}"/>
              </a:ext>
            </a:extLst>
          </p:cNvPr>
          <p:cNvSpPr txBox="1"/>
          <p:nvPr/>
        </p:nvSpPr>
        <p:spPr>
          <a:xfrm>
            <a:off x="0" y="6659572"/>
            <a:ext cx="9755943" cy="215444"/>
          </a:xfrm>
          <a:prstGeom prst="rect">
            <a:avLst/>
          </a:prstGeom>
          <a:noFill/>
        </p:spPr>
        <p:txBody>
          <a:bodyPr wrap="square" rtlCol="0">
            <a:spAutoFit/>
          </a:bodyPr>
          <a:lstStyle/>
          <a:p>
            <a:r>
              <a:rPr lang="fi-FI" sz="800" dirty="0"/>
              <a:t>Lähde: Tilastokeskus. Sisältää kaikki majoitusliikkeet, joissa on vähintään 20 vuodepaikkaa tai sähköpistokkeella varustettua matkailuvaunupaikkaa. Viipymä (vuorokautta) = yöpymisten lukumäärä/saapuneet matkailijat.</a:t>
            </a:r>
          </a:p>
        </p:txBody>
      </p:sp>
      <p:pic>
        <p:nvPicPr>
          <p:cNvPr id="7" name="Kuva 6">
            <a:extLst>
              <a:ext uri="{FF2B5EF4-FFF2-40B4-BE49-F238E27FC236}">
                <a16:creationId xmlns:a16="http://schemas.microsoft.com/office/drawing/2014/main" id="{34C10C92-2E94-7A44-BD24-737A3C004102}"/>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9755943" y="6332259"/>
            <a:ext cx="2316136" cy="409184"/>
          </a:xfrm>
          <a:prstGeom prst="rect">
            <a:avLst/>
          </a:prstGeom>
        </p:spPr>
      </p:pic>
      <p:graphicFrame>
        <p:nvGraphicFramePr>
          <p:cNvPr id="2" name="Taulukko 1">
            <a:extLst>
              <a:ext uri="{FF2B5EF4-FFF2-40B4-BE49-F238E27FC236}">
                <a16:creationId xmlns:a16="http://schemas.microsoft.com/office/drawing/2014/main" id="{2A04FA4B-C511-AE01-858E-A8847CC984FD}"/>
              </a:ext>
            </a:extLst>
          </p:cNvPr>
          <p:cNvGraphicFramePr>
            <a:graphicFrameLocks noGrp="1"/>
          </p:cNvGraphicFramePr>
          <p:nvPr>
            <p:extLst>
              <p:ext uri="{D42A27DB-BD31-4B8C-83A1-F6EECF244321}">
                <p14:modId xmlns:p14="http://schemas.microsoft.com/office/powerpoint/2010/main" val="3538692118"/>
              </p:ext>
            </p:extLst>
          </p:nvPr>
        </p:nvGraphicFramePr>
        <p:xfrm>
          <a:off x="448456" y="1517312"/>
          <a:ext cx="11288832" cy="2370953"/>
        </p:xfrm>
        <a:graphic>
          <a:graphicData uri="http://schemas.openxmlformats.org/drawingml/2006/table">
            <a:tbl>
              <a:tblPr/>
              <a:tblGrid>
                <a:gridCol w="1376688">
                  <a:extLst>
                    <a:ext uri="{9D8B030D-6E8A-4147-A177-3AD203B41FA5}">
                      <a16:colId xmlns:a16="http://schemas.microsoft.com/office/drawing/2014/main" val="3403593149"/>
                    </a:ext>
                  </a:extLst>
                </a:gridCol>
                <a:gridCol w="413006">
                  <a:extLst>
                    <a:ext uri="{9D8B030D-6E8A-4147-A177-3AD203B41FA5}">
                      <a16:colId xmlns:a16="http://schemas.microsoft.com/office/drawing/2014/main" val="3953061509"/>
                    </a:ext>
                  </a:extLst>
                </a:gridCol>
                <a:gridCol w="413006">
                  <a:extLst>
                    <a:ext uri="{9D8B030D-6E8A-4147-A177-3AD203B41FA5}">
                      <a16:colId xmlns:a16="http://schemas.microsoft.com/office/drawing/2014/main" val="1266576691"/>
                    </a:ext>
                  </a:extLst>
                </a:gridCol>
                <a:gridCol w="413006">
                  <a:extLst>
                    <a:ext uri="{9D8B030D-6E8A-4147-A177-3AD203B41FA5}">
                      <a16:colId xmlns:a16="http://schemas.microsoft.com/office/drawing/2014/main" val="1511992810"/>
                    </a:ext>
                  </a:extLst>
                </a:gridCol>
                <a:gridCol w="413006">
                  <a:extLst>
                    <a:ext uri="{9D8B030D-6E8A-4147-A177-3AD203B41FA5}">
                      <a16:colId xmlns:a16="http://schemas.microsoft.com/office/drawing/2014/main" val="3630527026"/>
                    </a:ext>
                  </a:extLst>
                </a:gridCol>
                <a:gridCol w="413006">
                  <a:extLst>
                    <a:ext uri="{9D8B030D-6E8A-4147-A177-3AD203B41FA5}">
                      <a16:colId xmlns:a16="http://schemas.microsoft.com/office/drawing/2014/main" val="1388873845"/>
                    </a:ext>
                  </a:extLst>
                </a:gridCol>
                <a:gridCol w="413006">
                  <a:extLst>
                    <a:ext uri="{9D8B030D-6E8A-4147-A177-3AD203B41FA5}">
                      <a16:colId xmlns:a16="http://schemas.microsoft.com/office/drawing/2014/main" val="3059495138"/>
                    </a:ext>
                  </a:extLst>
                </a:gridCol>
                <a:gridCol w="413006">
                  <a:extLst>
                    <a:ext uri="{9D8B030D-6E8A-4147-A177-3AD203B41FA5}">
                      <a16:colId xmlns:a16="http://schemas.microsoft.com/office/drawing/2014/main" val="1364359177"/>
                    </a:ext>
                  </a:extLst>
                </a:gridCol>
                <a:gridCol w="413006">
                  <a:extLst>
                    <a:ext uri="{9D8B030D-6E8A-4147-A177-3AD203B41FA5}">
                      <a16:colId xmlns:a16="http://schemas.microsoft.com/office/drawing/2014/main" val="1874884773"/>
                    </a:ext>
                  </a:extLst>
                </a:gridCol>
                <a:gridCol w="413006">
                  <a:extLst>
                    <a:ext uri="{9D8B030D-6E8A-4147-A177-3AD203B41FA5}">
                      <a16:colId xmlns:a16="http://schemas.microsoft.com/office/drawing/2014/main" val="3412393033"/>
                    </a:ext>
                  </a:extLst>
                </a:gridCol>
                <a:gridCol w="413006">
                  <a:extLst>
                    <a:ext uri="{9D8B030D-6E8A-4147-A177-3AD203B41FA5}">
                      <a16:colId xmlns:a16="http://schemas.microsoft.com/office/drawing/2014/main" val="3815143769"/>
                    </a:ext>
                  </a:extLst>
                </a:gridCol>
                <a:gridCol w="413006">
                  <a:extLst>
                    <a:ext uri="{9D8B030D-6E8A-4147-A177-3AD203B41FA5}">
                      <a16:colId xmlns:a16="http://schemas.microsoft.com/office/drawing/2014/main" val="1797394600"/>
                    </a:ext>
                  </a:extLst>
                </a:gridCol>
                <a:gridCol w="413006">
                  <a:extLst>
                    <a:ext uri="{9D8B030D-6E8A-4147-A177-3AD203B41FA5}">
                      <a16:colId xmlns:a16="http://schemas.microsoft.com/office/drawing/2014/main" val="3726503565"/>
                    </a:ext>
                  </a:extLst>
                </a:gridCol>
                <a:gridCol w="413006">
                  <a:extLst>
                    <a:ext uri="{9D8B030D-6E8A-4147-A177-3AD203B41FA5}">
                      <a16:colId xmlns:a16="http://schemas.microsoft.com/office/drawing/2014/main" val="1078033682"/>
                    </a:ext>
                  </a:extLst>
                </a:gridCol>
                <a:gridCol w="413006">
                  <a:extLst>
                    <a:ext uri="{9D8B030D-6E8A-4147-A177-3AD203B41FA5}">
                      <a16:colId xmlns:a16="http://schemas.microsoft.com/office/drawing/2014/main" val="3875427300"/>
                    </a:ext>
                  </a:extLst>
                </a:gridCol>
                <a:gridCol w="413006">
                  <a:extLst>
                    <a:ext uri="{9D8B030D-6E8A-4147-A177-3AD203B41FA5}">
                      <a16:colId xmlns:a16="http://schemas.microsoft.com/office/drawing/2014/main" val="1291745425"/>
                    </a:ext>
                  </a:extLst>
                </a:gridCol>
                <a:gridCol w="413006">
                  <a:extLst>
                    <a:ext uri="{9D8B030D-6E8A-4147-A177-3AD203B41FA5}">
                      <a16:colId xmlns:a16="http://schemas.microsoft.com/office/drawing/2014/main" val="3638158344"/>
                    </a:ext>
                  </a:extLst>
                </a:gridCol>
                <a:gridCol w="413006">
                  <a:extLst>
                    <a:ext uri="{9D8B030D-6E8A-4147-A177-3AD203B41FA5}">
                      <a16:colId xmlns:a16="http://schemas.microsoft.com/office/drawing/2014/main" val="4044450515"/>
                    </a:ext>
                  </a:extLst>
                </a:gridCol>
                <a:gridCol w="413006">
                  <a:extLst>
                    <a:ext uri="{9D8B030D-6E8A-4147-A177-3AD203B41FA5}">
                      <a16:colId xmlns:a16="http://schemas.microsoft.com/office/drawing/2014/main" val="1758335791"/>
                    </a:ext>
                  </a:extLst>
                </a:gridCol>
                <a:gridCol w="413006">
                  <a:extLst>
                    <a:ext uri="{9D8B030D-6E8A-4147-A177-3AD203B41FA5}">
                      <a16:colId xmlns:a16="http://schemas.microsoft.com/office/drawing/2014/main" val="4073205949"/>
                    </a:ext>
                  </a:extLst>
                </a:gridCol>
                <a:gridCol w="413006">
                  <a:extLst>
                    <a:ext uri="{9D8B030D-6E8A-4147-A177-3AD203B41FA5}">
                      <a16:colId xmlns:a16="http://schemas.microsoft.com/office/drawing/2014/main" val="938242361"/>
                    </a:ext>
                  </a:extLst>
                </a:gridCol>
                <a:gridCol w="413006">
                  <a:extLst>
                    <a:ext uri="{9D8B030D-6E8A-4147-A177-3AD203B41FA5}">
                      <a16:colId xmlns:a16="http://schemas.microsoft.com/office/drawing/2014/main" val="1883802906"/>
                    </a:ext>
                  </a:extLst>
                </a:gridCol>
                <a:gridCol w="413006">
                  <a:extLst>
                    <a:ext uri="{9D8B030D-6E8A-4147-A177-3AD203B41FA5}">
                      <a16:colId xmlns:a16="http://schemas.microsoft.com/office/drawing/2014/main" val="2963824648"/>
                    </a:ext>
                  </a:extLst>
                </a:gridCol>
                <a:gridCol w="413006">
                  <a:extLst>
                    <a:ext uri="{9D8B030D-6E8A-4147-A177-3AD203B41FA5}">
                      <a16:colId xmlns:a16="http://schemas.microsoft.com/office/drawing/2014/main" val="3225533869"/>
                    </a:ext>
                  </a:extLst>
                </a:gridCol>
                <a:gridCol w="413006">
                  <a:extLst>
                    <a:ext uri="{9D8B030D-6E8A-4147-A177-3AD203B41FA5}">
                      <a16:colId xmlns:a16="http://schemas.microsoft.com/office/drawing/2014/main" val="3850630630"/>
                    </a:ext>
                  </a:extLst>
                </a:gridCol>
              </a:tblGrid>
              <a:tr h="372100">
                <a:tc>
                  <a:txBody>
                    <a:bodyPr/>
                    <a:lstStyle/>
                    <a:p>
                      <a:pPr algn="l" fontAlgn="b"/>
                      <a:r>
                        <a:rPr lang="fi-FI" sz="1100" b="1" i="0" u="none" strike="noStrike">
                          <a:solidFill>
                            <a:srgbClr val="000000"/>
                          </a:solidFill>
                          <a:effectLst/>
                          <a:highlight>
                            <a:srgbClr val="D9D9D9"/>
                          </a:highlight>
                          <a:latin typeface="Franklin Gothic Book" panose="020B0503020102020204" pitchFamily="34" charset="0"/>
                        </a:rPr>
                        <a:t>Viipymä (vuorokautta)</a:t>
                      </a:r>
                    </a:p>
                  </a:txBody>
                  <a:tcPr marL="7398" marR="7398" marT="7398"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r" fontAlgn="b"/>
                      <a:r>
                        <a:rPr lang="fi-FI" sz="1100" b="1" i="0" u="none" strike="noStrike">
                          <a:solidFill>
                            <a:srgbClr val="000000"/>
                          </a:solidFill>
                          <a:effectLst/>
                          <a:highlight>
                            <a:srgbClr val="D9D9D9"/>
                          </a:highlight>
                          <a:latin typeface="Franklin Gothic Book" panose="020B0503020102020204" pitchFamily="34" charset="0"/>
                        </a:rPr>
                        <a:t>2000</a:t>
                      </a:r>
                    </a:p>
                  </a:txBody>
                  <a:tcPr marL="7398" marR="7398" marT="7398"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r" fontAlgn="b"/>
                      <a:r>
                        <a:rPr lang="fi-FI" sz="1100" b="1" i="0" u="none" strike="noStrike">
                          <a:solidFill>
                            <a:srgbClr val="000000"/>
                          </a:solidFill>
                          <a:effectLst/>
                          <a:highlight>
                            <a:srgbClr val="D9D9D9"/>
                          </a:highlight>
                          <a:latin typeface="Franklin Gothic Book" panose="020B0503020102020204" pitchFamily="34" charset="0"/>
                        </a:rPr>
                        <a:t>2001</a:t>
                      </a:r>
                    </a:p>
                  </a:txBody>
                  <a:tcPr marL="7398" marR="7398" marT="7398"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r" fontAlgn="b"/>
                      <a:r>
                        <a:rPr lang="fi-FI" sz="1100" b="1" i="0" u="none" strike="noStrike">
                          <a:solidFill>
                            <a:srgbClr val="000000"/>
                          </a:solidFill>
                          <a:effectLst/>
                          <a:highlight>
                            <a:srgbClr val="D9D9D9"/>
                          </a:highlight>
                          <a:latin typeface="Franklin Gothic Book" panose="020B0503020102020204" pitchFamily="34" charset="0"/>
                        </a:rPr>
                        <a:t>2002</a:t>
                      </a:r>
                    </a:p>
                  </a:txBody>
                  <a:tcPr marL="7398" marR="7398" marT="7398"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r" fontAlgn="b"/>
                      <a:r>
                        <a:rPr lang="fi-FI" sz="1100" b="1" i="0" u="none" strike="noStrike">
                          <a:solidFill>
                            <a:srgbClr val="000000"/>
                          </a:solidFill>
                          <a:effectLst/>
                          <a:highlight>
                            <a:srgbClr val="D9D9D9"/>
                          </a:highlight>
                          <a:latin typeface="Franklin Gothic Book" panose="020B0503020102020204" pitchFamily="34" charset="0"/>
                        </a:rPr>
                        <a:t>2003</a:t>
                      </a:r>
                    </a:p>
                  </a:txBody>
                  <a:tcPr marL="7398" marR="7398" marT="7398"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r" fontAlgn="b"/>
                      <a:r>
                        <a:rPr lang="fi-FI" sz="1100" b="1" i="0" u="none" strike="noStrike">
                          <a:solidFill>
                            <a:srgbClr val="000000"/>
                          </a:solidFill>
                          <a:effectLst/>
                          <a:highlight>
                            <a:srgbClr val="D9D9D9"/>
                          </a:highlight>
                          <a:latin typeface="Franklin Gothic Book" panose="020B0503020102020204" pitchFamily="34" charset="0"/>
                        </a:rPr>
                        <a:t>2004</a:t>
                      </a:r>
                    </a:p>
                  </a:txBody>
                  <a:tcPr marL="7398" marR="7398" marT="7398"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r" fontAlgn="b"/>
                      <a:r>
                        <a:rPr lang="fi-FI" sz="1100" b="1" i="0" u="none" strike="noStrike">
                          <a:solidFill>
                            <a:srgbClr val="000000"/>
                          </a:solidFill>
                          <a:effectLst/>
                          <a:highlight>
                            <a:srgbClr val="D9D9D9"/>
                          </a:highlight>
                          <a:latin typeface="Franklin Gothic Book" panose="020B0503020102020204" pitchFamily="34" charset="0"/>
                        </a:rPr>
                        <a:t>2005</a:t>
                      </a:r>
                    </a:p>
                  </a:txBody>
                  <a:tcPr marL="7398" marR="7398" marT="7398"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r" fontAlgn="b"/>
                      <a:r>
                        <a:rPr lang="fi-FI" sz="1100" b="1" i="0" u="none" strike="noStrike">
                          <a:solidFill>
                            <a:srgbClr val="000000"/>
                          </a:solidFill>
                          <a:effectLst/>
                          <a:highlight>
                            <a:srgbClr val="D9D9D9"/>
                          </a:highlight>
                          <a:latin typeface="Franklin Gothic Book" panose="020B0503020102020204" pitchFamily="34" charset="0"/>
                        </a:rPr>
                        <a:t>2006</a:t>
                      </a:r>
                    </a:p>
                  </a:txBody>
                  <a:tcPr marL="7398" marR="7398" marT="7398"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r" fontAlgn="b"/>
                      <a:r>
                        <a:rPr lang="fi-FI" sz="1100" b="1" i="0" u="none" strike="noStrike">
                          <a:solidFill>
                            <a:srgbClr val="000000"/>
                          </a:solidFill>
                          <a:effectLst/>
                          <a:highlight>
                            <a:srgbClr val="D9D9D9"/>
                          </a:highlight>
                          <a:latin typeface="Franklin Gothic Book" panose="020B0503020102020204" pitchFamily="34" charset="0"/>
                        </a:rPr>
                        <a:t>2007</a:t>
                      </a:r>
                    </a:p>
                  </a:txBody>
                  <a:tcPr marL="7398" marR="7398" marT="7398"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r" fontAlgn="b"/>
                      <a:r>
                        <a:rPr lang="fi-FI" sz="1100" b="1" i="0" u="none" strike="noStrike">
                          <a:solidFill>
                            <a:srgbClr val="000000"/>
                          </a:solidFill>
                          <a:effectLst/>
                          <a:highlight>
                            <a:srgbClr val="D9D9D9"/>
                          </a:highlight>
                          <a:latin typeface="Franklin Gothic Book" panose="020B0503020102020204" pitchFamily="34" charset="0"/>
                        </a:rPr>
                        <a:t>2008</a:t>
                      </a:r>
                    </a:p>
                  </a:txBody>
                  <a:tcPr marL="7398" marR="7398" marT="7398"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r" fontAlgn="b"/>
                      <a:r>
                        <a:rPr lang="fi-FI" sz="1100" b="1" i="0" u="none" strike="noStrike">
                          <a:solidFill>
                            <a:srgbClr val="000000"/>
                          </a:solidFill>
                          <a:effectLst/>
                          <a:highlight>
                            <a:srgbClr val="D9D9D9"/>
                          </a:highlight>
                          <a:latin typeface="Franklin Gothic Book" panose="020B0503020102020204" pitchFamily="34" charset="0"/>
                        </a:rPr>
                        <a:t>2009</a:t>
                      </a:r>
                    </a:p>
                  </a:txBody>
                  <a:tcPr marL="7398" marR="7398" marT="7398"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r" fontAlgn="b"/>
                      <a:r>
                        <a:rPr lang="fi-FI" sz="1100" b="1" i="0" u="none" strike="noStrike">
                          <a:solidFill>
                            <a:srgbClr val="000000"/>
                          </a:solidFill>
                          <a:effectLst/>
                          <a:highlight>
                            <a:srgbClr val="D9D9D9"/>
                          </a:highlight>
                          <a:latin typeface="Franklin Gothic Book" panose="020B0503020102020204" pitchFamily="34" charset="0"/>
                        </a:rPr>
                        <a:t>2010</a:t>
                      </a:r>
                    </a:p>
                  </a:txBody>
                  <a:tcPr marL="7398" marR="7398" marT="7398"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r" fontAlgn="b"/>
                      <a:r>
                        <a:rPr lang="fi-FI" sz="1100" b="1" i="0" u="none" strike="noStrike">
                          <a:solidFill>
                            <a:srgbClr val="000000"/>
                          </a:solidFill>
                          <a:effectLst/>
                          <a:highlight>
                            <a:srgbClr val="D9D9D9"/>
                          </a:highlight>
                          <a:latin typeface="Franklin Gothic Book" panose="020B0503020102020204" pitchFamily="34" charset="0"/>
                        </a:rPr>
                        <a:t>2011</a:t>
                      </a:r>
                    </a:p>
                  </a:txBody>
                  <a:tcPr marL="7398" marR="7398" marT="7398"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r" fontAlgn="b"/>
                      <a:r>
                        <a:rPr lang="fi-FI" sz="1100" b="1" i="0" u="none" strike="noStrike">
                          <a:solidFill>
                            <a:srgbClr val="000000"/>
                          </a:solidFill>
                          <a:effectLst/>
                          <a:highlight>
                            <a:srgbClr val="D9D9D9"/>
                          </a:highlight>
                          <a:latin typeface="Franklin Gothic Book" panose="020B0503020102020204" pitchFamily="34" charset="0"/>
                        </a:rPr>
                        <a:t>2012</a:t>
                      </a:r>
                    </a:p>
                  </a:txBody>
                  <a:tcPr marL="7398" marR="7398" marT="7398"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r" fontAlgn="b"/>
                      <a:r>
                        <a:rPr lang="fi-FI" sz="1100" b="1" i="0" u="none" strike="noStrike">
                          <a:solidFill>
                            <a:srgbClr val="000000"/>
                          </a:solidFill>
                          <a:effectLst/>
                          <a:highlight>
                            <a:srgbClr val="D9D9D9"/>
                          </a:highlight>
                          <a:latin typeface="Franklin Gothic Book" panose="020B0503020102020204" pitchFamily="34" charset="0"/>
                        </a:rPr>
                        <a:t>2013</a:t>
                      </a:r>
                    </a:p>
                  </a:txBody>
                  <a:tcPr marL="7398" marR="7398" marT="7398"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r" fontAlgn="b"/>
                      <a:r>
                        <a:rPr lang="fi-FI" sz="1100" b="1" i="0" u="none" strike="noStrike">
                          <a:solidFill>
                            <a:srgbClr val="000000"/>
                          </a:solidFill>
                          <a:effectLst/>
                          <a:highlight>
                            <a:srgbClr val="D9D9D9"/>
                          </a:highlight>
                          <a:latin typeface="Franklin Gothic Book" panose="020B0503020102020204" pitchFamily="34" charset="0"/>
                        </a:rPr>
                        <a:t>2014</a:t>
                      </a:r>
                    </a:p>
                  </a:txBody>
                  <a:tcPr marL="7398" marR="7398" marT="7398"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r" fontAlgn="b"/>
                      <a:r>
                        <a:rPr lang="fi-FI" sz="1100" b="1" i="0" u="none" strike="noStrike">
                          <a:solidFill>
                            <a:srgbClr val="000000"/>
                          </a:solidFill>
                          <a:effectLst/>
                          <a:highlight>
                            <a:srgbClr val="D9D9D9"/>
                          </a:highlight>
                          <a:latin typeface="Franklin Gothic Book" panose="020B0503020102020204" pitchFamily="34" charset="0"/>
                        </a:rPr>
                        <a:t>2015</a:t>
                      </a:r>
                    </a:p>
                  </a:txBody>
                  <a:tcPr marL="7398" marR="7398" marT="7398"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r" fontAlgn="b"/>
                      <a:r>
                        <a:rPr lang="fi-FI" sz="1100" b="1" i="0" u="none" strike="noStrike">
                          <a:solidFill>
                            <a:srgbClr val="000000"/>
                          </a:solidFill>
                          <a:effectLst/>
                          <a:highlight>
                            <a:srgbClr val="D9D9D9"/>
                          </a:highlight>
                          <a:latin typeface="Franklin Gothic Book" panose="020B0503020102020204" pitchFamily="34" charset="0"/>
                        </a:rPr>
                        <a:t>2016</a:t>
                      </a:r>
                    </a:p>
                  </a:txBody>
                  <a:tcPr marL="7398" marR="7398" marT="7398"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r" fontAlgn="b"/>
                      <a:r>
                        <a:rPr lang="fi-FI" sz="1100" b="1" i="0" u="none" strike="noStrike">
                          <a:solidFill>
                            <a:srgbClr val="000000"/>
                          </a:solidFill>
                          <a:effectLst/>
                          <a:highlight>
                            <a:srgbClr val="D9D9D9"/>
                          </a:highlight>
                          <a:latin typeface="Franklin Gothic Book" panose="020B0503020102020204" pitchFamily="34" charset="0"/>
                        </a:rPr>
                        <a:t>2017</a:t>
                      </a:r>
                    </a:p>
                  </a:txBody>
                  <a:tcPr marL="7398" marR="7398" marT="7398"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r" fontAlgn="b"/>
                      <a:r>
                        <a:rPr lang="fi-FI" sz="1100" b="1" i="0" u="none" strike="noStrike">
                          <a:solidFill>
                            <a:srgbClr val="000000"/>
                          </a:solidFill>
                          <a:effectLst/>
                          <a:highlight>
                            <a:srgbClr val="D9D9D9"/>
                          </a:highlight>
                          <a:latin typeface="Franklin Gothic Book" panose="020B0503020102020204" pitchFamily="34" charset="0"/>
                        </a:rPr>
                        <a:t>2018</a:t>
                      </a:r>
                    </a:p>
                  </a:txBody>
                  <a:tcPr marL="7398" marR="7398" marT="7398"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r" fontAlgn="b"/>
                      <a:r>
                        <a:rPr lang="fi-FI" sz="1100" b="1" i="0" u="none" strike="noStrike">
                          <a:solidFill>
                            <a:srgbClr val="000000"/>
                          </a:solidFill>
                          <a:effectLst/>
                          <a:highlight>
                            <a:srgbClr val="D9D9D9"/>
                          </a:highlight>
                          <a:latin typeface="Franklin Gothic Book" panose="020B0503020102020204" pitchFamily="34" charset="0"/>
                        </a:rPr>
                        <a:t>2019</a:t>
                      </a:r>
                    </a:p>
                  </a:txBody>
                  <a:tcPr marL="7398" marR="7398" marT="7398"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r" fontAlgn="b"/>
                      <a:r>
                        <a:rPr lang="fi-FI" sz="1100" b="1" i="0" u="none" strike="noStrike">
                          <a:solidFill>
                            <a:srgbClr val="000000"/>
                          </a:solidFill>
                          <a:effectLst/>
                          <a:highlight>
                            <a:srgbClr val="D9D9D9"/>
                          </a:highlight>
                          <a:latin typeface="Franklin Gothic Book" panose="020B0503020102020204" pitchFamily="34" charset="0"/>
                        </a:rPr>
                        <a:t>2020</a:t>
                      </a:r>
                    </a:p>
                  </a:txBody>
                  <a:tcPr marL="7398" marR="7398" marT="7398"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r" fontAlgn="b"/>
                      <a:r>
                        <a:rPr lang="fi-FI" sz="1100" b="1" i="0" u="none" strike="noStrike">
                          <a:solidFill>
                            <a:srgbClr val="000000"/>
                          </a:solidFill>
                          <a:effectLst/>
                          <a:highlight>
                            <a:srgbClr val="D9D9D9"/>
                          </a:highlight>
                          <a:latin typeface="Franklin Gothic Book" panose="020B0503020102020204" pitchFamily="34" charset="0"/>
                        </a:rPr>
                        <a:t>2021</a:t>
                      </a:r>
                    </a:p>
                  </a:txBody>
                  <a:tcPr marL="7398" marR="7398" marT="7398"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r" fontAlgn="b"/>
                      <a:r>
                        <a:rPr lang="fi-FI" sz="1100" b="1" i="0" u="none" strike="noStrike">
                          <a:solidFill>
                            <a:srgbClr val="000000"/>
                          </a:solidFill>
                          <a:effectLst/>
                          <a:highlight>
                            <a:srgbClr val="D9D9D9"/>
                          </a:highlight>
                          <a:latin typeface="Franklin Gothic Book" panose="020B0503020102020204" pitchFamily="34" charset="0"/>
                        </a:rPr>
                        <a:t>2022</a:t>
                      </a:r>
                    </a:p>
                  </a:txBody>
                  <a:tcPr marL="7398" marR="7398" marT="7398"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r" fontAlgn="b"/>
                      <a:r>
                        <a:rPr lang="fi-FI" sz="1100" b="1" i="0" u="none" strike="noStrike">
                          <a:solidFill>
                            <a:srgbClr val="000000"/>
                          </a:solidFill>
                          <a:effectLst/>
                          <a:highlight>
                            <a:srgbClr val="D9D9D9"/>
                          </a:highlight>
                          <a:latin typeface="Franklin Gothic Book" panose="020B0503020102020204" pitchFamily="34" charset="0"/>
                        </a:rPr>
                        <a:t>2023</a:t>
                      </a:r>
                    </a:p>
                  </a:txBody>
                  <a:tcPr marL="7398" marR="7398" marT="7398"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extLst>
                  <a:ext uri="{0D108BD9-81ED-4DB2-BD59-A6C34878D82A}">
                    <a16:rowId xmlns:a16="http://schemas.microsoft.com/office/drawing/2014/main" val="7105744"/>
                  </a:ext>
                </a:extLst>
              </a:tr>
              <a:tr h="273496">
                <a:tc>
                  <a:txBody>
                    <a:bodyPr/>
                    <a:lstStyle/>
                    <a:p>
                      <a:pPr algn="l" fontAlgn="b"/>
                      <a:r>
                        <a:rPr lang="fi-FI" sz="1100" b="1" i="0" u="none" strike="noStrike">
                          <a:solidFill>
                            <a:srgbClr val="000000"/>
                          </a:solidFill>
                          <a:effectLst/>
                          <a:latin typeface="Franklin Gothic Book" panose="020B0503020102020204" pitchFamily="34" charset="0"/>
                        </a:rPr>
                        <a:t>Matkailijat yhteensä</a:t>
                      </a:r>
                    </a:p>
                  </a:txBody>
                  <a:tcPr marL="7398" marR="7398" marT="7398" marB="0" anchor="b">
                    <a:lnL>
                      <a:noFill/>
                    </a:lnL>
                    <a:lnR>
                      <a:noFill/>
                    </a:lnR>
                    <a:lnT>
                      <a:noFill/>
                    </a:lnT>
                    <a:lnB>
                      <a:noFill/>
                    </a:lnB>
                    <a:noFill/>
                  </a:tcPr>
                </a:tc>
                <a:tc>
                  <a:txBody>
                    <a:bodyPr/>
                    <a:lstStyle/>
                    <a:p>
                      <a:pPr algn="l" fontAlgn="b"/>
                      <a:endParaRPr lang="fi-FI" sz="1100" b="1" i="0" u="none" strike="noStrike">
                        <a:solidFill>
                          <a:srgbClr val="000000"/>
                        </a:solidFill>
                        <a:effectLst/>
                        <a:latin typeface="Franklin Gothic Book" panose="020B0503020102020204" pitchFamily="34" charset="0"/>
                      </a:endParaRPr>
                    </a:p>
                  </a:txBody>
                  <a:tcPr marL="7398" marR="7398" marT="7398" marB="0" anchor="b">
                    <a:lnL>
                      <a:noFill/>
                    </a:lnL>
                    <a:lnR>
                      <a:noFill/>
                    </a:lnR>
                    <a:lnT>
                      <a:noFill/>
                    </a:lnT>
                    <a:lnB>
                      <a:noFill/>
                    </a:lnB>
                    <a:noFill/>
                  </a:tcPr>
                </a:tc>
                <a:tc>
                  <a:txBody>
                    <a:bodyPr/>
                    <a:lstStyle/>
                    <a:p>
                      <a:pPr algn="l" fontAlgn="b"/>
                      <a:endParaRPr lang="fi-FI" sz="1100" b="1" i="0" u="none" strike="noStrike">
                        <a:solidFill>
                          <a:srgbClr val="000000"/>
                        </a:solidFill>
                        <a:effectLst/>
                        <a:latin typeface="Franklin Gothic Book" panose="020B0503020102020204" pitchFamily="34" charset="0"/>
                      </a:endParaRPr>
                    </a:p>
                  </a:txBody>
                  <a:tcPr marL="7398" marR="7398" marT="7398" marB="0" anchor="b">
                    <a:lnL>
                      <a:noFill/>
                    </a:lnL>
                    <a:lnR>
                      <a:noFill/>
                    </a:lnR>
                    <a:lnT>
                      <a:noFill/>
                    </a:lnT>
                    <a:lnB>
                      <a:noFill/>
                    </a:lnB>
                    <a:noFill/>
                  </a:tcPr>
                </a:tc>
                <a:tc>
                  <a:txBody>
                    <a:bodyPr/>
                    <a:lstStyle/>
                    <a:p>
                      <a:pPr algn="l" fontAlgn="b"/>
                      <a:endParaRPr lang="fi-FI" sz="1100" b="1" i="0" u="none" strike="noStrike">
                        <a:solidFill>
                          <a:srgbClr val="000000"/>
                        </a:solidFill>
                        <a:effectLst/>
                        <a:latin typeface="Franklin Gothic Book" panose="020B0503020102020204" pitchFamily="34" charset="0"/>
                      </a:endParaRPr>
                    </a:p>
                  </a:txBody>
                  <a:tcPr marL="7398" marR="7398" marT="7398" marB="0" anchor="b">
                    <a:lnL>
                      <a:noFill/>
                    </a:lnL>
                    <a:lnR>
                      <a:noFill/>
                    </a:lnR>
                    <a:lnT>
                      <a:noFill/>
                    </a:lnT>
                    <a:lnB>
                      <a:noFill/>
                    </a:lnB>
                    <a:noFill/>
                  </a:tcPr>
                </a:tc>
                <a:tc>
                  <a:txBody>
                    <a:bodyPr/>
                    <a:lstStyle/>
                    <a:p>
                      <a:pPr algn="l" fontAlgn="b"/>
                      <a:endParaRPr lang="fi-FI" sz="1100" b="1" i="0" u="none" strike="noStrike">
                        <a:solidFill>
                          <a:srgbClr val="000000"/>
                        </a:solidFill>
                        <a:effectLst/>
                        <a:latin typeface="Franklin Gothic Book" panose="020B0503020102020204" pitchFamily="34" charset="0"/>
                      </a:endParaRPr>
                    </a:p>
                  </a:txBody>
                  <a:tcPr marL="7398" marR="7398" marT="7398" marB="0" anchor="b">
                    <a:lnL>
                      <a:noFill/>
                    </a:lnL>
                    <a:lnR>
                      <a:noFill/>
                    </a:lnR>
                    <a:lnT>
                      <a:noFill/>
                    </a:lnT>
                    <a:lnB>
                      <a:noFill/>
                    </a:lnB>
                    <a:noFill/>
                  </a:tcPr>
                </a:tc>
                <a:tc>
                  <a:txBody>
                    <a:bodyPr/>
                    <a:lstStyle/>
                    <a:p>
                      <a:pPr algn="l" fontAlgn="b"/>
                      <a:endParaRPr lang="fi-FI" sz="1100" b="1" i="0" u="none" strike="noStrike">
                        <a:solidFill>
                          <a:srgbClr val="000000"/>
                        </a:solidFill>
                        <a:effectLst/>
                        <a:latin typeface="Franklin Gothic Book" panose="020B0503020102020204" pitchFamily="34" charset="0"/>
                      </a:endParaRPr>
                    </a:p>
                  </a:txBody>
                  <a:tcPr marL="7398" marR="7398" marT="7398" marB="0" anchor="b">
                    <a:lnL>
                      <a:noFill/>
                    </a:lnL>
                    <a:lnR>
                      <a:noFill/>
                    </a:lnR>
                    <a:lnT>
                      <a:noFill/>
                    </a:lnT>
                    <a:lnB>
                      <a:noFill/>
                    </a:lnB>
                    <a:noFill/>
                  </a:tcPr>
                </a:tc>
                <a:tc>
                  <a:txBody>
                    <a:bodyPr/>
                    <a:lstStyle/>
                    <a:p>
                      <a:pPr algn="l" fontAlgn="b"/>
                      <a:endParaRPr lang="fi-FI" sz="1100" b="1" i="0" u="none" strike="noStrike">
                        <a:solidFill>
                          <a:srgbClr val="000000"/>
                        </a:solidFill>
                        <a:effectLst/>
                        <a:latin typeface="Franklin Gothic Book" panose="020B0503020102020204" pitchFamily="34" charset="0"/>
                      </a:endParaRPr>
                    </a:p>
                  </a:txBody>
                  <a:tcPr marL="7398" marR="7398" marT="7398" marB="0" anchor="b">
                    <a:lnL>
                      <a:noFill/>
                    </a:lnL>
                    <a:lnR>
                      <a:noFill/>
                    </a:lnR>
                    <a:lnT>
                      <a:noFill/>
                    </a:lnT>
                    <a:lnB>
                      <a:noFill/>
                    </a:lnB>
                    <a:noFill/>
                  </a:tcPr>
                </a:tc>
                <a:tc>
                  <a:txBody>
                    <a:bodyPr/>
                    <a:lstStyle/>
                    <a:p>
                      <a:pPr algn="l" fontAlgn="b"/>
                      <a:endParaRPr lang="fi-FI" sz="1100" b="1" i="0" u="none" strike="noStrike">
                        <a:solidFill>
                          <a:srgbClr val="000000"/>
                        </a:solidFill>
                        <a:effectLst/>
                        <a:latin typeface="Franklin Gothic Book" panose="020B0503020102020204" pitchFamily="34" charset="0"/>
                      </a:endParaRPr>
                    </a:p>
                  </a:txBody>
                  <a:tcPr marL="7398" marR="7398" marT="7398" marB="0" anchor="b">
                    <a:lnL>
                      <a:noFill/>
                    </a:lnL>
                    <a:lnR>
                      <a:noFill/>
                    </a:lnR>
                    <a:lnT>
                      <a:noFill/>
                    </a:lnT>
                    <a:lnB>
                      <a:noFill/>
                    </a:lnB>
                    <a:noFill/>
                  </a:tcPr>
                </a:tc>
                <a:tc>
                  <a:txBody>
                    <a:bodyPr/>
                    <a:lstStyle/>
                    <a:p>
                      <a:pPr algn="l" fontAlgn="b"/>
                      <a:endParaRPr lang="fi-FI" sz="1100" b="1" i="0" u="none" strike="noStrike">
                        <a:solidFill>
                          <a:srgbClr val="000000"/>
                        </a:solidFill>
                        <a:effectLst/>
                        <a:latin typeface="Franklin Gothic Book" panose="020B0503020102020204" pitchFamily="34" charset="0"/>
                      </a:endParaRPr>
                    </a:p>
                  </a:txBody>
                  <a:tcPr marL="7398" marR="7398" marT="7398" marB="0" anchor="b">
                    <a:lnL>
                      <a:noFill/>
                    </a:lnL>
                    <a:lnR>
                      <a:noFill/>
                    </a:lnR>
                    <a:lnT>
                      <a:noFill/>
                    </a:lnT>
                    <a:lnB>
                      <a:noFill/>
                    </a:lnB>
                    <a:noFill/>
                  </a:tcPr>
                </a:tc>
                <a:tc>
                  <a:txBody>
                    <a:bodyPr/>
                    <a:lstStyle/>
                    <a:p>
                      <a:pPr algn="l" fontAlgn="b"/>
                      <a:endParaRPr lang="fi-FI" sz="1100" b="1" i="0" u="none" strike="noStrike">
                        <a:solidFill>
                          <a:srgbClr val="000000"/>
                        </a:solidFill>
                        <a:effectLst/>
                        <a:latin typeface="Franklin Gothic Book" panose="020B0503020102020204" pitchFamily="34" charset="0"/>
                      </a:endParaRPr>
                    </a:p>
                  </a:txBody>
                  <a:tcPr marL="7398" marR="7398" marT="7398" marB="0" anchor="b">
                    <a:lnL>
                      <a:noFill/>
                    </a:lnL>
                    <a:lnR>
                      <a:noFill/>
                    </a:lnR>
                    <a:lnT>
                      <a:noFill/>
                    </a:lnT>
                    <a:lnB>
                      <a:noFill/>
                    </a:lnB>
                    <a:noFill/>
                  </a:tcPr>
                </a:tc>
                <a:tc>
                  <a:txBody>
                    <a:bodyPr/>
                    <a:lstStyle/>
                    <a:p>
                      <a:pPr algn="l" fontAlgn="b"/>
                      <a:endParaRPr lang="fi-FI" sz="1100" b="1" i="0" u="none" strike="noStrike">
                        <a:solidFill>
                          <a:srgbClr val="000000"/>
                        </a:solidFill>
                        <a:effectLst/>
                        <a:latin typeface="Franklin Gothic Book" panose="020B0503020102020204" pitchFamily="34" charset="0"/>
                      </a:endParaRPr>
                    </a:p>
                  </a:txBody>
                  <a:tcPr marL="7398" marR="7398" marT="7398" marB="0" anchor="b">
                    <a:lnL>
                      <a:noFill/>
                    </a:lnL>
                    <a:lnR>
                      <a:noFill/>
                    </a:lnR>
                    <a:lnT>
                      <a:noFill/>
                    </a:lnT>
                    <a:lnB>
                      <a:noFill/>
                    </a:lnB>
                    <a:noFill/>
                  </a:tcPr>
                </a:tc>
                <a:tc>
                  <a:txBody>
                    <a:bodyPr/>
                    <a:lstStyle/>
                    <a:p>
                      <a:pPr algn="l" fontAlgn="b"/>
                      <a:endParaRPr lang="fi-FI" sz="1100" b="1" i="0" u="none" strike="noStrike">
                        <a:solidFill>
                          <a:srgbClr val="000000"/>
                        </a:solidFill>
                        <a:effectLst/>
                        <a:latin typeface="Franklin Gothic Book" panose="020B0503020102020204" pitchFamily="34" charset="0"/>
                      </a:endParaRPr>
                    </a:p>
                  </a:txBody>
                  <a:tcPr marL="7398" marR="7398" marT="7398" marB="0" anchor="b">
                    <a:lnL>
                      <a:noFill/>
                    </a:lnL>
                    <a:lnR>
                      <a:noFill/>
                    </a:lnR>
                    <a:lnT>
                      <a:noFill/>
                    </a:lnT>
                    <a:lnB>
                      <a:noFill/>
                    </a:lnB>
                    <a:noFill/>
                  </a:tcPr>
                </a:tc>
                <a:tc>
                  <a:txBody>
                    <a:bodyPr/>
                    <a:lstStyle/>
                    <a:p>
                      <a:pPr algn="l" fontAlgn="b"/>
                      <a:endParaRPr lang="fi-FI" sz="1100" b="1" i="0" u="none" strike="noStrike">
                        <a:solidFill>
                          <a:srgbClr val="000000"/>
                        </a:solidFill>
                        <a:effectLst/>
                        <a:latin typeface="Franklin Gothic Book" panose="020B0503020102020204" pitchFamily="34" charset="0"/>
                      </a:endParaRPr>
                    </a:p>
                  </a:txBody>
                  <a:tcPr marL="7398" marR="7398" marT="7398" marB="0" anchor="b">
                    <a:lnL>
                      <a:noFill/>
                    </a:lnL>
                    <a:lnR>
                      <a:noFill/>
                    </a:lnR>
                    <a:lnT>
                      <a:noFill/>
                    </a:lnT>
                    <a:lnB>
                      <a:noFill/>
                    </a:lnB>
                    <a:noFill/>
                  </a:tcPr>
                </a:tc>
                <a:tc>
                  <a:txBody>
                    <a:bodyPr/>
                    <a:lstStyle/>
                    <a:p>
                      <a:pPr algn="l" fontAlgn="b"/>
                      <a:endParaRPr lang="fi-FI" sz="1100" b="1" i="0" u="none" strike="noStrike">
                        <a:solidFill>
                          <a:srgbClr val="000000"/>
                        </a:solidFill>
                        <a:effectLst/>
                        <a:latin typeface="Franklin Gothic Book" panose="020B0503020102020204" pitchFamily="34" charset="0"/>
                      </a:endParaRPr>
                    </a:p>
                  </a:txBody>
                  <a:tcPr marL="7398" marR="7398" marT="7398" marB="0" anchor="b">
                    <a:lnL>
                      <a:noFill/>
                    </a:lnL>
                    <a:lnR>
                      <a:noFill/>
                    </a:lnR>
                    <a:lnT>
                      <a:noFill/>
                    </a:lnT>
                    <a:lnB>
                      <a:noFill/>
                    </a:lnB>
                    <a:noFill/>
                  </a:tcPr>
                </a:tc>
                <a:tc>
                  <a:txBody>
                    <a:bodyPr/>
                    <a:lstStyle/>
                    <a:p>
                      <a:pPr algn="l" fontAlgn="b"/>
                      <a:endParaRPr lang="fi-FI" sz="1100" b="1" i="0" u="none" strike="noStrike">
                        <a:solidFill>
                          <a:srgbClr val="000000"/>
                        </a:solidFill>
                        <a:effectLst/>
                        <a:latin typeface="Franklin Gothic Book" panose="020B0503020102020204" pitchFamily="34" charset="0"/>
                      </a:endParaRPr>
                    </a:p>
                  </a:txBody>
                  <a:tcPr marL="7398" marR="7398" marT="7398" marB="0" anchor="b">
                    <a:lnL>
                      <a:noFill/>
                    </a:lnL>
                    <a:lnR>
                      <a:noFill/>
                    </a:lnR>
                    <a:lnT>
                      <a:noFill/>
                    </a:lnT>
                    <a:lnB>
                      <a:noFill/>
                    </a:lnB>
                    <a:noFill/>
                  </a:tcPr>
                </a:tc>
                <a:tc>
                  <a:txBody>
                    <a:bodyPr/>
                    <a:lstStyle/>
                    <a:p>
                      <a:pPr algn="l" fontAlgn="b"/>
                      <a:endParaRPr lang="fi-FI" sz="1100" b="1" i="0" u="none" strike="noStrike">
                        <a:solidFill>
                          <a:srgbClr val="000000"/>
                        </a:solidFill>
                        <a:effectLst/>
                        <a:latin typeface="Franklin Gothic Book" panose="020B0503020102020204" pitchFamily="34" charset="0"/>
                      </a:endParaRPr>
                    </a:p>
                  </a:txBody>
                  <a:tcPr marL="7398" marR="7398" marT="7398" marB="0" anchor="b">
                    <a:lnL>
                      <a:noFill/>
                    </a:lnL>
                    <a:lnR>
                      <a:noFill/>
                    </a:lnR>
                    <a:lnT>
                      <a:noFill/>
                    </a:lnT>
                    <a:lnB>
                      <a:noFill/>
                    </a:lnB>
                    <a:noFill/>
                  </a:tcPr>
                </a:tc>
                <a:tc>
                  <a:txBody>
                    <a:bodyPr/>
                    <a:lstStyle/>
                    <a:p>
                      <a:pPr algn="l" fontAlgn="b"/>
                      <a:endParaRPr lang="fi-FI" sz="1100" b="1" i="0" u="none" strike="noStrike">
                        <a:solidFill>
                          <a:srgbClr val="000000"/>
                        </a:solidFill>
                        <a:effectLst/>
                        <a:latin typeface="Franklin Gothic Book" panose="020B0503020102020204" pitchFamily="34" charset="0"/>
                      </a:endParaRPr>
                    </a:p>
                  </a:txBody>
                  <a:tcPr marL="7398" marR="7398" marT="7398" marB="0" anchor="b">
                    <a:lnL>
                      <a:noFill/>
                    </a:lnL>
                    <a:lnR>
                      <a:noFill/>
                    </a:lnR>
                    <a:lnT>
                      <a:noFill/>
                    </a:lnT>
                    <a:lnB>
                      <a:noFill/>
                    </a:lnB>
                    <a:noFill/>
                  </a:tcPr>
                </a:tc>
                <a:tc>
                  <a:txBody>
                    <a:bodyPr/>
                    <a:lstStyle/>
                    <a:p>
                      <a:pPr algn="l" fontAlgn="b"/>
                      <a:endParaRPr lang="fi-FI" sz="1100" b="1" i="0" u="none" strike="noStrike">
                        <a:solidFill>
                          <a:srgbClr val="000000"/>
                        </a:solidFill>
                        <a:effectLst/>
                        <a:latin typeface="Franklin Gothic Book" panose="020B0503020102020204" pitchFamily="34" charset="0"/>
                      </a:endParaRPr>
                    </a:p>
                  </a:txBody>
                  <a:tcPr marL="7398" marR="7398" marT="7398" marB="0" anchor="b">
                    <a:lnL>
                      <a:noFill/>
                    </a:lnL>
                    <a:lnR>
                      <a:noFill/>
                    </a:lnR>
                    <a:lnT>
                      <a:noFill/>
                    </a:lnT>
                    <a:lnB>
                      <a:noFill/>
                    </a:lnB>
                    <a:noFill/>
                  </a:tcPr>
                </a:tc>
                <a:tc>
                  <a:txBody>
                    <a:bodyPr/>
                    <a:lstStyle/>
                    <a:p>
                      <a:pPr algn="l" fontAlgn="b"/>
                      <a:endParaRPr lang="fi-FI" sz="1100" b="1" i="0" u="none" strike="noStrike">
                        <a:solidFill>
                          <a:srgbClr val="000000"/>
                        </a:solidFill>
                        <a:effectLst/>
                        <a:latin typeface="Franklin Gothic Book" panose="020B0503020102020204" pitchFamily="34" charset="0"/>
                      </a:endParaRPr>
                    </a:p>
                  </a:txBody>
                  <a:tcPr marL="7398" marR="7398" marT="7398" marB="0" anchor="b">
                    <a:lnL>
                      <a:noFill/>
                    </a:lnL>
                    <a:lnR>
                      <a:noFill/>
                    </a:lnR>
                    <a:lnT>
                      <a:noFill/>
                    </a:lnT>
                    <a:lnB>
                      <a:noFill/>
                    </a:lnB>
                    <a:noFill/>
                  </a:tcPr>
                </a:tc>
                <a:tc>
                  <a:txBody>
                    <a:bodyPr/>
                    <a:lstStyle/>
                    <a:p>
                      <a:pPr algn="l" fontAlgn="b"/>
                      <a:endParaRPr lang="fi-FI" sz="1100" b="1" i="0" u="none" strike="noStrike">
                        <a:solidFill>
                          <a:srgbClr val="000000"/>
                        </a:solidFill>
                        <a:effectLst/>
                        <a:latin typeface="Franklin Gothic Book" panose="020B0503020102020204" pitchFamily="34" charset="0"/>
                      </a:endParaRPr>
                    </a:p>
                  </a:txBody>
                  <a:tcPr marL="7398" marR="7398" marT="7398" marB="0" anchor="b">
                    <a:lnL>
                      <a:noFill/>
                    </a:lnL>
                    <a:lnR>
                      <a:noFill/>
                    </a:lnR>
                    <a:lnT>
                      <a:noFill/>
                    </a:lnT>
                    <a:lnB>
                      <a:noFill/>
                    </a:lnB>
                    <a:noFill/>
                  </a:tcPr>
                </a:tc>
                <a:tc>
                  <a:txBody>
                    <a:bodyPr/>
                    <a:lstStyle/>
                    <a:p>
                      <a:pPr algn="l" fontAlgn="b"/>
                      <a:endParaRPr lang="fi-FI" sz="1100" b="1" i="0" u="none" strike="noStrike">
                        <a:solidFill>
                          <a:srgbClr val="000000"/>
                        </a:solidFill>
                        <a:effectLst/>
                        <a:latin typeface="Franklin Gothic Book" panose="020B0503020102020204" pitchFamily="34" charset="0"/>
                      </a:endParaRPr>
                    </a:p>
                  </a:txBody>
                  <a:tcPr marL="7398" marR="7398" marT="7398" marB="0" anchor="b">
                    <a:lnL>
                      <a:noFill/>
                    </a:lnL>
                    <a:lnR>
                      <a:noFill/>
                    </a:lnR>
                    <a:lnT>
                      <a:noFill/>
                    </a:lnT>
                    <a:lnB>
                      <a:noFill/>
                    </a:lnB>
                    <a:noFill/>
                  </a:tcPr>
                </a:tc>
                <a:tc>
                  <a:txBody>
                    <a:bodyPr/>
                    <a:lstStyle/>
                    <a:p>
                      <a:pPr algn="l" fontAlgn="b"/>
                      <a:endParaRPr lang="fi-FI" sz="1100" b="1" i="0" u="none" strike="noStrike">
                        <a:solidFill>
                          <a:srgbClr val="000000"/>
                        </a:solidFill>
                        <a:effectLst/>
                        <a:latin typeface="Franklin Gothic Book" panose="020B0503020102020204" pitchFamily="34" charset="0"/>
                      </a:endParaRPr>
                    </a:p>
                  </a:txBody>
                  <a:tcPr marL="7398" marR="7398" marT="7398" marB="0" anchor="b">
                    <a:lnL>
                      <a:noFill/>
                    </a:lnL>
                    <a:lnR>
                      <a:noFill/>
                    </a:lnR>
                    <a:lnT>
                      <a:noFill/>
                    </a:lnT>
                    <a:lnB>
                      <a:noFill/>
                    </a:lnB>
                    <a:noFill/>
                  </a:tcPr>
                </a:tc>
                <a:tc>
                  <a:txBody>
                    <a:bodyPr/>
                    <a:lstStyle/>
                    <a:p>
                      <a:pPr algn="l" fontAlgn="b"/>
                      <a:endParaRPr lang="fi-FI" sz="1100" b="1" i="0" u="none" strike="noStrike">
                        <a:solidFill>
                          <a:srgbClr val="000000"/>
                        </a:solidFill>
                        <a:effectLst/>
                        <a:latin typeface="Franklin Gothic Book" panose="020B0503020102020204" pitchFamily="34" charset="0"/>
                      </a:endParaRPr>
                    </a:p>
                  </a:txBody>
                  <a:tcPr marL="7398" marR="7398" marT="7398" marB="0" anchor="b">
                    <a:lnL>
                      <a:noFill/>
                    </a:lnL>
                    <a:lnR>
                      <a:noFill/>
                    </a:lnR>
                    <a:lnT>
                      <a:noFill/>
                    </a:lnT>
                    <a:lnB>
                      <a:noFill/>
                    </a:lnB>
                    <a:noFill/>
                  </a:tcPr>
                </a:tc>
                <a:tc>
                  <a:txBody>
                    <a:bodyPr/>
                    <a:lstStyle/>
                    <a:p>
                      <a:pPr algn="l" fontAlgn="b"/>
                      <a:endParaRPr lang="fi-FI" sz="1100" b="0" i="0" u="none" strike="noStrike">
                        <a:solidFill>
                          <a:srgbClr val="000000"/>
                        </a:solidFill>
                        <a:effectLst/>
                        <a:latin typeface="Franklin Gothic Book" panose="020B0503020102020204" pitchFamily="34" charset="0"/>
                      </a:endParaRPr>
                    </a:p>
                  </a:txBody>
                  <a:tcPr marL="7398" marR="7398" marT="7398" marB="0" anchor="b">
                    <a:lnL>
                      <a:noFill/>
                    </a:lnL>
                    <a:lnR>
                      <a:noFill/>
                    </a:lnR>
                    <a:lnT>
                      <a:noFill/>
                    </a:lnT>
                    <a:lnB>
                      <a:noFill/>
                    </a:lnB>
                    <a:noFill/>
                  </a:tcPr>
                </a:tc>
                <a:tc>
                  <a:txBody>
                    <a:bodyPr/>
                    <a:lstStyle/>
                    <a:p>
                      <a:pPr algn="l" fontAlgn="b"/>
                      <a:endParaRPr lang="fi-FI" sz="1100" b="0" i="0" u="none" strike="noStrike">
                        <a:solidFill>
                          <a:srgbClr val="000000"/>
                        </a:solidFill>
                        <a:effectLst/>
                        <a:latin typeface="Franklin Gothic Book" panose="020B0503020102020204" pitchFamily="34" charset="0"/>
                      </a:endParaRPr>
                    </a:p>
                  </a:txBody>
                  <a:tcPr marL="7398" marR="7398" marT="7398" marB="0" anchor="b">
                    <a:lnL>
                      <a:noFill/>
                    </a:lnL>
                    <a:lnR>
                      <a:noFill/>
                    </a:lnR>
                    <a:lnT>
                      <a:noFill/>
                    </a:lnT>
                    <a:lnB>
                      <a:noFill/>
                    </a:lnB>
                    <a:noFill/>
                  </a:tcPr>
                </a:tc>
                <a:extLst>
                  <a:ext uri="{0D108BD9-81ED-4DB2-BD59-A6C34878D82A}">
                    <a16:rowId xmlns:a16="http://schemas.microsoft.com/office/drawing/2014/main" val="164585363"/>
                  </a:ext>
                </a:extLst>
              </a:tr>
              <a:tr h="190067">
                <a:tc>
                  <a:txBody>
                    <a:bodyPr/>
                    <a:lstStyle/>
                    <a:p>
                      <a:pPr algn="l" fontAlgn="b"/>
                      <a:r>
                        <a:rPr lang="fi-FI" sz="1100" b="0" i="0" u="none" strike="noStrike">
                          <a:solidFill>
                            <a:srgbClr val="000000"/>
                          </a:solidFill>
                          <a:effectLst/>
                          <a:highlight>
                            <a:srgbClr val="D9D9D9"/>
                          </a:highlight>
                          <a:latin typeface="Franklin Gothic Book" panose="020B0503020102020204" pitchFamily="34" charset="0"/>
                        </a:rPr>
                        <a:t>KOKO MAA</a:t>
                      </a:r>
                    </a:p>
                  </a:txBody>
                  <a:tcPr marL="7398" marR="7398" marT="7398" marB="0" anchor="b">
                    <a:lnL>
                      <a:noFill/>
                    </a:lnL>
                    <a:lnR>
                      <a:noFill/>
                    </a:lnR>
                    <a:lnT>
                      <a:noFill/>
                    </a:lnT>
                    <a:lnB>
                      <a:noFill/>
                    </a:lnB>
                    <a:solidFill>
                      <a:srgbClr val="D9D9D9"/>
                    </a:solidFill>
                  </a:tcPr>
                </a:tc>
                <a:tc>
                  <a:txBody>
                    <a:bodyPr/>
                    <a:lstStyle/>
                    <a:p>
                      <a:pPr algn="r" fontAlgn="b"/>
                      <a:r>
                        <a:rPr lang="fi-FI" sz="1100" b="0" i="0" u="none" strike="noStrike">
                          <a:solidFill>
                            <a:srgbClr val="000000"/>
                          </a:solidFill>
                          <a:effectLst/>
                          <a:highlight>
                            <a:srgbClr val="D9D9D9"/>
                          </a:highlight>
                          <a:latin typeface="Franklin Gothic Book" panose="020B0503020102020204" pitchFamily="34" charset="0"/>
                        </a:rPr>
                        <a:t>1,9</a:t>
                      </a:r>
                    </a:p>
                  </a:txBody>
                  <a:tcPr marL="7398" marR="7398" marT="7398" marB="0" anchor="b">
                    <a:lnL>
                      <a:noFill/>
                    </a:lnL>
                    <a:lnR>
                      <a:noFill/>
                    </a:lnR>
                    <a:lnT>
                      <a:noFill/>
                    </a:lnT>
                    <a:lnB>
                      <a:noFill/>
                    </a:lnB>
                    <a:solidFill>
                      <a:srgbClr val="D9D9D9"/>
                    </a:solidFill>
                  </a:tcPr>
                </a:tc>
                <a:tc>
                  <a:txBody>
                    <a:bodyPr/>
                    <a:lstStyle/>
                    <a:p>
                      <a:pPr algn="r" fontAlgn="b"/>
                      <a:r>
                        <a:rPr lang="fi-FI" sz="1100" b="0" i="0" u="none" strike="noStrike" dirty="0">
                          <a:solidFill>
                            <a:srgbClr val="000000"/>
                          </a:solidFill>
                          <a:effectLst/>
                          <a:highlight>
                            <a:srgbClr val="D9D9D9"/>
                          </a:highlight>
                          <a:latin typeface="Franklin Gothic Book" panose="020B0503020102020204" pitchFamily="34" charset="0"/>
                        </a:rPr>
                        <a:t>1,9</a:t>
                      </a:r>
                    </a:p>
                  </a:txBody>
                  <a:tcPr marL="7398" marR="7398" marT="7398" marB="0" anchor="b">
                    <a:lnL>
                      <a:noFill/>
                    </a:lnL>
                    <a:lnR>
                      <a:noFill/>
                    </a:lnR>
                    <a:lnT>
                      <a:noFill/>
                    </a:lnT>
                    <a:lnB>
                      <a:noFill/>
                    </a:lnB>
                    <a:solidFill>
                      <a:srgbClr val="D9D9D9"/>
                    </a:solidFill>
                  </a:tcPr>
                </a:tc>
                <a:tc>
                  <a:txBody>
                    <a:bodyPr/>
                    <a:lstStyle/>
                    <a:p>
                      <a:pPr algn="r" fontAlgn="b"/>
                      <a:r>
                        <a:rPr lang="fi-FI" sz="1100" b="0" i="0" u="none" strike="noStrike">
                          <a:solidFill>
                            <a:srgbClr val="000000"/>
                          </a:solidFill>
                          <a:effectLst/>
                          <a:highlight>
                            <a:srgbClr val="D9D9D9"/>
                          </a:highlight>
                          <a:latin typeface="Franklin Gothic Book" panose="020B0503020102020204" pitchFamily="34" charset="0"/>
                        </a:rPr>
                        <a:t>1,9</a:t>
                      </a:r>
                    </a:p>
                  </a:txBody>
                  <a:tcPr marL="7398" marR="7398" marT="7398" marB="0" anchor="b">
                    <a:lnL>
                      <a:noFill/>
                    </a:lnL>
                    <a:lnR>
                      <a:noFill/>
                    </a:lnR>
                    <a:lnT>
                      <a:noFill/>
                    </a:lnT>
                    <a:lnB>
                      <a:noFill/>
                    </a:lnB>
                    <a:solidFill>
                      <a:srgbClr val="D9D9D9"/>
                    </a:solidFill>
                  </a:tcPr>
                </a:tc>
                <a:tc>
                  <a:txBody>
                    <a:bodyPr/>
                    <a:lstStyle/>
                    <a:p>
                      <a:pPr algn="r" fontAlgn="b"/>
                      <a:r>
                        <a:rPr lang="fi-FI" sz="1100" b="0" i="0" u="none" strike="noStrike">
                          <a:solidFill>
                            <a:srgbClr val="000000"/>
                          </a:solidFill>
                          <a:effectLst/>
                          <a:highlight>
                            <a:srgbClr val="D9D9D9"/>
                          </a:highlight>
                          <a:latin typeface="Franklin Gothic Book" panose="020B0503020102020204" pitchFamily="34" charset="0"/>
                        </a:rPr>
                        <a:t>1,9</a:t>
                      </a:r>
                    </a:p>
                  </a:txBody>
                  <a:tcPr marL="7398" marR="7398" marT="7398" marB="0" anchor="b">
                    <a:lnL>
                      <a:noFill/>
                    </a:lnL>
                    <a:lnR>
                      <a:noFill/>
                    </a:lnR>
                    <a:lnT>
                      <a:noFill/>
                    </a:lnT>
                    <a:lnB>
                      <a:noFill/>
                    </a:lnB>
                    <a:solidFill>
                      <a:srgbClr val="D9D9D9"/>
                    </a:solidFill>
                  </a:tcPr>
                </a:tc>
                <a:tc>
                  <a:txBody>
                    <a:bodyPr/>
                    <a:lstStyle/>
                    <a:p>
                      <a:pPr algn="r" fontAlgn="b"/>
                      <a:r>
                        <a:rPr lang="fi-FI" sz="1100" b="0" i="0" u="none" strike="noStrike">
                          <a:solidFill>
                            <a:srgbClr val="000000"/>
                          </a:solidFill>
                          <a:effectLst/>
                          <a:highlight>
                            <a:srgbClr val="D9D9D9"/>
                          </a:highlight>
                          <a:latin typeface="Franklin Gothic Book" panose="020B0503020102020204" pitchFamily="34" charset="0"/>
                        </a:rPr>
                        <a:t>1,9</a:t>
                      </a:r>
                    </a:p>
                  </a:txBody>
                  <a:tcPr marL="7398" marR="7398" marT="7398" marB="0" anchor="b">
                    <a:lnL>
                      <a:noFill/>
                    </a:lnL>
                    <a:lnR>
                      <a:noFill/>
                    </a:lnR>
                    <a:lnT>
                      <a:noFill/>
                    </a:lnT>
                    <a:lnB>
                      <a:noFill/>
                    </a:lnB>
                    <a:solidFill>
                      <a:srgbClr val="D9D9D9"/>
                    </a:solidFill>
                  </a:tcPr>
                </a:tc>
                <a:tc>
                  <a:txBody>
                    <a:bodyPr/>
                    <a:lstStyle/>
                    <a:p>
                      <a:pPr algn="r" fontAlgn="b"/>
                      <a:r>
                        <a:rPr lang="fi-FI" sz="1100" b="0" i="0" u="none" strike="noStrike">
                          <a:solidFill>
                            <a:srgbClr val="000000"/>
                          </a:solidFill>
                          <a:effectLst/>
                          <a:highlight>
                            <a:srgbClr val="D9D9D9"/>
                          </a:highlight>
                          <a:latin typeface="Franklin Gothic Book" panose="020B0503020102020204" pitchFamily="34" charset="0"/>
                        </a:rPr>
                        <a:t>1,9</a:t>
                      </a:r>
                    </a:p>
                  </a:txBody>
                  <a:tcPr marL="7398" marR="7398" marT="7398" marB="0" anchor="b">
                    <a:lnL>
                      <a:noFill/>
                    </a:lnL>
                    <a:lnR>
                      <a:noFill/>
                    </a:lnR>
                    <a:lnT>
                      <a:noFill/>
                    </a:lnT>
                    <a:lnB>
                      <a:noFill/>
                    </a:lnB>
                    <a:solidFill>
                      <a:srgbClr val="D9D9D9"/>
                    </a:solidFill>
                  </a:tcPr>
                </a:tc>
                <a:tc>
                  <a:txBody>
                    <a:bodyPr/>
                    <a:lstStyle/>
                    <a:p>
                      <a:pPr algn="r" fontAlgn="b"/>
                      <a:r>
                        <a:rPr lang="fi-FI" sz="1100" b="0" i="0" u="none" strike="noStrike">
                          <a:solidFill>
                            <a:srgbClr val="000000"/>
                          </a:solidFill>
                          <a:effectLst/>
                          <a:highlight>
                            <a:srgbClr val="D9D9D9"/>
                          </a:highlight>
                          <a:latin typeface="Franklin Gothic Book" panose="020B0503020102020204" pitchFamily="34" charset="0"/>
                        </a:rPr>
                        <a:t>1,9</a:t>
                      </a:r>
                    </a:p>
                  </a:txBody>
                  <a:tcPr marL="7398" marR="7398" marT="7398" marB="0" anchor="b">
                    <a:lnL>
                      <a:noFill/>
                    </a:lnL>
                    <a:lnR>
                      <a:noFill/>
                    </a:lnR>
                    <a:lnT>
                      <a:noFill/>
                    </a:lnT>
                    <a:lnB>
                      <a:noFill/>
                    </a:lnB>
                    <a:solidFill>
                      <a:srgbClr val="D9D9D9"/>
                    </a:solidFill>
                  </a:tcPr>
                </a:tc>
                <a:tc>
                  <a:txBody>
                    <a:bodyPr/>
                    <a:lstStyle/>
                    <a:p>
                      <a:pPr algn="r" fontAlgn="b"/>
                      <a:r>
                        <a:rPr lang="fi-FI" sz="1100" b="0" i="0" u="none" strike="noStrike">
                          <a:solidFill>
                            <a:srgbClr val="000000"/>
                          </a:solidFill>
                          <a:effectLst/>
                          <a:highlight>
                            <a:srgbClr val="D9D9D9"/>
                          </a:highlight>
                          <a:latin typeface="Franklin Gothic Book" panose="020B0503020102020204" pitchFamily="34" charset="0"/>
                        </a:rPr>
                        <a:t>1,9</a:t>
                      </a:r>
                    </a:p>
                  </a:txBody>
                  <a:tcPr marL="7398" marR="7398" marT="7398" marB="0" anchor="b">
                    <a:lnL>
                      <a:noFill/>
                    </a:lnL>
                    <a:lnR>
                      <a:noFill/>
                    </a:lnR>
                    <a:lnT>
                      <a:noFill/>
                    </a:lnT>
                    <a:lnB>
                      <a:noFill/>
                    </a:lnB>
                    <a:solidFill>
                      <a:srgbClr val="D9D9D9"/>
                    </a:solidFill>
                  </a:tcPr>
                </a:tc>
                <a:tc>
                  <a:txBody>
                    <a:bodyPr/>
                    <a:lstStyle/>
                    <a:p>
                      <a:pPr algn="r" fontAlgn="b"/>
                      <a:r>
                        <a:rPr lang="fi-FI" sz="1100" b="0" i="0" u="none" strike="noStrike">
                          <a:solidFill>
                            <a:srgbClr val="000000"/>
                          </a:solidFill>
                          <a:effectLst/>
                          <a:highlight>
                            <a:srgbClr val="D9D9D9"/>
                          </a:highlight>
                          <a:latin typeface="Franklin Gothic Book" panose="020B0503020102020204" pitchFamily="34" charset="0"/>
                        </a:rPr>
                        <a:t>1,9</a:t>
                      </a:r>
                    </a:p>
                  </a:txBody>
                  <a:tcPr marL="7398" marR="7398" marT="7398" marB="0" anchor="b">
                    <a:lnL>
                      <a:noFill/>
                    </a:lnL>
                    <a:lnR>
                      <a:noFill/>
                    </a:lnR>
                    <a:lnT>
                      <a:noFill/>
                    </a:lnT>
                    <a:lnB>
                      <a:noFill/>
                    </a:lnB>
                    <a:solidFill>
                      <a:srgbClr val="D9D9D9"/>
                    </a:solidFill>
                  </a:tcPr>
                </a:tc>
                <a:tc>
                  <a:txBody>
                    <a:bodyPr/>
                    <a:lstStyle/>
                    <a:p>
                      <a:pPr algn="r" fontAlgn="b"/>
                      <a:r>
                        <a:rPr lang="fi-FI" sz="1100" b="0" i="0" u="none" strike="noStrike">
                          <a:solidFill>
                            <a:srgbClr val="000000"/>
                          </a:solidFill>
                          <a:effectLst/>
                          <a:highlight>
                            <a:srgbClr val="D9D9D9"/>
                          </a:highlight>
                          <a:latin typeface="Franklin Gothic Book" panose="020B0503020102020204" pitchFamily="34" charset="0"/>
                        </a:rPr>
                        <a:t>1,9</a:t>
                      </a:r>
                    </a:p>
                  </a:txBody>
                  <a:tcPr marL="7398" marR="7398" marT="7398" marB="0" anchor="b">
                    <a:lnL>
                      <a:noFill/>
                    </a:lnL>
                    <a:lnR>
                      <a:noFill/>
                    </a:lnR>
                    <a:lnT>
                      <a:noFill/>
                    </a:lnT>
                    <a:lnB>
                      <a:noFill/>
                    </a:lnB>
                    <a:solidFill>
                      <a:srgbClr val="D9D9D9"/>
                    </a:solidFill>
                  </a:tcPr>
                </a:tc>
                <a:tc>
                  <a:txBody>
                    <a:bodyPr/>
                    <a:lstStyle/>
                    <a:p>
                      <a:pPr algn="r" fontAlgn="b"/>
                      <a:r>
                        <a:rPr lang="fi-FI" sz="1100" b="0" i="0" u="none" strike="noStrike">
                          <a:solidFill>
                            <a:srgbClr val="000000"/>
                          </a:solidFill>
                          <a:effectLst/>
                          <a:highlight>
                            <a:srgbClr val="D9D9D9"/>
                          </a:highlight>
                          <a:latin typeface="Franklin Gothic Book" panose="020B0503020102020204" pitchFamily="34" charset="0"/>
                        </a:rPr>
                        <a:t>1,9</a:t>
                      </a:r>
                    </a:p>
                  </a:txBody>
                  <a:tcPr marL="7398" marR="7398" marT="7398" marB="0" anchor="b">
                    <a:lnL>
                      <a:noFill/>
                    </a:lnL>
                    <a:lnR>
                      <a:noFill/>
                    </a:lnR>
                    <a:lnT>
                      <a:noFill/>
                    </a:lnT>
                    <a:lnB>
                      <a:noFill/>
                    </a:lnB>
                    <a:solidFill>
                      <a:srgbClr val="D9D9D9"/>
                    </a:solidFill>
                  </a:tcPr>
                </a:tc>
                <a:tc>
                  <a:txBody>
                    <a:bodyPr/>
                    <a:lstStyle/>
                    <a:p>
                      <a:pPr algn="r" fontAlgn="b"/>
                      <a:r>
                        <a:rPr lang="fi-FI" sz="1100" b="0" i="0" u="none" strike="noStrike">
                          <a:solidFill>
                            <a:srgbClr val="000000"/>
                          </a:solidFill>
                          <a:effectLst/>
                          <a:highlight>
                            <a:srgbClr val="D9D9D9"/>
                          </a:highlight>
                          <a:latin typeface="Franklin Gothic Book" panose="020B0503020102020204" pitchFamily="34" charset="0"/>
                        </a:rPr>
                        <a:t>1,9</a:t>
                      </a:r>
                    </a:p>
                  </a:txBody>
                  <a:tcPr marL="7398" marR="7398" marT="7398" marB="0" anchor="b">
                    <a:lnL>
                      <a:noFill/>
                    </a:lnL>
                    <a:lnR>
                      <a:noFill/>
                    </a:lnR>
                    <a:lnT>
                      <a:noFill/>
                    </a:lnT>
                    <a:lnB>
                      <a:noFill/>
                    </a:lnB>
                    <a:solidFill>
                      <a:srgbClr val="D9D9D9"/>
                    </a:solidFill>
                  </a:tcPr>
                </a:tc>
                <a:tc>
                  <a:txBody>
                    <a:bodyPr/>
                    <a:lstStyle/>
                    <a:p>
                      <a:pPr algn="r" fontAlgn="b"/>
                      <a:r>
                        <a:rPr lang="fi-FI" sz="1100" b="0" i="0" u="none" strike="noStrike" dirty="0">
                          <a:solidFill>
                            <a:srgbClr val="000000"/>
                          </a:solidFill>
                          <a:effectLst/>
                          <a:highlight>
                            <a:srgbClr val="D9D9D9"/>
                          </a:highlight>
                          <a:latin typeface="Franklin Gothic Book" panose="020B0503020102020204" pitchFamily="34" charset="0"/>
                        </a:rPr>
                        <a:t>1,9</a:t>
                      </a:r>
                    </a:p>
                  </a:txBody>
                  <a:tcPr marL="7398" marR="7398" marT="7398" marB="0" anchor="b">
                    <a:lnL>
                      <a:noFill/>
                    </a:lnL>
                    <a:lnR>
                      <a:noFill/>
                    </a:lnR>
                    <a:lnT>
                      <a:noFill/>
                    </a:lnT>
                    <a:lnB>
                      <a:noFill/>
                    </a:lnB>
                    <a:solidFill>
                      <a:srgbClr val="D9D9D9"/>
                    </a:solidFill>
                  </a:tcPr>
                </a:tc>
                <a:tc>
                  <a:txBody>
                    <a:bodyPr/>
                    <a:lstStyle/>
                    <a:p>
                      <a:pPr algn="r" fontAlgn="b"/>
                      <a:r>
                        <a:rPr lang="fi-FI" sz="1100" b="0" i="0" u="none" strike="noStrike">
                          <a:solidFill>
                            <a:srgbClr val="000000"/>
                          </a:solidFill>
                          <a:effectLst/>
                          <a:highlight>
                            <a:srgbClr val="D9D9D9"/>
                          </a:highlight>
                          <a:latin typeface="Franklin Gothic Book" panose="020B0503020102020204" pitchFamily="34" charset="0"/>
                        </a:rPr>
                        <a:t>1,9</a:t>
                      </a:r>
                    </a:p>
                  </a:txBody>
                  <a:tcPr marL="7398" marR="7398" marT="7398" marB="0" anchor="b">
                    <a:lnL>
                      <a:noFill/>
                    </a:lnL>
                    <a:lnR>
                      <a:noFill/>
                    </a:lnR>
                    <a:lnT>
                      <a:noFill/>
                    </a:lnT>
                    <a:lnB>
                      <a:noFill/>
                    </a:lnB>
                    <a:solidFill>
                      <a:srgbClr val="D9D9D9"/>
                    </a:solidFill>
                  </a:tcPr>
                </a:tc>
                <a:tc>
                  <a:txBody>
                    <a:bodyPr/>
                    <a:lstStyle/>
                    <a:p>
                      <a:pPr algn="r" fontAlgn="b"/>
                      <a:r>
                        <a:rPr lang="fi-FI" sz="1100" b="0" i="0" u="none" strike="noStrike">
                          <a:solidFill>
                            <a:srgbClr val="000000"/>
                          </a:solidFill>
                          <a:effectLst/>
                          <a:highlight>
                            <a:srgbClr val="D9D9D9"/>
                          </a:highlight>
                          <a:latin typeface="Franklin Gothic Book" panose="020B0503020102020204" pitchFamily="34" charset="0"/>
                        </a:rPr>
                        <a:t>1,9</a:t>
                      </a:r>
                    </a:p>
                  </a:txBody>
                  <a:tcPr marL="7398" marR="7398" marT="7398" marB="0" anchor="b">
                    <a:lnL>
                      <a:noFill/>
                    </a:lnL>
                    <a:lnR>
                      <a:noFill/>
                    </a:lnR>
                    <a:lnT>
                      <a:noFill/>
                    </a:lnT>
                    <a:lnB>
                      <a:noFill/>
                    </a:lnB>
                    <a:solidFill>
                      <a:srgbClr val="D9D9D9"/>
                    </a:solidFill>
                  </a:tcPr>
                </a:tc>
                <a:tc>
                  <a:txBody>
                    <a:bodyPr/>
                    <a:lstStyle/>
                    <a:p>
                      <a:pPr algn="r" fontAlgn="b"/>
                      <a:r>
                        <a:rPr lang="fi-FI" sz="1100" b="0" i="0" u="none" strike="noStrike">
                          <a:solidFill>
                            <a:srgbClr val="000000"/>
                          </a:solidFill>
                          <a:effectLst/>
                          <a:highlight>
                            <a:srgbClr val="D9D9D9"/>
                          </a:highlight>
                          <a:latin typeface="Franklin Gothic Book" panose="020B0503020102020204" pitchFamily="34" charset="0"/>
                        </a:rPr>
                        <a:t>1,8</a:t>
                      </a:r>
                    </a:p>
                  </a:txBody>
                  <a:tcPr marL="7398" marR="7398" marT="7398" marB="0" anchor="b">
                    <a:lnL>
                      <a:noFill/>
                    </a:lnL>
                    <a:lnR>
                      <a:noFill/>
                    </a:lnR>
                    <a:lnT>
                      <a:noFill/>
                    </a:lnT>
                    <a:lnB>
                      <a:noFill/>
                    </a:lnB>
                    <a:solidFill>
                      <a:srgbClr val="D9D9D9"/>
                    </a:solidFill>
                  </a:tcPr>
                </a:tc>
                <a:tc>
                  <a:txBody>
                    <a:bodyPr/>
                    <a:lstStyle/>
                    <a:p>
                      <a:pPr algn="r" fontAlgn="b"/>
                      <a:r>
                        <a:rPr lang="fi-FI" sz="1100" b="0" i="0" u="none" strike="noStrike">
                          <a:solidFill>
                            <a:srgbClr val="000000"/>
                          </a:solidFill>
                          <a:effectLst/>
                          <a:highlight>
                            <a:srgbClr val="D9D9D9"/>
                          </a:highlight>
                          <a:latin typeface="Franklin Gothic Book" panose="020B0503020102020204" pitchFamily="34" charset="0"/>
                        </a:rPr>
                        <a:t>1,8</a:t>
                      </a:r>
                    </a:p>
                  </a:txBody>
                  <a:tcPr marL="7398" marR="7398" marT="7398" marB="0" anchor="b">
                    <a:lnL>
                      <a:noFill/>
                    </a:lnL>
                    <a:lnR>
                      <a:noFill/>
                    </a:lnR>
                    <a:lnT>
                      <a:noFill/>
                    </a:lnT>
                    <a:lnB>
                      <a:noFill/>
                    </a:lnB>
                    <a:solidFill>
                      <a:srgbClr val="D9D9D9"/>
                    </a:solidFill>
                  </a:tcPr>
                </a:tc>
                <a:tc>
                  <a:txBody>
                    <a:bodyPr/>
                    <a:lstStyle/>
                    <a:p>
                      <a:pPr algn="r" fontAlgn="b"/>
                      <a:r>
                        <a:rPr lang="fi-FI" sz="1100" b="0" i="0" u="none" strike="noStrike">
                          <a:solidFill>
                            <a:srgbClr val="000000"/>
                          </a:solidFill>
                          <a:effectLst/>
                          <a:highlight>
                            <a:srgbClr val="D9D9D9"/>
                          </a:highlight>
                          <a:latin typeface="Franklin Gothic Book" panose="020B0503020102020204" pitchFamily="34" charset="0"/>
                        </a:rPr>
                        <a:t>1,9</a:t>
                      </a:r>
                    </a:p>
                  </a:txBody>
                  <a:tcPr marL="7398" marR="7398" marT="7398" marB="0" anchor="b">
                    <a:lnL>
                      <a:noFill/>
                    </a:lnL>
                    <a:lnR>
                      <a:noFill/>
                    </a:lnR>
                    <a:lnT>
                      <a:noFill/>
                    </a:lnT>
                    <a:lnB>
                      <a:noFill/>
                    </a:lnB>
                    <a:solidFill>
                      <a:srgbClr val="D9D9D9"/>
                    </a:solidFill>
                  </a:tcPr>
                </a:tc>
                <a:tc>
                  <a:txBody>
                    <a:bodyPr/>
                    <a:lstStyle/>
                    <a:p>
                      <a:pPr algn="r" fontAlgn="b"/>
                      <a:r>
                        <a:rPr lang="fi-FI" sz="1100" b="0" i="0" u="none" strike="noStrike">
                          <a:solidFill>
                            <a:srgbClr val="000000"/>
                          </a:solidFill>
                          <a:effectLst/>
                          <a:highlight>
                            <a:srgbClr val="D9D9D9"/>
                          </a:highlight>
                          <a:latin typeface="Franklin Gothic Book" panose="020B0503020102020204" pitchFamily="34" charset="0"/>
                        </a:rPr>
                        <a:t>1,9</a:t>
                      </a:r>
                    </a:p>
                  </a:txBody>
                  <a:tcPr marL="7398" marR="7398" marT="7398" marB="0" anchor="b">
                    <a:lnL>
                      <a:noFill/>
                    </a:lnL>
                    <a:lnR>
                      <a:noFill/>
                    </a:lnR>
                    <a:lnT>
                      <a:noFill/>
                    </a:lnT>
                    <a:lnB>
                      <a:noFill/>
                    </a:lnB>
                    <a:solidFill>
                      <a:srgbClr val="D9D9D9"/>
                    </a:solidFill>
                  </a:tcPr>
                </a:tc>
                <a:tc>
                  <a:txBody>
                    <a:bodyPr/>
                    <a:lstStyle/>
                    <a:p>
                      <a:pPr algn="r" fontAlgn="b"/>
                      <a:r>
                        <a:rPr lang="fi-FI" sz="1100" b="0" i="0" u="none" strike="noStrike">
                          <a:solidFill>
                            <a:srgbClr val="000000"/>
                          </a:solidFill>
                          <a:effectLst/>
                          <a:highlight>
                            <a:srgbClr val="D9D9D9"/>
                          </a:highlight>
                          <a:latin typeface="Franklin Gothic Book" panose="020B0503020102020204" pitchFamily="34" charset="0"/>
                        </a:rPr>
                        <a:t>1,9</a:t>
                      </a:r>
                    </a:p>
                  </a:txBody>
                  <a:tcPr marL="7398" marR="7398" marT="7398" marB="0" anchor="b">
                    <a:lnL>
                      <a:noFill/>
                    </a:lnL>
                    <a:lnR>
                      <a:noFill/>
                    </a:lnR>
                    <a:lnT>
                      <a:noFill/>
                    </a:lnT>
                    <a:lnB>
                      <a:noFill/>
                    </a:lnB>
                    <a:solidFill>
                      <a:srgbClr val="D9D9D9"/>
                    </a:solidFill>
                  </a:tcPr>
                </a:tc>
                <a:tc>
                  <a:txBody>
                    <a:bodyPr/>
                    <a:lstStyle/>
                    <a:p>
                      <a:pPr algn="r" fontAlgn="b"/>
                      <a:r>
                        <a:rPr lang="fi-FI" sz="1100" b="0" i="0" u="none" strike="noStrike">
                          <a:solidFill>
                            <a:srgbClr val="000000"/>
                          </a:solidFill>
                          <a:effectLst/>
                          <a:highlight>
                            <a:srgbClr val="D9D9D9"/>
                          </a:highlight>
                          <a:latin typeface="Franklin Gothic Book" panose="020B0503020102020204" pitchFamily="34" charset="0"/>
                        </a:rPr>
                        <a:t>2,0</a:t>
                      </a:r>
                    </a:p>
                  </a:txBody>
                  <a:tcPr marL="7398" marR="7398" marT="7398" marB="0" anchor="b">
                    <a:lnL>
                      <a:noFill/>
                    </a:lnL>
                    <a:lnR>
                      <a:noFill/>
                    </a:lnR>
                    <a:lnT>
                      <a:noFill/>
                    </a:lnT>
                    <a:lnB>
                      <a:noFill/>
                    </a:lnB>
                    <a:solidFill>
                      <a:srgbClr val="D9D9D9"/>
                    </a:solidFill>
                  </a:tcPr>
                </a:tc>
                <a:tc>
                  <a:txBody>
                    <a:bodyPr/>
                    <a:lstStyle/>
                    <a:p>
                      <a:pPr algn="r" fontAlgn="b"/>
                      <a:r>
                        <a:rPr lang="fi-FI" sz="1100" b="0" i="0" u="none" strike="noStrike">
                          <a:solidFill>
                            <a:srgbClr val="000000"/>
                          </a:solidFill>
                          <a:effectLst/>
                          <a:highlight>
                            <a:srgbClr val="D9D9D9"/>
                          </a:highlight>
                          <a:latin typeface="Franklin Gothic Book" panose="020B0503020102020204" pitchFamily="34" charset="0"/>
                        </a:rPr>
                        <a:t>1,9</a:t>
                      </a:r>
                    </a:p>
                  </a:txBody>
                  <a:tcPr marL="7398" marR="7398" marT="7398" marB="0" anchor="b">
                    <a:lnL>
                      <a:noFill/>
                    </a:lnL>
                    <a:lnR>
                      <a:noFill/>
                    </a:lnR>
                    <a:lnT>
                      <a:noFill/>
                    </a:lnT>
                    <a:lnB>
                      <a:noFill/>
                    </a:lnB>
                    <a:solidFill>
                      <a:srgbClr val="D9D9D9"/>
                    </a:solidFill>
                  </a:tcPr>
                </a:tc>
                <a:tc>
                  <a:txBody>
                    <a:bodyPr/>
                    <a:lstStyle/>
                    <a:p>
                      <a:pPr algn="r" fontAlgn="b"/>
                      <a:r>
                        <a:rPr lang="fi-FI" sz="1100" b="0" i="0" u="none" strike="noStrike">
                          <a:solidFill>
                            <a:srgbClr val="000000"/>
                          </a:solidFill>
                          <a:effectLst/>
                          <a:highlight>
                            <a:srgbClr val="D9D9D9"/>
                          </a:highlight>
                          <a:latin typeface="Franklin Gothic Book" panose="020B0503020102020204" pitchFamily="34" charset="0"/>
                        </a:rPr>
                        <a:t>1,9</a:t>
                      </a:r>
                    </a:p>
                  </a:txBody>
                  <a:tcPr marL="7398" marR="7398" marT="7398" marB="0" anchor="b">
                    <a:lnL>
                      <a:noFill/>
                    </a:lnL>
                    <a:lnR>
                      <a:noFill/>
                    </a:lnR>
                    <a:lnT>
                      <a:noFill/>
                    </a:lnT>
                    <a:lnB>
                      <a:noFill/>
                    </a:lnB>
                    <a:solidFill>
                      <a:srgbClr val="D9D9D9"/>
                    </a:solidFill>
                  </a:tcPr>
                </a:tc>
                <a:tc>
                  <a:txBody>
                    <a:bodyPr/>
                    <a:lstStyle/>
                    <a:p>
                      <a:pPr algn="r" fontAlgn="b"/>
                      <a:r>
                        <a:rPr lang="fi-FI" sz="1100" b="0" i="0" u="none" strike="noStrike">
                          <a:solidFill>
                            <a:srgbClr val="000000"/>
                          </a:solidFill>
                          <a:effectLst/>
                          <a:highlight>
                            <a:srgbClr val="D9D9D9"/>
                          </a:highlight>
                          <a:latin typeface="Franklin Gothic Book" panose="020B0503020102020204" pitchFamily="34" charset="0"/>
                        </a:rPr>
                        <a:t>1,9</a:t>
                      </a:r>
                    </a:p>
                  </a:txBody>
                  <a:tcPr marL="7398" marR="7398" marT="7398" marB="0" anchor="b">
                    <a:lnL>
                      <a:noFill/>
                    </a:lnL>
                    <a:lnR>
                      <a:noFill/>
                    </a:lnR>
                    <a:lnT>
                      <a:noFill/>
                    </a:lnT>
                    <a:lnB>
                      <a:noFill/>
                    </a:lnB>
                    <a:solidFill>
                      <a:srgbClr val="D9D9D9"/>
                    </a:solidFill>
                  </a:tcPr>
                </a:tc>
                <a:extLst>
                  <a:ext uri="{0D108BD9-81ED-4DB2-BD59-A6C34878D82A}">
                    <a16:rowId xmlns:a16="http://schemas.microsoft.com/office/drawing/2014/main" val="2884021585"/>
                  </a:ext>
                </a:extLst>
              </a:tr>
              <a:tr h="190067">
                <a:tc>
                  <a:txBody>
                    <a:bodyPr/>
                    <a:lstStyle/>
                    <a:p>
                      <a:pPr algn="l" fontAlgn="b"/>
                      <a:r>
                        <a:rPr lang="fi-FI" sz="1100" b="0" i="0" u="none" strike="noStrike" dirty="0">
                          <a:solidFill>
                            <a:srgbClr val="000000"/>
                          </a:solidFill>
                          <a:effectLst/>
                          <a:latin typeface="Franklin Gothic Book" panose="020B0503020102020204" pitchFamily="34" charset="0"/>
                        </a:rPr>
                        <a:t>Pohjois-Savo</a:t>
                      </a:r>
                    </a:p>
                  </a:txBody>
                  <a:tcPr marL="7398" marR="7398" marT="7398" marB="0" anchor="b">
                    <a:lnL>
                      <a:noFill/>
                    </a:lnL>
                    <a:lnR>
                      <a:noFill/>
                    </a:lnR>
                    <a:lnT>
                      <a:noFill/>
                    </a:lnT>
                    <a:lnB>
                      <a:noFill/>
                    </a:lnB>
                    <a:noFill/>
                  </a:tcPr>
                </a:tc>
                <a:tc>
                  <a:txBody>
                    <a:bodyPr/>
                    <a:lstStyle/>
                    <a:p>
                      <a:pPr algn="r" fontAlgn="b"/>
                      <a:r>
                        <a:rPr lang="fi-FI" sz="1100" b="0" i="0" u="none" strike="noStrike">
                          <a:solidFill>
                            <a:srgbClr val="000000"/>
                          </a:solidFill>
                          <a:effectLst/>
                          <a:latin typeface="Franklin Gothic Book" panose="020B0503020102020204" pitchFamily="34" charset="0"/>
                        </a:rPr>
                        <a:t>2,0</a:t>
                      </a:r>
                    </a:p>
                  </a:txBody>
                  <a:tcPr marL="7398" marR="7398" marT="7398" marB="0" anchor="b">
                    <a:lnL>
                      <a:noFill/>
                    </a:lnL>
                    <a:lnR>
                      <a:noFill/>
                    </a:lnR>
                    <a:lnT>
                      <a:noFill/>
                    </a:lnT>
                    <a:lnB>
                      <a:noFill/>
                    </a:lnB>
                    <a:noFill/>
                  </a:tcPr>
                </a:tc>
                <a:tc>
                  <a:txBody>
                    <a:bodyPr/>
                    <a:lstStyle/>
                    <a:p>
                      <a:pPr algn="r" fontAlgn="b"/>
                      <a:r>
                        <a:rPr lang="fi-FI" sz="1100" b="0" i="0" u="none" strike="noStrike">
                          <a:solidFill>
                            <a:srgbClr val="000000"/>
                          </a:solidFill>
                          <a:effectLst/>
                          <a:latin typeface="Franklin Gothic Book" panose="020B0503020102020204" pitchFamily="34" charset="0"/>
                        </a:rPr>
                        <a:t>2,0</a:t>
                      </a:r>
                    </a:p>
                  </a:txBody>
                  <a:tcPr marL="7398" marR="7398" marT="7398" marB="0" anchor="b">
                    <a:lnL>
                      <a:noFill/>
                    </a:lnL>
                    <a:lnR>
                      <a:noFill/>
                    </a:lnR>
                    <a:lnT>
                      <a:noFill/>
                    </a:lnT>
                    <a:lnB>
                      <a:noFill/>
                    </a:lnB>
                    <a:noFill/>
                  </a:tcPr>
                </a:tc>
                <a:tc>
                  <a:txBody>
                    <a:bodyPr/>
                    <a:lstStyle/>
                    <a:p>
                      <a:pPr algn="r" fontAlgn="b"/>
                      <a:r>
                        <a:rPr lang="fi-FI" sz="1100" b="0" i="0" u="none" strike="noStrike">
                          <a:solidFill>
                            <a:srgbClr val="000000"/>
                          </a:solidFill>
                          <a:effectLst/>
                          <a:latin typeface="Franklin Gothic Book" panose="020B0503020102020204" pitchFamily="34" charset="0"/>
                        </a:rPr>
                        <a:t>1,9</a:t>
                      </a:r>
                    </a:p>
                  </a:txBody>
                  <a:tcPr marL="7398" marR="7398" marT="7398" marB="0" anchor="b">
                    <a:lnL>
                      <a:noFill/>
                    </a:lnL>
                    <a:lnR>
                      <a:noFill/>
                    </a:lnR>
                    <a:lnT>
                      <a:noFill/>
                    </a:lnT>
                    <a:lnB>
                      <a:noFill/>
                    </a:lnB>
                    <a:noFill/>
                  </a:tcPr>
                </a:tc>
                <a:tc>
                  <a:txBody>
                    <a:bodyPr/>
                    <a:lstStyle/>
                    <a:p>
                      <a:pPr algn="r" fontAlgn="b"/>
                      <a:r>
                        <a:rPr lang="fi-FI" sz="1100" b="0" i="0" u="none" strike="noStrike">
                          <a:solidFill>
                            <a:srgbClr val="000000"/>
                          </a:solidFill>
                          <a:effectLst/>
                          <a:latin typeface="Franklin Gothic Book" panose="020B0503020102020204" pitchFamily="34" charset="0"/>
                        </a:rPr>
                        <a:t>1,9</a:t>
                      </a:r>
                    </a:p>
                  </a:txBody>
                  <a:tcPr marL="7398" marR="7398" marT="7398" marB="0" anchor="b">
                    <a:lnL>
                      <a:noFill/>
                    </a:lnL>
                    <a:lnR>
                      <a:noFill/>
                    </a:lnR>
                    <a:lnT>
                      <a:noFill/>
                    </a:lnT>
                    <a:lnB>
                      <a:noFill/>
                    </a:lnB>
                    <a:noFill/>
                  </a:tcPr>
                </a:tc>
                <a:tc>
                  <a:txBody>
                    <a:bodyPr/>
                    <a:lstStyle/>
                    <a:p>
                      <a:pPr algn="r" fontAlgn="b"/>
                      <a:r>
                        <a:rPr lang="fi-FI" sz="1100" b="0" i="0" u="none" strike="noStrike">
                          <a:solidFill>
                            <a:srgbClr val="000000"/>
                          </a:solidFill>
                          <a:effectLst/>
                          <a:latin typeface="Franklin Gothic Book" panose="020B0503020102020204" pitchFamily="34" charset="0"/>
                        </a:rPr>
                        <a:t>1,9</a:t>
                      </a:r>
                    </a:p>
                  </a:txBody>
                  <a:tcPr marL="7398" marR="7398" marT="7398" marB="0" anchor="b">
                    <a:lnL>
                      <a:noFill/>
                    </a:lnL>
                    <a:lnR>
                      <a:noFill/>
                    </a:lnR>
                    <a:lnT>
                      <a:noFill/>
                    </a:lnT>
                    <a:lnB>
                      <a:noFill/>
                    </a:lnB>
                    <a:noFill/>
                  </a:tcPr>
                </a:tc>
                <a:tc>
                  <a:txBody>
                    <a:bodyPr/>
                    <a:lstStyle/>
                    <a:p>
                      <a:pPr algn="r" fontAlgn="b"/>
                      <a:r>
                        <a:rPr lang="fi-FI" sz="1100" b="0" i="0" u="none" strike="noStrike">
                          <a:solidFill>
                            <a:srgbClr val="000000"/>
                          </a:solidFill>
                          <a:effectLst/>
                          <a:latin typeface="Franklin Gothic Book" panose="020B0503020102020204" pitchFamily="34" charset="0"/>
                        </a:rPr>
                        <a:t>1,9</a:t>
                      </a:r>
                    </a:p>
                  </a:txBody>
                  <a:tcPr marL="7398" marR="7398" marT="7398" marB="0" anchor="b">
                    <a:lnL>
                      <a:noFill/>
                    </a:lnL>
                    <a:lnR>
                      <a:noFill/>
                    </a:lnR>
                    <a:lnT>
                      <a:noFill/>
                    </a:lnT>
                    <a:lnB>
                      <a:noFill/>
                    </a:lnB>
                    <a:noFill/>
                  </a:tcPr>
                </a:tc>
                <a:tc>
                  <a:txBody>
                    <a:bodyPr/>
                    <a:lstStyle/>
                    <a:p>
                      <a:pPr algn="r" fontAlgn="b"/>
                      <a:r>
                        <a:rPr lang="fi-FI" sz="1100" b="0" i="0" u="none" strike="noStrike">
                          <a:solidFill>
                            <a:srgbClr val="000000"/>
                          </a:solidFill>
                          <a:effectLst/>
                          <a:latin typeface="Franklin Gothic Book" panose="020B0503020102020204" pitchFamily="34" charset="0"/>
                        </a:rPr>
                        <a:t>1,9</a:t>
                      </a:r>
                    </a:p>
                  </a:txBody>
                  <a:tcPr marL="7398" marR="7398" marT="7398" marB="0" anchor="b">
                    <a:lnL>
                      <a:noFill/>
                    </a:lnL>
                    <a:lnR>
                      <a:noFill/>
                    </a:lnR>
                    <a:lnT>
                      <a:noFill/>
                    </a:lnT>
                    <a:lnB>
                      <a:noFill/>
                    </a:lnB>
                    <a:noFill/>
                  </a:tcPr>
                </a:tc>
                <a:tc>
                  <a:txBody>
                    <a:bodyPr/>
                    <a:lstStyle/>
                    <a:p>
                      <a:pPr algn="r" fontAlgn="b"/>
                      <a:r>
                        <a:rPr lang="fi-FI" sz="1100" b="0" i="0" u="none" strike="noStrike">
                          <a:solidFill>
                            <a:srgbClr val="000000"/>
                          </a:solidFill>
                          <a:effectLst/>
                          <a:latin typeface="Franklin Gothic Book" panose="020B0503020102020204" pitchFamily="34" charset="0"/>
                        </a:rPr>
                        <a:t>1,9</a:t>
                      </a:r>
                    </a:p>
                  </a:txBody>
                  <a:tcPr marL="7398" marR="7398" marT="7398" marB="0" anchor="b">
                    <a:lnL>
                      <a:noFill/>
                    </a:lnL>
                    <a:lnR>
                      <a:noFill/>
                    </a:lnR>
                    <a:lnT>
                      <a:noFill/>
                    </a:lnT>
                    <a:lnB>
                      <a:noFill/>
                    </a:lnB>
                    <a:noFill/>
                  </a:tcPr>
                </a:tc>
                <a:tc>
                  <a:txBody>
                    <a:bodyPr/>
                    <a:lstStyle/>
                    <a:p>
                      <a:pPr algn="r" fontAlgn="b"/>
                      <a:r>
                        <a:rPr lang="fi-FI" sz="1100" b="0" i="0" u="none" strike="noStrike">
                          <a:solidFill>
                            <a:srgbClr val="000000"/>
                          </a:solidFill>
                          <a:effectLst/>
                          <a:latin typeface="Franklin Gothic Book" panose="020B0503020102020204" pitchFamily="34" charset="0"/>
                        </a:rPr>
                        <a:t>1,9</a:t>
                      </a:r>
                    </a:p>
                  </a:txBody>
                  <a:tcPr marL="7398" marR="7398" marT="7398" marB="0" anchor="b">
                    <a:lnL>
                      <a:noFill/>
                    </a:lnL>
                    <a:lnR>
                      <a:noFill/>
                    </a:lnR>
                    <a:lnT>
                      <a:noFill/>
                    </a:lnT>
                    <a:lnB>
                      <a:noFill/>
                    </a:lnB>
                    <a:noFill/>
                  </a:tcPr>
                </a:tc>
                <a:tc>
                  <a:txBody>
                    <a:bodyPr/>
                    <a:lstStyle/>
                    <a:p>
                      <a:pPr algn="r" fontAlgn="b"/>
                      <a:r>
                        <a:rPr lang="fi-FI" sz="1100" b="0" i="0" u="none" strike="noStrike">
                          <a:solidFill>
                            <a:srgbClr val="000000"/>
                          </a:solidFill>
                          <a:effectLst/>
                          <a:latin typeface="Franklin Gothic Book" panose="020B0503020102020204" pitchFamily="34" charset="0"/>
                        </a:rPr>
                        <a:t>1,9</a:t>
                      </a:r>
                    </a:p>
                  </a:txBody>
                  <a:tcPr marL="7398" marR="7398" marT="7398" marB="0" anchor="b">
                    <a:lnL>
                      <a:noFill/>
                    </a:lnL>
                    <a:lnR>
                      <a:noFill/>
                    </a:lnR>
                    <a:lnT>
                      <a:noFill/>
                    </a:lnT>
                    <a:lnB>
                      <a:noFill/>
                    </a:lnB>
                    <a:noFill/>
                  </a:tcPr>
                </a:tc>
                <a:tc>
                  <a:txBody>
                    <a:bodyPr/>
                    <a:lstStyle/>
                    <a:p>
                      <a:pPr algn="r" fontAlgn="b"/>
                      <a:r>
                        <a:rPr lang="fi-FI" sz="1100" b="0" i="0" u="none" strike="noStrike">
                          <a:solidFill>
                            <a:srgbClr val="000000"/>
                          </a:solidFill>
                          <a:effectLst/>
                          <a:latin typeface="Franklin Gothic Book" panose="020B0503020102020204" pitchFamily="34" charset="0"/>
                        </a:rPr>
                        <a:t>1,9</a:t>
                      </a:r>
                    </a:p>
                  </a:txBody>
                  <a:tcPr marL="7398" marR="7398" marT="7398" marB="0" anchor="b">
                    <a:lnL>
                      <a:noFill/>
                    </a:lnL>
                    <a:lnR>
                      <a:noFill/>
                    </a:lnR>
                    <a:lnT>
                      <a:noFill/>
                    </a:lnT>
                    <a:lnB>
                      <a:noFill/>
                    </a:lnB>
                    <a:noFill/>
                  </a:tcPr>
                </a:tc>
                <a:tc>
                  <a:txBody>
                    <a:bodyPr/>
                    <a:lstStyle/>
                    <a:p>
                      <a:pPr algn="r" fontAlgn="b"/>
                      <a:r>
                        <a:rPr lang="fi-FI" sz="1100" b="0" i="0" u="none" strike="noStrike">
                          <a:solidFill>
                            <a:srgbClr val="000000"/>
                          </a:solidFill>
                          <a:effectLst/>
                          <a:latin typeface="Franklin Gothic Book" panose="020B0503020102020204" pitchFamily="34" charset="0"/>
                        </a:rPr>
                        <a:t>1,9</a:t>
                      </a:r>
                    </a:p>
                  </a:txBody>
                  <a:tcPr marL="7398" marR="7398" marT="7398" marB="0" anchor="b">
                    <a:lnL>
                      <a:noFill/>
                    </a:lnL>
                    <a:lnR>
                      <a:noFill/>
                    </a:lnR>
                    <a:lnT>
                      <a:noFill/>
                    </a:lnT>
                    <a:lnB>
                      <a:noFill/>
                    </a:lnB>
                    <a:noFill/>
                  </a:tcPr>
                </a:tc>
                <a:tc>
                  <a:txBody>
                    <a:bodyPr/>
                    <a:lstStyle/>
                    <a:p>
                      <a:pPr algn="r" fontAlgn="b"/>
                      <a:r>
                        <a:rPr lang="fi-FI" sz="1100" b="0" i="0" u="none" strike="noStrike">
                          <a:solidFill>
                            <a:srgbClr val="000000"/>
                          </a:solidFill>
                          <a:effectLst/>
                          <a:latin typeface="Franklin Gothic Book" panose="020B0503020102020204" pitchFamily="34" charset="0"/>
                        </a:rPr>
                        <a:t>1,9</a:t>
                      </a:r>
                    </a:p>
                  </a:txBody>
                  <a:tcPr marL="7398" marR="7398" marT="7398" marB="0" anchor="b">
                    <a:lnL>
                      <a:noFill/>
                    </a:lnL>
                    <a:lnR>
                      <a:noFill/>
                    </a:lnR>
                    <a:lnT>
                      <a:noFill/>
                    </a:lnT>
                    <a:lnB>
                      <a:noFill/>
                    </a:lnB>
                    <a:noFill/>
                  </a:tcPr>
                </a:tc>
                <a:tc>
                  <a:txBody>
                    <a:bodyPr/>
                    <a:lstStyle/>
                    <a:p>
                      <a:pPr algn="r" fontAlgn="b"/>
                      <a:r>
                        <a:rPr lang="fi-FI" sz="1100" b="0" i="0" u="none" strike="noStrike">
                          <a:solidFill>
                            <a:srgbClr val="000000"/>
                          </a:solidFill>
                          <a:effectLst/>
                          <a:latin typeface="Franklin Gothic Book" panose="020B0503020102020204" pitchFamily="34" charset="0"/>
                        </a:rPr>
                        <a:t>1,8</a:t>
                      </a:r>
                    </a:p>
                  </a:txBody>
                  <a:tcPr marL="7398" marR="7398" marT="7398" marB="0" anchor="b">
                    <a:lnL>
                      <a:noFill/>
                    </a:lnL>
                    <a:lnR>
                      <a:noFill/>
                    </a:lnR>
                    <a:lnT>
                      <a:noFill/>
                    </a:lnT>
                    <a:lnB>
                      <a:noFill/>
                    </a:lnB>
                    <a:noFill/>
                  </a:tcPr>
                </a:tc>
                <a:tc>
                  <a:txBody>
                    <a:bodyPr/>
                    <a:lstStyle/>
                    <a:p>
                      <a:pPr algn="r" fontAlgn="b"/>
                      <a:r>
                        <a:rPr lang="fi-FI" sz="1100" b="0" i="0" u="none" strike="noStrike">
                          <a:solidFill>
                            <a:srgbClr val="000000"/>
                          </a:solidFill>
                          <a:effectLst/>
                          <a:latin typeface="Franklin Gothic Book" panose="020B0503020102020204" pitchFamily="34" charset="0"/>
                        </a:rPr>
                        <a:t>1,8</a:t>
                      </a:r>
                    </a:p>
                  </a:txBody>
                  <a:tcPr marL="7398" marR="7398" marT="7398" marB="0" anchor="b">
                    <a:lnL>
                      <a:noFill/>
                    </a:lnL>
                    <a:lnR>
                      <a:noFill/>
                    </a:lnR>
                    <a:lnT>
                      <a:noFill/>
                    </a:lnT>
                    <a:lnB>
                      <a:noFill/>
                    </a:lnB>
                    <a:noFill/>
                  </a:tcPr>
                </a:tc>
                <a:tc>
                  <a:txBody>
                    <a:bodyPr/>
                    <a:lstStyle/>
                    <a:p>
                      <a:pPr algn="r" fontAlgn="b"/>
                      <a:r>
                        <a:rPr lang="fi-FI" sz="1100" b="0" i="0" u="none" strike="noStrike">
                          <a:solidFill>
                            <a:srgbClr val="000000"/>
                          </a:solidFill>
                          <a:effectLst/>
                          <a:latin typeface="Franklin Gothic Book" panose="020B0503020102020204" pitchFamily="34" charset="0"/>
                        </a:rPr>
                        <a:t>1,8</a:t>
                      </a:r>
                    </a:p>
                  </a:txBody>
                  <a:tcPr marL="7398" marR="7398" marT="7398" marB="0" anchor="b">
                    <a:lnL>
                      <a:noFill/>
                    </a:lnL>
                    <a:lnR>
                      <a:noFill/>
                    </a:lnR>
                    <a:lnT>
                      <a:noFill/>
                    </a:lnT>
                    <a:lnB>
                      <a:noFill/>
                    </a:lnB>
                    <a:noFill/>
                  </a:tcPr>
                </a:tc>
                <a:tc>
                  <a:txBody>
                    <a:bodyPr/>
                    <a:lstStyle/>
                    <a:p>
                      <a:pPr algn="r" fontAlgn="b"/>
                      <a:r>
                        <a:rPr lang="fi-FI" sz="1100" b="0" i="0" u="none" strike="noStrike">
                          <a:solidFill>
                            <a:srgbClr val="000000"/>
                          </a:solidFill>
                          <a:effectLst/>
                          <a:latin typeface="Franklin Gothic Book" panose="020B0503020102020204" pitchFamily="34" charset="0"/>
                        </a:rPr>
                        <a:t>1,8</a:t>
                      </a:r>
                    </a:p>
                  </a:txBody>
                  <a:tcPr marL="7398" marR="7398" marT="7398" marB="0" anchor="b">
                    <a:lnL>
                      <a:noFill/>
                    </a:lnL>
                    <a:lnR>
                      <a:noFill/>
                    </a:lnR>
                    <a:lnT>
                      <a:noFill/>
                    </a:lnT>
                    <a:lnB>
                      <a:noFill/>
                    </a:lnB>
                    <a:noFill/>
                  </a:tcPr>
                </a:tc>
                <a:tc>
                  <a:txBody>
                    <a:bodyPr/>
                    <a:lstStyle/>
                    <a:p>
                      <a:pPr algn="r" fontAlgn="b"/>
                      <a:r>
                        <a:rPr lang="fi-FI" sz="1100" b="0" i="0" u="none" strike="noStrike">
                          <a:solidFill>
                            <a:srgbClr val="000000"/>
                          </a:solidFill>
                          <a:effectLst/>
                          <a:latin typeface="Franklin Gothic Book" panose="020B0503020102020204" pitchFamily="34" charset="0"/>
                        </a:rPr>
                        <a:t>1,7</a:t>
                      </a:r>
                    </a:p>
                  </a:txBody>
                  <a:tcPr marL="7398" marR="7398" marT="7398" marB="0" anchor="b">
                    <a:lnL>
                      <a:noFill/>
                    </a:lnL>
                    <a:lnR>
                      <a:noFill/>
                    </a:lnR>
                    <a:lnT>
                      <a:noFill/>
                    </a:lnT>
                    <a:lnB>
                      <a:noFill/>
                    </a:lnB>
                    <a:noFill/>
                  </a:tcPr>
                </a:tc>
                <a:tc>
                  <a:txBody>
                    <a:bodyPr/>
                    <a:lstStyle/>
                    <a:p>
                      <a:pPr algn="r" fontAlgn="b"/>
                      <a:r>
                        <a:rPr lang="fi-FI" sz="1100" b="0" i="0" u="none" strike="noStrike">
                          <a:solidFill>
                            <a:srgbClr val="000000"/>
                          </a:solidFill>
                          <a:effectLst/>
                          <a:latin typeface="Franklin Gothic Book" panose="020B0503020102020204" pitchFamily="34" charset="0"/>
                        </a:rPr>
                        <a:t>1,8</a:t>
                      </a:r>
                    </a:p>
                  </a:txBody>
                  <a:tcPr marL="7398" marR="7398" marT="7398" marB="0" anchor="b">
                    <a:lnL>
                      <a:noFill/>
                    </a:lnL>
                    <a:lnR>
                      <a:noFill/>
                    </a:lnR>
                    <a:lnT>
                      <a:noFill/>
                    </a:lnT>
                    <a:lnB>
                      <a:noFill/>
                    </a:lnB>
                    <a:noFill/>
                  </a:tcPr>
                </a:tc>
                <a:tc>
                  <a:txBody>
                    <a:bodyPr/>
                    <a:lstStyle/>
                    <a:p>
                      <a:pPr algn="r" fontAlgn="b"/>
                      <a:r>
                        <a:rPr lang="fi-FI" sz="1100" b="0" i="0" u="none" strike="noStrike">
                          <a:solidFill>
                            <a:srgbClr val="000000"/>
                          </a:solidFill>
                          <a:effectLst/>
                          <a:latin typeface="Franklin Gothic Book" panose="020B0503020102020204" pitchFamily="34" charset="0"/>
                        </a:rPr>
                        <a:t>1,8</a:t>
                      </a:r>
                    </a:p>
                  </a:txBody>
                  <a:tcPr marL="7398" marR="7398" marT="7398" marB="0" anchor="b">
                    <a:lnL>
                      <a:noFill/>
                    </a:lnL>
                    <a:lnR>
                      <a:noFill/>
                    </a:lnR>
                    <a:lnT>
                      <a:noFill/>
                    </a:lnT>
                    <a:lnB>
                      <a:noFill/>
                    </a:lnB>
                    <a:noFill/>
                  </a:tcPr>
                </a:tc>
                <a:tc>
                  <a:txBody>
                    <a:bodyPr/>
                    <a:lstStyle/>
                    <a:p>
                      <a:pPr algn="r" fontAlgn="b"/>
                      <a:r>
                        <a:rPr lang="fi-FI" sz="1100" b="0" i="0" u="none" strike="noStrike">
                          <a:solidFill>
                            <a:srgbClr val="000000"/>
                          </a:solidFill>
                          <a:effectLst/>
                          <a:latin typeface="Franklin Gothic Book" panose="020B0503020102020204" pitchFamily="34" charset="0"/>
                        </a:rPr>
                        <a:t>1,9</a:t>
                      </a:r>
                    </a:p>
                  </a:txBody>
                  <a:tcPr marL="7398" marR="7398" marT="7398" marB="0" anchor="b">
                    <a:lnL>
                      <a:noFill/>
                    </a:lnL>
                    <a:lnR>
                      <a:noFill/>
                    </a:lnR>
                    <a:lnT>
                      <a:noFill/>
                    </a:lnT>
                    <a:lnB>
                      <a:noFill/>
                    </a:lnB>
                    <a:noFill/>
                  </a:tcPr>
                </a:tc>
                <a:tc>
                  <a:txBody>
                    <a:bodyPr/>
                    <a:lstStyle/>
                    <a:p>
                      <a:pPr algn="r" fontAlgn="b"/>
                      <a:r>
                        <a:rPr lang="fi-FI" sz="1100" b="0" i="0" u="none" strike="noStrike">
                          <a:solidFill>
                            <a:srgbClr val="000000"/>
                          </a:solidFill>
                          <a:effectLst/>
                          <a:latin typeface="Franklin Gothic Book" panose="020B0503020102020204" pitchFamily="34" charset="0"/>
                        </a:rPr>
                        <a:t>1,9</a:t>
                      </a:r>
                    </a:p>
                  </a:txBody>
                  <a:tcPr marL="7398" marR="7398" marT="7398" marB="0" anchor="b">
                    <a:lnL>
                      <a:noFill/>
                    </a:lnL>
                    <a:lnR>
                      <a:noFill/>
                    </a:lnR>
                    <a:lnT>
                      <a:noFill/>
                    </a:lnT>
                    <a:lnB>
                      <a:noFill/>
                    </a:lnB>
                    <a:noFill/>
                  </a:tcPr>
                </a:tc>
                <a:tc>
                  <a:txBody>
                    <a:bodyPr/>
                    <a:lstStyle/>
                    <a:p>
                      <a:pPr algn="r" fontAlgn="b"/>
                      <a:r>
                        <a:rPr lang="fi-FI" sz="1100" b="0" i="0" u="none" strike="noStrike">
                          <a:solidFill>
                            <a:srgbClr val="000000"/>
                          </a:solidFill>
                          <a:effectLst/>
                          <a:latin typeface="Franklin Gothic Book" panose="020B0503020102020204" pitchFamily="34" charset="0"/>
                        </a:rPr>
                        <a:t>1,9</a:t>
                      </a:r>
                    </a:p>
                  </a:txBody>
                  <a:tcPr marL="7398" marR="7398" marT="7398" marB="0" anchor="b">
                    <a:lnL>
                      <a:noFill/>
                    </a:lnL>
                    <a:lnR>
                      <a:noFill/>
                    </a:lnR>
                    <a:lnT>
                      <a:noFill/>
                    </a:lnT>
                    <a:lnB>
                      <a:noFill/>
                    </a:lnB>
                    <a:noFill/>
                  </a:tcPr>
                </a:tc>
                <a:tc>
                  <a:txBody>
                    <a:bodyPr/>
                    <a:lstStyle/>
                    <a:p>
                      <a:pPr algn="r" fontAlgn="b"/>
                      <a:r>
                        <a:rPr lang="fi-FI" sz="1100" b="0" i="0" u="none" strike="noStrike">
                          <a:solidFill>
                            <a:srgbClr val="000000"/>
                          </a:solidFill>
                          <a:effectLst/>
                          <a:latin typeface="Franklin Gothic Book" panose="020B0503020102020204" pitchFamily="34" charset="0"/>
                        </a:rPr>
                        <a:t>1,8</a:t>
                      </a:r>
                    </a:p>
                  </a:txBody>
                  <a:tcPr marL="7398" marR="7398" marT="7398" marB="0" anchor="b">
                    <a:lnL>
                      <a:noFill/>
                    </a:lnL>
                    <a:lnR>
                      <a:noFill/>
                    </a:lnR>
                    <a:lnT>
                      <a:noFill/>
                    </a:lnT>
                    <a:lnB>
                      <a:noFill/>
                    </a:lnB>
                    <a:noFill/>
                  </a:tcPr>
                </a:tc>
                <a:extLst>
                  <a:ext uri="{0D108BD9-81ED-4DB2-BD59-A6C34878D82A}">
                    <a16:rowId xmlns:a16="http://schemas.microsoft.com/office/drawing/2014/main" val="3560904948"/>
                  </a:ext>
                </a:extLst>
              </a:tr>
              <a:tr h="305666">
                <a:tc>
                  <a:txBody>
                    <a:bodyPr/>
                    <a:lstStyle/>
                    <a:p>
                      <a:pPr algn="l" fontAlgn="b"/>
                      <a:r>
                        <a:rPr lang="fi-FI" sz="1100" b="1" i="0" u="none" strike="noStrike">
                          <a:solidFill>
                            <a:srgbClr val="000000"/>
                          </a:solidFill>
                          <a:effectLst/>
                          <a:highlight>
                            <a:srgbClr val="D9D9D9"/>
                          </a:highlight>
                          <a:latin typeface="Franklin Gothic Book" panose="020B0503020102020204" pitchFamily="34" charset="0"/>
                        </a:rPr>
                        <a:t>Kotimaiset matkailijat</a:t>
                      </a:r>
                    </a:p>
                  </a:txBody>
                  <a:tcPr marL="7398" marR="7398" marT="7398" marB="0" anchor="b">
                    <a:lnL>
                      <a:noFill/>
                    </a:lnL>
                    <a:lnR>
                      <a:noFill/>
                    </a:lnR>
                    <a:lnT>
                      <a:noFill/>
                    </a:lnT>
                    <a:lnB>
                      <a:noFill/>
                    </a:lnB>
                    <a:solidFill>
                      <a:srgbClr val="D9D9D9"/>
                    </a:solidFill>
                  </a:tcPr>
                </a:tc>
                <a:tc>
                  <a:txBody>
                    <a:bodyPr/>
                    <a:lstStyle/>
                    <a:p>
                      <a:pPr algn="l" fontAlgn="b"/>
                      <a:endParaRPr lang="fi-FI" sz="1100" b="0" i="0" u="none" strike="noStrike">
                        <a:solidFill>
                          <a:srgbClr val="000000"/>
                        </a:solidFill>
                        <a:effectLst/>
                        <a:highlight>
                          <a:srgbClr val="D9D9D9"/>
                        </a:highlight>
                        <a:latin typeface="Franklin Gothic Book" panose="020B0503020102020204" pitchFamily="34" charset="0"/>
                      </a:endParaRPr>
                    </a:p>
                  </a:txBody>
                  <a:tcPr marL="7398" marR="7398" marT="7398" marB="0" anchor="b">
                    <a:lnL>
                      <a:noFill/>
                    </a:lnL>
                    <a:lnR>
                      <a:noFill/>
                    </a:lnR>
                    <a:lnT>
                      <a:noFill/>
                    </a:lnT>
                    <a:lnB>
                      <a:noFill/>
                    </a:lnB>
                    <a:solidFill>
                      <a:srgbClr val="D9D9D9"/>
                    </a:solidFill>
                  </a:tcPr>
                </a:tc>
                <a:tc>
                  <a:txBody>
                    <a:bodyPr/>
                    <a:lstStyle/>
                    <a:p>
                      <a:pPr algn="l" fontAlgn="b"/>
                      <a:endParaRPr lang="fi-FI" sz="1100" b="0" i="0" u="none" strike="noStrike">
                        <a:solidFill>
                          <a:srgbClr val="000000"/>
                        </a:solidFill>
                        <a:effectLst/>
                        <a:highlight>
                          <a:srgbClr val="D9D9D9"/>
                        </a:highlight>
                        <a:latin typeface="Franklin Gothic Book" panose="020B0503020102020204" pitchFamily="34" charset="0"/>
                      </a:endParaRPr>
                    </a:p>
                  </a:txBody>
                  <a:tcPr marL="7398" marR="7398" marT="7398" marB="0" anchor="b">
                    <a:lnL>
                      <a:noFill/>
                    </a:lnL>
                    <a:lnR>
                      <a:noFill/>
                    </a:lnR>
                    <a:lnT>
                      <a:noFill/>
                    </a:lnT>
                    <a:lnB>
                      <a:noFill/>
                    </a:lnB>
                    <a:solidFill>
                      <a:srgbClr val="D9D9D9"/>
                    </a:solidFill>
                  </a:tcPr>
                </a:tc>
                <a:tc>
                  <a:txBody>
                    <a:bodyPr/>
                    <a:lstStyle/>
                    <a:p>
                      <a:pPr algn="l" fontAlgn="b"/>
                      <a:endParaRPr lang="fi-FI" sz="1100" b="0" i="0" u="none" strike="noStrike">
                        <a:solidFill>
                          <a:srgbClr val="000000"/>
                        </a:solidFill>
                        <a:effectLst/>
                        <a:highlight>
                          <a:srgbClr val="D9D9D9"/>
                        </a:highlight>
                        <a:latin typeface="Franklin Gothic Book" panose="020B0503020102020204" pitchFamily="34" charset="0"/>
                      </a:endParaRPr>
                    </a:p>
                  </a:txBody>
                  <a:tcPr marL="7398" marR="7398" marT="7398" marB="0" anchor="b">
                    <a:lnL>
                      <a:noFill/>
                    </a:lnL>
                    <a:lnR>
                      <a:noFill/>
                    </a:lnR>
                    <a:lnT>
                      <a:noFill/>
                    </a:lnT>
                    <a:lnB>
                      <a:noFill/>
                    </a:lnB>
                    <a:solidFill>
                      <a:srgbClr val="D9D9D9"/>
                    </a:solidFill>
                  </a:tcPr>
                </a:tc>
                <a:tc>
                  <a:txBody>
                    <a:bodyPr/>
                    <a:lstStyle/>
                    <a:p>
                      <a:pPr algn="l" fontAlgn="b"/>
                      <a:endParaRPr lang="fi-FI" sz="1100" b="0" i="0" u="none" strike="noStrike">
                        <a:solidFill>
                          <a:srgbClr val="000000"/>
                        </a:solidFill>
                        <a:effectLst/>
                        <a:highlight>
                          <a:srgbClr val="D9D9D9"/>
                        </a:highlight>
                        <a:latin typeface="Franklin Gothic Book" panose="020B0503020102020204" pitchFamily="34" charset="0"/>
                      </a:endParaRPr>
                    </a:p>
                  </a:txBody>
                  <a:tcPr marL="7398" marR="7398" marT="7398" marB="0" anchor="b">
                    <a:lnL>
                      <a:noFill/>
                    </a:lnL>
                    <a:lnR>
                      <a:noFill/>
                    </a:lnR>
                    <a:lnT>
                      <a:noFill/>
                    </a:lnT>
                    <a:lnB>
                      <a:noFill/>
                    </a:lnB>
                    <a:solidFill>
                      <a:srgbClr val="D9D9D9"/>
                    </a:solidFill>
                  </a:tcPr>
                </a:tc>
                <a:tc>
                  <a:txBody>
                    <a:bodyPr/>
                    <a:lstStyle/>
                    <a:p>
                      <a:pPr algn="l" fontAlgn="b"/>
                      <a:endParaRPr lang="fi-FI" sz="1100" b="0" i="0" u="none" strike="noStrike">
                        <a:solidFill>
                          <a:srgbClr val="000000"/>
                        </a:solidFill>
                        <a:effectLst/>
                        <a:highlight>
                          <a:srgbClr val="D9D9D9"/>
                        </a:highlight>
                        <a:latin typeface="Franklin Gothic Book" panose="020B0503020102020204" pitchFamily="34" charset="0"/>
                      </a:endParaRPr>
                    </a:p>
                  </a:txBody>
                  <a:tcPr marL="7398" marR="7398" marT="7398" marB="0" anchor="b">
                    <a:lnL>
                      <a:noFill/>
                    </a:lnL>
                    <a:lnR>
                      <a:noFill/>
                    </a:lnR>
                    <a:lnT>
                      <a:noFill/>
                    </a:lnT>
                    <a:lnB>
                      <a:noFill/>
                    </a:lnB>
                    <a:solidFill>
                      <a:srgbClr val="D9D9D9"/>
                    </a:solidFill>
                  </a:tcPr>
                </a:tc>
                <a:tc>
                  <a:txBody>
                    <a:bodyPr/>
                    <a:lstStyle/>
                    <a:p>
                      <a:pPr algn="l" fontAlgn="b"/>
                      <a:endParaRPr lang="fi-FI" sz="1100" b="0" i="0" u="none" strike="noStrike">
                        <a:solidFill>
                          <a:srgbClr val="000000"/>
                        </a:solidFill>
                        <a:effectLst/>
                        <a:highlight>
                          <a:srgbClr val="D9D9D9"/>
                        </a:highlight>
                        <a:latin typeface="Franklin Gothic Book" panose="020B0503020102020204" pitchFamily="34" charset="0"/>
                      </a:endParaRPr>
                    </a:p>
                  </a:txBody>
                  <a:tcPr marL="7398" marR="7398" marT="7398" marB="0" anchor="b">
                    <a:lnL>
                      <a:noFill/>
                    </a:lnL>
                    <a:lnR>
                      <a:noFill/>
                    </a:lnR>
                    <a:lnT>
                      <a:noFill/>
                    </a:lnT>
                    <a:lnB>
                      <a:noFill/>
                    </a:lnB>
                    <a:solidFill>
                      <a:srgbClr val="D9D9D9"/>
                    </a:solidFill>
                  </a:tcPr>
                </a:tc>
                <a:tc>
                  <a:txBody>
                    <a:bodyPr/>
                    <a:lstStyle/>
                    <a:p>
                      <a:pPr algn="l" fontAlgn="b"/>
                      <a:endParaRPr lang="fi-FI" sz="1100" b="0" i="0" u="none" strike="noStrike">
                        <a:solidFill>
                          <a:srgbClr val="000000"/>
                        </a:solidFill>
                        <a:effectLst/>
                        <a:highlight>
                          <a:srgbClr val="D9D9D9"/>
                        </a:highlight>
                        <a:latin typeface="Franklin Gothic Book" panose="020B0503020102020204" pitchFamily="34" charset="0"/>
                      </a:endParaRPr>
                    </a:p>
                  </a:txBody>
                  <a:tcPr marL="7398" marR="7398" marT="7398" marB="0" anchor="b">
                    <a:lnL>
                      <a:noFill/>
                    </a:lnL>
                    <a:lnR>
                      <a:noFill/>
                    </a:lnR>
                    <a:lnT>
                      <a:noFill/>
                    </a:lnT>
                    <a:lnB>
                      <a:noFill/>
                    </a:lnB>
                    <a:solidFill>
                      <a:srgbClr val="D9D9D9"/>
                    </a:solidFill>
                  </a:tcPr>
                </a:tc>
                <a:tc>
                  <a:txBody>
                    <a:bodyPr/>
                    <a:lstStyle/>
                    <a:p>
                      <a:pPr algn="l" fontAlgn="b"/>
                      <a:endParaRPr lang="fi-FI" sz="1100" b="0" i="0" u="none" strike="noStrike">
                        <a:solidFill>
                          <a:srgbClr val="000000"/>
                        </a:solidFill>
                        <a:effectLst/>
                        <a:highlight>
                          <a:srgbClr val="D9D9D9"/>
                        </a:highlight>
                        <a:latin typeface="Franklin Gothic Book" panose="020B0503020102020204" pitchFamily="34" charset="0"/>
                      </a:endParaRPr>
                    </a:p>
                  </a:txBody>
                  <a:tcPr marL="7398" marR="7398" marT="7398" marB="0" anchor="b">
                    <a:lnL>
                      <a:noFill/>
                    </a:lnL>
                    <a:lnR>
                      <a:noFill/>
                    </a:lnR>
                    <a:lnT>
                      <a:noFill/>
                    </a:lnT>
                    <a:lnB>
                      <a:noFill/>
                    </a:lnB>
                    <a:solidFill>
                      <a:srgbClr val="D9D9D9"/>
                    </a:solidFill>
                  </a:tcPr>
                </a:tc>
                <a:tc>
                  <a:txBody>
                    <a:bodyPr/>
                    <a:lstStyle/>
                    <a:p>
                      <a:pPr algn="l" fontAlgn="b"/>
                      <a:endParaRPr lang="fi-FI" sz="1100" b="0" i="0" u="none" strike="noStrike">
                        <a:solidFill>
                          <a:srgbClr val="000000"/>
                        </a:solidFill>
                        <a:effectLst/>
                        <a:highlight>
                          <a:srgbClr val="D9D9D9"/>
                        </a:highlight>
                        <a:latin typeface="Franklin Gothic Book" panose="020B0503020102020204" pitchFamily="34" charset="0"/>
                      </a:endParaRPr>
                    </a:p>
                  </a:txBody>
                  <a:tcPr marL="7398" marR="7398" marT="7398" marB="0" anchor="b">
                    <a:lnL>
                      <a:noFill/>
                    </a:lnL>
                    <a:lnR>
                      <a:noFill/>
                    </a:lnR>
                    <a:lnT>
                      <a:noFill/>
                    </a:lnT>
                    <a:lnB>
                      <a:noFill/>
                    </a:lnB>
                    <a:solidFill>
                      <a:srgbClr val="D9D9D9"/>
                    </a:solidFill>
                  </a:tcPr>
                </a:tc>
                <a:tc>
                  <a:txBody>
                    <a:bodyPr/>
                    <a:lstStyle/>
                    <a:p>
                      <a:pPr algn="l" fontAlgn="b"/>
                      <a:endParaRPr lang="fi-FI" sz="1100" b="0" i="0" u="none" strike="noStrike">
                        <a:solidFill>
                          <a:srgbClr val="000000"/>
                        </a:solidFill>
                        <a:effectLst/>
                        <a:highlight>
                          <a:srgbClr val="D9D9D9"/>
                        </a:highlight>
                        <a:latin typeface="Franklin Gothic Book" panose="020B0503020102020204" pitchFamily="34" charset="0"/>
                      </a:endParaRPr>
                    </a:p>
                  </a:txBody>
                  <a:tcPr marL="7398" marR="7398" marT="7398" marB="0" anchor="b">
                    <a:lnL>
                      <a:noFill/>
                    </a:lnL>
                    <a:lnR>
                      <a:noFill/>
                    </a:lnR>
                    <a:lnT>
                      <a:noFill/>
                    </a:lnT>
                    <a:lnB>
                      <a:noFill/>
                    </a:lnB>
                    <a:solidFill>
                      <a:srgbClr val="D9D9D9"/>
                    </a:solidFill>
                  </a:tcPr>
                </a:tc>
                <a:tc>
                  <a:txBody>
                    <a:bodyPr/>
                    <a:lstStyle/>
                    <a:p>
                      <a:pPr algn="l" fontAlgn="b"/>
                      <a:endParaRPr lang="fi-FI" sz="1100" b="0" i="0" u="none" strike="noStrike">
                        <a:solidFill>
                          <a:srgbClr val="000000"/>
                        </a:solidFill>
                        <a:effectLst/>
                        <a:highlight>
                          <a:srgbClr val="D9D9D9"/>
                        </a:highlight>
                        <a:latin typeface="Franklin Gothic Book" panose="020B0503020102020204" pitchFamily="34" charset="0"/>
                      </a:endParaRPr>
                    </a:p>
                  </a:txBody>
                  <a:tcPr marL="7398" marR="7398" marT="7398" marB="0" anchor="b">
                    <a:lnL>
                      <a:noFill/>
                    </a:lnL>
                    <a:lnR>
                      <a:noFill/>
                    </a:lnR>
                    <a:lnT>
                      <a:noFill/>
                    </a:lnT>
                    <a:lnB>
                      <a:noFill/>
                    </a:lnB>
                    <a:solidFill>
                      <a:srgbClr val="D9D9D9"/>
                    </a:solidFill>
                  </a:tcPr>
                </a:tc>
                <a:tc>
                  <a:txBody>
                    <a:bodyPr/>
                    <a:lstStyle/>
                    <a:p>
                      <a:pPr algn="l" fontAlgn="b"/>
                      <a:endParaRPr lang="fi-FI" sz="1100" b="0" i="0" u="none" strike="noStrike">
                        <a:solidFill>
                          <a:srgbClr val="000000"/>
                        </a:solidFill>
                        <a:effectLst/>
                        <a:highlight>
                          <a:srgbClr val="D9D9D9"/>
                        </a:highlight>
                        <a:latin typeface="Franklin Gothic Book" panose="020B0503020102020204" pitchFamily="34" charset="0"/>
                      </a:endParaRPr>
                    </a:p>
                  </a:txBody>
                  <a:tcPr marL="7398" marR="7398" marT="7398" marB="0" anchor="b">
                    <a:lnL>
                      <a:noFill/>
                    </a:lnL>
                    <a:lnR>
                      <a:noFill/>
                    </a:lnR>
                    <a:lnT>
                      <a:noFill/>
                    </a:lnT>
                    <a:lnB>
                      <a:noFill/>
                    </a:lnB>
                    <a:solidFill>
                      <a:srgbClr val="D9D9D9"/>
                    </a:solidFill>
                  </a:tcPr>
                </a:tc>
                <a:tc>
                  <a:txBody>
                    <a:bodyPr/>
                    <a:lstStyle/>
                    <a:p>
                      <a:pPr algn="l" fontAlgn="b"/>
                      <a:endParaRPr lang="fi-FI" sz="1100" b="0" i="0" u="none" strike="noStrike">
                        <a:solidFill>
                          <a:srgbClr val="000000"/>
                        </a:solidFill>
                        <a:effectLst/>
                        <a:highlight>
                          <a:srgbClr val="D9D9D9"/>
                        </a:highlight>
                        <a:latin typeface="Franklin Gothic Book" panose="020B0503020102020204" pitchFamily="34" charset="0"/>
                      </a:endParaRPr>
                    </a:p>
                  </a:txBody>
                  <a:tcPr marL="7398" marR="7398" marT="7398" marB="0" anchor="b">
                    <a:lnL>
                      <a:noFill/>
                    </a:lnL>
                    <a:lnR>
                      <a:noFill/>
                    </a:lnR>
                    <a:lnT>
                      <a:noFill/>
                    </a:lnT>
                    <a:lnB>
                      <a:noFill/>
                    </a:lnB>
                    <a:solidFill>
                      <a:srgbClr val="D9D9D9"/>
                    </a:solidFill>
                  </a:tcPr>
                </a:tc>
                <a:tc>
                  <a:txBody>
                    <a:bodyPr/>
                    <a:lstStyle/>
                    <a:p>
                      <a:pPr algn="l" fontAlgn="b"/>
                      <a:endParaRPr lang="fi-FI" sz="1100" b="0" i="0" u="none" strike="noStrike">
                        <a:solidFill>
                          <a:srgbClr val="000000"/>
                        </a:solidFill>
                        <a:effectLst/>
                        <a:highlight>
                          <a:srgbClr val="D9D9D9"/>
                        </a:highlight>
                        <a:latin typeface="Franklin Gothic Book" panose="020B0503020102020204" pitchFamily="34" charset="0"/>
                      </a:endParaRPr>
                    </a:p>
                  </a:txBody>
                  <a:tcPr marL="7398" marR="7398" marT="7398" marB="0" anchor="b">
                    <a:lnL>
                      <a:noFill/>
                    </a:lnL>
                    <a:lnR>
                      <a:noFill/>
                    </a:lnR>
                    <a:lnT>
                      <a:noFill/>
                    </a:lnT>
                    <a:lnB>
                      <a:noFill/>
                    </a:lnB>
                    <a:solidFill>
                      <a:srgbClr val="D9D9D9"/>
                    </a:solidFill>
                  </a:tcPr>
                </a:tc>
                <a:tc>
                  <a:txBody>
                    <a:bodyPr/>
                    <a:lstStyle/>
                    <a:p>
                      <a:pPr algn="l" fontAlgn="b"/>
                      <a:endParaRPr lang="fi-FI" sz="1100" b="0" i="0" u="none" strike="noStrike">
                        <a:solidFill>
                          <a:srgbClr val="000000"/>
                        </a:solidFill>
                        <a:effectLst/>
                        <a:highlight>
                          <a:srgbClr val="D9D9D9"/>
                        </a:highlight>
                        <a:latin typeface="Franklin Gothic Book" panose="020B0503020102020204" pitchFamily="34" charset="0"/>
                      </a:endParaRPr>
                    </a:p>
                  </a:txBody>
                  <a:tcPr marL="7398" marR="7398" marT="7398" marB="0" anchor="b">
                    <a:lnL>
                      <a:noFill/>
                    </a:lnL>
                    <a:lnR>
                      <a:noFill/>
                    </a:lnR>
                    <a:lnT>
                      <a:noFill/>
                    </a:lnT>
                    <a:lnB>
                      <a:noFill/>
                    </a:lnB>
                    <a:solidFill>
                      <a:srgbClr val="D9D9D9"/>
                    </a:solidFill>
                  </a:tcPr>
                </a:tc>
                <a:tc>
                  <a:txBody>
                    <a:bodyPr/>
                    <a:lstStyle/>
                    <a:p>
                      <a:pPr algn="l" fontAlgn="b"/>
                      <a:endParaRPr lang="fi-FI" sz="1100" b="0" i="0" u="none" strike="noStrike">
                        <a:solidFill>
                          <a:srgbClr val="000000"/>
                        </a:solidFill>
                        <a:effectLst/>
                        <a:highlight>
                          <a:srgbClr val="D9D9D9"/>
                        </a:highlight>
                        <a:latin typeface="Franklin Gothic Book" panose="020B0503020102020204" pitchFamily="34" charset="0"/>
                      </a:endParaRPr>
                    </a:p>
                  </a:txBody>
                  <a:tcPr marL="7398" marR="7398" marT="7398" marB="0" anchor="b">
                    <a:lnL>
                      <a:noFill/>
                    </a:lnL>
                    <a:lnR>
                      <a:noFill/>
                    </a:lnR>
                    <a:lnT>
                      <a:noFill/>
                    </a:lnT>
                    <a:lnB>
                      <a:noFill/>
                    </a:lnB>
                    <a:solidFill>
                      <a:srgbClr val="D9D9D9"/>
                    </a:solidFill>
                  </a:tcPr>
                </a:tc>
                <a:tc>
                  <a:txBody>
                    <a:bodyPr/>
                    <a:lstStyle/>
                    <a:p>
                      <a:pPr algn="l" fontAlgn="b"/>
                      <a:endParaRPr lang="fi-FI" sz="1100" b="0" i="0" u="none" strike="noStrike">
                        <a:solidFill>
                          <a:srgbClr val="000000"/>
                        </a:solidFill>
                        <a:effectLst/>
                        <a:highlight>
                          <a:srgbClr val="D9D9D9"/>
                        </a:highlight>
                        <a:latin typeface="Franklin Gothic Book" panose="020B0503020102020204" pitchFamily="34" charset="0"/>
                      </a:endParaRPr>
                    </a:p>
                  </a:txBody>
                  <a:tcPr marL="7398" marR="7398" marT="7398" marB="0" anchor="b">
                    <a:lnL>
                      <a:noFill/>
                    </a:lnL>
                    <a:lnR>
                      <a:noFill/>
                    </a:lnR>
                    <a:lnT>
                      <a:noFill/>
                    </a:lnT>
                    <a:lnB>
                      <a:noFill/>
                    </a:lnB>
                    <a:solidFill>
                      <a:srgbClr val="D9D9D9"/>
                    </a:solidFill>
                  </a:tcPr>
                </a:tc>
                <a:tc>
                  <a:txBody>
                    <a:bodyPr/>
                    <a:lstStyle/>
                    <a:p>
                      <a:pPr algn="l" fontAlgn="b"/>
                      <a:endParaRPr lang="fi-FI" sz="1100" b="0" i="0" u="none" strike="noStrike">
                        <a:solidFill>
                          <a:srgbClr val="000000"/>
                        </a:solidFill>
                        <a:effectLst/>
                        <a:highlight>
                          <a:srgbClr val="D9D9D9"/>
                        </a:highlight>
                        <a:latin typeface="Franklin Gothic Book" panose="020B0503020102020204" pitchFamily="34" charset="0"/>
                      </a:endParaRPr>
                    </a:p>
                  </a:txBody>
                  <a:tcPr marL="7398" marR="7398" marT="7398" marB="0" anchor="b">
                    <a:lnL>
                      <a:noFill/>
                    </a:lnL>
                    <a:lnR>
                      <a:noFill/>
                    </a:lnR>
                    <a:lnT>
                      <a:noFill/>
                    </a:lnT>
                    <a:lnB>
                      <a:noFill/>
                    </a:lnB>
                    <a:solidFill>
                      <a:srgbClr val="D9D9D9"/>
                    </a:solidFill>
                  </a:tcPr>
                </a:tc>
                <a:tc>
                  <a:txBody>
                    <a:bodyPr/>
                    <a:lstStyle/>
                    <a:p>
                      <a:pPr algn="l" fontAlgn="b"/>
                      <a:endParaRPr lang="fi-FI" sz="1100" b="0" i="0" u="none" strike="noStrike">
                        <a:solidFill>
                          <a:srgbClr val="000000"/>
                        </a:solidFill>
                        <a:effectLst/>
                        <a:highlight>
                          <a:srgbClr val="D9D9D9"/>
                        </a:highlight>
                        <a:latin typeface="Franklin Gothic Book" panose="020B0503020102020204" pitchFamily="34" charset="0"/>
                      </a:endParaRPr>
                    </a:p>
                  </a:txBody>
                  <a:tcPr marL="7398" marR="7398" marT="7398" marB="0" anchor="b">
                    <a:lnL>
                      <a:noFill/>
                    </a:lnL>
                    <a:lnR>
                      <a:noFill/>
                    </a:lnR>
                    <a:lnT>
                      <a:noFill/>
                    </a:lnT>
                    <a:lnB>
                      <a:noFill/>
                    </a:lnB>
                    <a:solidFill>
                      <a:srgbClr val="D9D9D9"/>
                    </a:solidFill>
                  </a:tcPr>
                </a:tc>
                <a:tc>
                  <a:txBody>
                    <a:bodyPr/>
                    <a:lstStyle/>
                    <a:p>
                      <a:pPr algn="l" fontAlgn="b"/>
                      <a:endParaRPr lang="fi-FI" sz="1100" b="0" i="0" u="none" strike="noStrike">
                        <a:solidFill>
                          <a:srgbClr val="000000"/>
                        </a:solidFill>
                        <a:effectLst/>
                        <a:highlight>
                          <a:srgbClr val="D9D9D9"/>
                        </a:highlight>
                        <a:latin typeface="Franklin Gothic Book" panose="020B0503020102020204" pitchFamily="34" charset="0"/>
                      </a:endParaRPr>
                    </a:p>
                  </a:txBody>
                  <a:tcPr marL="7398" marR="7398" marT="7398" marB="0" anchor="b">
                    <a:lnL>
                      <a:noFill/>
                    </a:lnL>
                    <a:lnR>
                      <a:noFill/>
                    </a:lnR>
                    <a:lnT>
                      <a:noFill/>
                    </a:lnT>
                    <a:lnB>
                      <a:noFill/>
                    </a:lnB>
                    <a:solidFill>
                      <a:srgbClr val="D9D9D9"/>
                    </a:solidFill>
                  </a:tcPr>
                </a:tc>
                <a:tc>
                  <a:txBody>
                    <a:bodyPr/>
                    <a:lstStyle/>
                    <a:p>
                      <a:pPr algn="l" fontAlgn="b"/>
                      <a:endParaRPr lang="fi-FI" sz="1100" b="0" i="0" u="none" strike="noStrike">
                        <a:solidFill>
                          <a:srgbClr val="000000"/>
                        </a:solidFill>
                        <a:effectLst/>
                        <a:highlight>
                          <a:srgbClr val="D9D9D9"/>
                        </a:highlight>
                        <a:latin typeface="Franklin Gothic Book" panose="020B0503020102020204" pitchFamily="34" charset="0"/>
                      </a:endParaRPr>
                    </a:p>
                  </a:txBody>
                  <a:tcPr marL="7398" marR="7398" marT="7398" marB="0" anchor="b">
                    <a:lnL>
                      <a:noFill/>
                    </a:lnL>
                    <a:lnR>
                      <a:noFill/>
                    </a:lnR>
                    <a:lnT>
                      <a:noFill/>
                    </a:lnT>
                    <a:lnB>
                      <a:noFill/>
                    </a:lnB>
                    <a:solidFill>
                      <a:srgbClr val="D9D9D9"/>
                    </a:solidFill>
                  </a:tcPr>
                </a:tc>
                <a:tc>
                  <a:txBody>
                    <a:bodyPr/>
                    <a:lstStyle/>
                    <a:p>
                      <a:pPr algn="l" fontAlgn="b"/>
                      <a:endParaRPr lang="fi-FI" sz="1100" b="0" i="0" u="none" strike="noStrike">
                        <a:solidFill>
                          <a:srgbClr val="000000"/>
                        </a:solidFill>
                        <a:effectLst/>
                        <a:highlight>
                          <a:srgbClr val="D9D9D9"/>
                        </a:highlight>
                        <a:latin typeface="Franklin Gothic Book" panose="020B0503020102020204" pitchFamily="34" charset="0"/>
                      </a:endParaRPr>
                    </a:p>
                  </a:txBody>
                  <a:tcPr marL="7398" marR="7398" marT="7398" marB="0" anchor="b">
                    <a:lnL>
                      <a:noFill/>
                    </a:lnL>
                    <a:lnR>
                      <a:noFill/>
                    </a:lnR>
                    <a:lnT>
                      <a:noFill/>
                    </a:lnT>
                    <a:lnB>
                      <a:noFill/>
                    </a:lnB>
                    <a:solidFill>
                      <a:srgbClr val="D9D9D9"/>
                    </a:solidFill>
                  </a:tcPr>
                </a:tc>
                <a:tc>
                  <a:txBody>
                    <a:bodyPr/>
                    <a:lstStyle/>
                    <a:p>
                      <a:pPr algn="l" fontAlgn="b"/>
                      <a:endParaRPr lang="fi-FI" sz="1100" b="0" i="0" u="none" strike="noStrike">
                        <a:solidFill>
                          <a:srgbClr val="000000"/>
                        </a:solidFill>
                        <a:effectLst/>
                        <a:highlight>
                          <a:srgbClr val="D9D9D9"/>
                        </a:highlight>
                        <a:latin typeface="Franklin Gothic Book" panose="020B0503020102020204" pitchFamily="34" charset="0"/>
                      </a:endParaRPr>
                    </a:p>
                  </a:txBody>
                  <a:tcPr marL="7398" marR="7398" marT="7398" marB="0" anchor="b">
                    <a:lnL>
                      <a:noFill/>
                    </a:lnL>
                    <a:lnR>
                      <a:noFill/>
                    </a:lnR>
                    <a:lnT>
                      <a:noFill/>
                    </a:lnT>
                    <a:lnB>
                      <a:noFill/>
                    </a:lnB>
                    <a:solidFill>
                      <a:srgbClr val="D9D9D9"/>
                    </a:solidFill>
                  </a:tcPr>
                </a:tc>
                <a:tc>
                  <a:txBody>
                    <a:bodyPr/>
                    <a:lstStyle/>
                    <a:p>
                      <a:pPr algn="l" fontAlgn="b"/>
                      <a:endParaRPr lang="fi-FI" sz="1100" b="0" i="0" u="none" strike="noStrike">
                        <a:solidFill>
                          <a:srgbClr val="000000"/>
                        </a:solidFill>
                        <a:effectLst/>
                        <a:highlight>
                          <a:srgbClr val="D9D9D9"/>
                        </a:highlight>
                        <a:latin typeface="Franklin Gothic Book" panose="020B0503020102020204" pitchFamily="34" charset="0"/>
                      </a:endParaRPr>
                    </a:p>
                  </a:txBody>
                  <a:tcPr marL="7398" marR="7398" marT="7398" marB="0" anchor="b">
                    <a:lnL>
                      <a:noFill/>
                    </a:lnL>
                    <a:lnR>
                      <a:noFill/>
                    </a:lnR>
                    <a:lnT>
                      <a:noFill/>
                    </a:lnT>
                    <a:lnB>
                      <a:noFill/>
                    </a:lnB>
                    <a:solidFill>
                      <a:srgbClr val="D9D9D9"/>
                    </a:solidFill>
                  </a:tcPr>
                </a:tc>
                <a:extLst>
                  <a:ext uri="{0D108BD9-81ED-4DB2-BD59-A6C34878D82A}">
                    <a16:rowId xmlns:a16="http://schemas.microsoft.com/office/drawing/2014/main" val="2250162056"/>
                  </a:ext>
                </a:extLst>
              </a:tr>
              <a:tr h="190067">
                <a:tc>
                  <a:txBody>
                    <a:bodyPr/>
                    <a:lstStyle/>
                    <a:p>
                      <a:pPr algn="l" fontAlgn="b"/>
                      <a:r>
                        <a:rPr lang="fi-FI" sz="1100" b="0" i="0" u="none" strike="noStrike">
                          <a:solidFill>
                            <a:srgbClr val="000000"/>
                          </a:solidFill>
                          <a:effectLst/>
                          <a:latin typeface="Franklin Gothic Book" panose="020B0503020102020204" pitchFamily="34" charset="0"/>
                        </a:rPr>
                        <a:t>KOKO MAA</a:t>
                      </a:r>
                    </a:p>
                  </a:txBody>
                  <a:tcPr marL="7398" marR="7398" marT="7398" marB="0" anchor="b">
                    <a:lnL>
                      <a:noFill/>
                    </a:lnL>
                    <a:lnR>
                      <a:noFill/>
                    </a:lnR>
                    <a:lnT>
                      <a:noFill/>
                    </a:lnT>
                    <a:lnB>
                      <a:noFill/>
                    </a:lnB>
                    <a:noFill/>
                  </a:tcPr>
                </a:tc>
                <a:tc>
                  <a:txBody>
                    <a:bodyPr/>
                    <a:lstStyle/>
                    <a:p>
                      <a:pPr algn="r" fontAlgn="b"/>
                      <a:r>
                        <a:rPr lang="fi-FI" sz="1100" b="0" i="0" u="none" strike="noStrike">
                          <a:solidFill>
                            <a:srgbClr val="000000"/>
                          </a:solidFill>
                          <a:effectLst/>
                          <a:latin typeface="Franklin Gothic Book" panose="020B0503020102020204" pitchFamily="34" charset="0"/>
                        </a:rPr>
                        <a:t>1,9</a:t>
                      </a:r>
                    </a:p>
                  </a:txBody>
                  <a:tcPr marL="7398" marR="7398" marT="7398" marB="0" anchor="b">
                    <a:lnL>
                      <a:noFill/>
                    </a:lnL>
                    <a:lnR>
                      <a:noFill/>
                    </a:lnR>
                    <a:lnT>
                      <a:noFill/>
                    </a:lnT>
                    <a:lnB>
                      <a:noFill/>
                    </a:lnB>
                    <a:noFill/>
                  </a:tcPr>
                </a:tc>
                <a:tc>
                  <a:txBody>
                    <a:bodyPr/>
                    <a:lstStyle/>
                    <a:p>
                      <a:pPr algn="r" fontAlgn="b"/>
                      <a:r>
                        <a:rPr lang="fi-FI" sz="1100" b="0" i="0" u="none" strike="noStrike">
                          <a:solidFill>
                            <a:srgbClr val="000000"/>
                          </a:solidFill>
                          <a:effectLst/>
                          <a:latin typeface="Franklin Gothic Book" panose="020B0503020102020204" pitchFamily="34" charset="0"/>
                        </a:rPr>
                        <a:t>1,9</a:t>
                      </a:r>
                    </a:p>
                  </a:txBody>
                  <a:tcPr marL="7398" marR="7398" marT="7398" marB="0" anchor="b">
                    <a:lnL>
                      <a:noFill/>
                    </a:lnL>
                    <a:lnR>
                      <a:noFill/>
                    </a:lnR>
                    <a:lnT>
                      <a:noFill/>
                    </a:lnT>
                    <a:lnB>
                      <a:noFill/>
                    </a:lnB>
                    <a:noFill/>
                  </a:tcPr>
                </a:tc>
                <a:tc>
                  <a:txBody>
                    <a:bodyPr/>
                    <a:lstStyle/>
                    <a:p>
                      <a:pPr algn="r" fontAlgn="b"/>
                      <a:r>
                        <a:rPr lang="fi-FI" sz="1100" b="0" i="0" u="none" strike="noStrike">
                          <a:solidFill>
                            <a:srgbClr val="000000"/>
                          </a:solidFill>
                          <a:effectLst/>
                          <a:latin typeface="Franklin Gothic Book" panose="020B0503020102020204" pitchFamily="34" charset="0"/>
                        </a:rPr>
                        <a:t>1,8</a:t>
                      </a:r>
                    </a:p>
                  </a:txBody>
                  <a:tcPr marL="7398" marR="7398" marT="7398" marB="0" anchor="b">
                    <a:lnL>
                      <a:noFill/>
                    </a:lnL>
                    <a:lnR>
                      <a:noFill/>
                    </a:lnR>
                    <a:lnT>
                      <a:noFill/>
                    </a:lnT>
                    <a:lnB>
                      <a:noFill/>
                    </a:lnB>
                    <a:noFill/>
                  </a:tcPr>
                </a:tc>
                <a:tc>
                  <a:txBody>
                    <a:bodyPr/>
                    <a:lstStyle/>
                    <a:p>
                      <a:pPr algn="r" fontAlgn="b"/>
                      <a:r>
                        <a:rPr lang="fi-FI" sz="1100" b="0" i="0" u="none" strike="noStrike">
                          <a:solidFill>
                            <a:srgbClr val="000000"/>
                          </a:solidFill>
                          <a:effectLst/>
                          <a:latin typeface="Franklin Gothic Book" panose="020B0503020102020204" pitchFamily="34" charset="0"/>
                        </a:rPr>
                        <a:t>1,8</a:t>
                      </a:r>
                    </a:p>
                  </a:txBody>
                  <a:tcPr marL="7398" marR="7398" marT="7398" marB="0" anchor="b">
                    <a:lnL>
                      <a:noFill/>
                    </a:lnL>
                    <a:lnR>
                      <a:noFill/>
                    </a:lnR>
                    <a:lnT>
                      <a:noFill/>
                    </a:lnT>
                    <a:lnB>
                      <a:noFill/>
                    </a:lnB>
                    <a:noFill/>
                  </a:tcPr>
                </a:tc>
                <a:tc>
                  <a:txBody>
                    <a:bodyPr/>
                    <a:lstStyle/>
                    <a:p>
                      <a:pPr algn="r" fontAlgn="b"/>
                      <a:r>
                        <a:rPr lang="fi-FI" sz="1100" b="0" i="0" u="none" strike="noStrike">
                          <a:solidFill>
                            <a:srgbClr val="000000"/>
                          </a:solidFill>
                          <a:effectLst/>
                          <a:latin typeface="Franklin Gothic Book" panose="020B0503020102020204" pitchFamily="34" charset="0"/>
                        </a:rPr>
                        <a:t>1,8</a:t>
                      </a:r>
                    </a:p>
                  </a:txBody>
                  <a:tcPr marL="7398" marR="7398" marT="7398" marB="0" anchor="b">
                    <a:lnL>
                      <a:noFill/>
                    </a:lnL>
                    <a:lnR>
                      <a:noFill/>
                    </a:lnR>
                    <a:lnT>
                      <a:noFill/>
                    </a:lnT>
                    <a:lnB>
                      <a:noFill/>
                    </a:lnB>
                    <a:noFill/>
                  </a:tcPr>
                </a:tc>
                <a:tc>
                  <a:txBody>
                    <a:bodyPr/>
                    <a:lstStyle/>
                    <a:p>
                      <a:pPr algn="r" fontAlgn="b"/>
                      <a:r>
                        <a:rPr lang="fi-FI" sz="1100" b="0" i="0" u="none" strike="noStrike">
                          <a:solidFill>
                            <a:srgbClr val="000000"/>
                          </a:solidFill>
                          <a:effectLst/>
                          <a:latin typeface="Franklin Gothic Book" panose="020B0503020102020204" pitchFamily="34" charset="0"/>
                        </a:rPr>
                        <a:t>1,8</a:t>
                      </a:r>
                    </a:p>
                  </a:txBody>
                  <a:tcPr marL="7398" marR="7398" marT="7398" marB="0" anchor="b">
                    <a:lnL>
                      <a:noFill/>
                    </a:lnL>
                    <a:lnR>
                      <a:noFill/>
                    </a:lnR>
                    <a:lnT>
                      <a:noFill/>
                    </a:lnT>
                    <a:lnB>
                      <a:noFill/>
                    </a:lnB>
                    <a:noFill/>
                  </a:tcPr>
                </a:tc>
                <a:tc>
                  <a:txBody>
                    <a:bodyPr/>
                    <a:lstStyle/>
                    <a:p>
                      <a:pPr algn="r" fontAlgn="b"/>
                      <a:r>
                        <a:rPr lang="fi-FI" sz="1100" b="0" i="0" u="none" strike="noStrike">
                          <a:solidFill>
                            <a:srgbClr val="000000"/>
                          </a:solidFill>
                          <a:effectLst/>
                          <a:latin typeface="Franklin Gothic Book" panose="020B0503020102020204" pitchFamily="34" charset="0"/>
                        </a:rPr>
                        <a:t>1,8</a:t>
                      </a:r>
                    </a:p>
                  </a:txBody>
                  <a:tcPr marL="7398" marR="7398" marT="7398" marB="0" anchor="b">
                    <a:lnL>
                      <a:noFill/>
                    </a:lnL>
                    <a:lnR>
                      <a:noFill/>
                    </a:lnR>
                    <a:lnT>
                      <a:noFill/>
                    </a:lnT>
                    <a:lnB>
                      <a:noFill/>
                    </a:lnB>
                    <a:noFill/>
                  </a:tcPr>
                </a:tc>
                <a:tc>
                  <a:txBody>
                    <a:bodyPr/>
                    <a:lstStyle/>
                    <a:p>
                      <a:pPr algn="r" fontAlgn="b"/>
                      <a:r>
                        <a:rPr lang="fi-FI" sz="1100" b="0" i="0" u="none" strike="noStrike">
                          <a:solidFill>
                            <a:srgbClr val="000000"/>
                          </a:solidFill>
                          <a:effectLst/>
                          <a:latin typeface="Franklin Gothic Book" panose="020B0503020102020204" pitchFamily="34" charset="0"/>
                        </a:rPr>
                        <a:t>1,8</a:t>
                      </a:r>
                    </a:p>
                  </a:txBody>
                  <a:tcPr marL="7398" marR="7398" marT="7398" marB="0" anchor="b">
                    <a:lnL>
                      <a:noFill/>
                    </a:lnL>
                    <a:lnR>
                      <a:noFill/>
                    </a:lnR>
                    <a:lnT>
                      <a:noFill/>
                    </a:lnT>
                    <a:lnB>
                      <a:noFill/>
                    </a:lnB>
                    <a:noFill/>
                  </a:tcPr>
                </a:tc>
                <a:tc>
                  <a:txBody>
                    <a:bodyPr/>
                    <a:lstStyle/>
                    <a:p>
                      <a:pPr algn="r" fontAlgn="b"/>
                      <a:r>
                        <a:rPr lang="fi-FI" sz="1100" b="0" i="0" u="none" strike="noStrike">
                          <a:solidFill>
                            <a:srgbClr val="000000"/>
                          </a:solidFill>
                          <a:effectLst/>
                          <a:latin typeface="Franklin Gothic Book" panose="020B0503020102020204" pitchFamily="34" charset="0"/>
                        </a:rPr>
                        <a:t>1,8</a:t>
                      </a:r>
                    </a:p>
                  </a:txBody>
                  <a:tcPr marL="7398" marR="7398" marT="7398" marB="0" anchor="b">
                    <a:lnL>
                      <a:noFill/>
                    </a:lnL>
                    <a:lnR>
                      <a:noFill/>
                    </a:lnR>
                    <a:lnT>
                      <a:noFill/>
                    </a:lnT>
                    <a:lnB>
                      <a:noFill/>
                    </a:lnB>
                    <a:noFill/>
                  </a:tcPr>
                </a:tc>
                <a:tc>
                  <a:txBody>
                    <a:bodyPr/>
                    <a:lstStyle/>
                    <a:p>
                      <a:pPr algn="r" fontAlgn="b"/>
                      <a:r>
                        <a:rPr lang="fi-FI" sz="1100" b="0" i="0" u="none" strike="noStrike">
                          <a:solidFill>
                            <a:srgbClr val="000000"/>
                          </a:solidFill>
                          <a:effectLst/>
                          <a:latin typeface="Franklin Gothic Book" panose="020B0503020102020204" pitchFamily="34" charset="0"/>
                        </a:rPr>
                        <a:t>1,8</a:t>
                      </a:r>
                    </a:p>
                  </a:txBody>
                  <a:tcPr marL="7398" marR="7398" marT="7398" marB="0" anchor="b">
                    <a:lnL>
                      <a:noFill/>
                    </a:lnL>
                    <a:lnR>
                      <a:noFill/>
                    </a:lnR>
                    <a:lnT>
                      <a:noFill/>
                    </a:lnT>
                    <a:lnB>
                      <a:noFill/>
                    </a:lnB>
                    <a:noFill/>
                  </a:tcPr>
                </a:tc>
                <a:tc>
                  <a:txBody>
                    <a:bodyPr/>
                    <a:lstStyle/>
                    <a:p>
                      <a:pPr algn="r" fontAlgn="b"/>
                      <a:r>
                        <a:rPr lang="fi-FI" sz="1100" b="0" i="0" u="none" strike="noStrike">
                          <a:solidFill>
                            <a:srgbClr val="000000"/>
                          </a:solidFill>
                          <a:effectLst/>
                          <a:latin typeface="Franklin Gothic Book" panose="020B0503020102020204" pitchFamily="34" charset="0"/>
                        </a:rPr>
                        <a:t>1,8</a:t>
                      </a:r>
                    </a:p>
                  </a:txBody>
                  <a:tcPr marL="7398" marR="7398" marT="7398" marB="0" anchor="b">
                    <a:lnL>
                      <a:noFill/>
                    </a:lnL>
                    <a:lnR>
                      <a:noFill/>
                    </a:lnR>
                    <a:lnT>
                      <a:noFill/>
                    </a:lnT>
                    <a:lnB>
                      <a:noFill/>
                    </a:lnB>
                    <a:noFill/>
                  </a:tcPr>
                </a:tc>
                <a:tc>
                  <a:txBody>
                    <a:bodyPr/>
                    <a:lstStyle/>
                    <a:p>
                      <a:pPr algn="r" fontAlgn="b"/>
                      <a:r>
                        <a:rPr lang="fi-FI" sz="1100" b="0" i="0" u="none" strike="noStrike">
                          <a:solidFill>
                            <a:srgbClr val="000000"/>
                          </a:solidFill>
                          <a:effectLst/>
                          <a:latin typeface="Franklin Gothic Book" panose="020B0503020102020204" pitchFamily="34" charset="0"/>
                        </a:rPr>
                        <a:t>1,8</a:t>
                      </a:r>
                    </a:p>
                  </a:txBody>
                  <a:tcPr marL="7398" marR="7398" marT="7398" marB="0" anchor="b">
                    <a:lnL>
                      <a:noFill/>
                    </a:lnL>
                    <a:lnR>
                      <a:noFill/>
                    </a:lnR>
                    <a:lnT>
                      <a:noFill/>
                    </a:lnT>
                    <a:lnB>
                      <a:noFill/>
                    </a:lnB>
                    <a:noFill/>
                  </a:tcPr>
                </a:tc>
                <a:tc>
                  <a:txBody>
                    <a:bodyPr/>
                    <a:lstStyle/>
                    <a:p>
                      <a:pPr algn="r" fontAlgn="b"/>
                      <a:r>
                        <a:rPr lang="fi-FI" sz="1100" b="0" i="0" u="none" strike="noStrike">
                          <a:solidFill>
                            <a:srgbClr val="000000"/>
                          </a:solidFill>
                          <a:effectLst/>
                          <a:latin typeface="Franklin Gothic Book" panose="020B0503020102020204" pitchFamily="34" charset="0"/>
                        </a:rPr>
                        <a:t>1,8</a:t>
                      </a:r>
                    </a:p>
                  </a:txBody>
                  <a:tcPr marL="7398" marR="7398" marT="7398" marB="0" anchor="b">
                    <a:lnL>
                      <a:noFill/>
                    </a:lnL>
                    <a:lnR>
                      <a:noFill/>
                    </a:lnR>
                    <a:lnT>
                      <a:noFill/>
                    </a:lnT>
                    <a:lnB>
                      <a:noFill/>
                    </a:lnB>
                    <a:noFill/>
                  </a:tcPr>
                </a:tc>
                <a:tc>
                  <a:txBody>
                    <a:bodyPr/>
                    <a:lstStyle/>
                    <a:p>
                      <a:pPr algn="r" fontAlgn="b"/>
                      <a:r>
                        <a:rPr lang="fi-FI" sz="1100" b="0" i="0" u="none" strike="noStrike">
                          <a:solidFill>
                            <a:srgbClr val="000000"/>
                          </a:solidFill>
                          <a:effectLst/>
                          <a:latin typeface="Franklin Gothic Book" panose="020B0503020102020204" pitchFamily="34" charset="0"/>
                        </a:rPr>
                        <a:t>1,8</a:t>
                      </a:r>
                    </a:p>
                  </a:txBody>
                  <a:tcPr marL="7398" marR="7398" marT="7398" marB="0" anchor="b">
                    <a:lnL>
                      <a:noFill/>
                    </a:lnL>
                    <a:lnR>
                      <a:noFill/>
                    </a:lnR>
                    <a:lnT>
                      <a:noFill/>
                    </a:lnT>
                    <a:lnB>
                      <a:noFill/>
                    </a:lnB>
                    <a:noFill/>
                  </a:tcPr>
                </a:tc>
                <a:tc>
                  <a:txBody>
                    <a:bodyPr/>
                    <a:lstStyle/>
                    <a:p>
                      <a:pPr algn="r" fontAlgn="b"/>
                      <a:r>
                        <a:rPr lang="fi-FI" sz="1100" b="0" i="0" u="none" strike="noStrike">
                          <a:solidFill>
                            <a:srgbClr val="000000"/>
                          </a:solidFill>
                          <a:effectLst/>
                          <a:latin typeface="Franklin Gothic Book" panose="020B0503020102020204" pitchFamily="34" charset="0"/>
                        </a:rPr>
                        <a:t>1,8</a:t>
                      </a:r>
                    </a:p>
                  </a:txBody>
                  <a:tcPr marL="7398" marR="7398" marT="7398" marB="0" anchor="b">
                    <a:lnL>
                      <a:noFill/>
                    </a:lnL>
                    <a:lnR>
                      <a:noFill/>
                    </a:lnR>
                    <a:lnT>
                      <a:noFill/>
                    </a:lnT>
                    <a:lnB>
                      <a:noFill/>
                    </a:lnB>
                    <a:noFill/>
                  </a:tcPr>
                </a:tc>
                <a:tc>
                  <a:txBody>
                    <a:bodyPr/>
                    <a:lstStyle/>
                    <a:p>
                      <a:pPr algn="r" fontAlgn="b"/>
                      <a:r>
                        <a:rPr lang="fi-FI" sz="1100" b="0" i="0" u="none" strike="noStrike">
                          <a:solidFill>
                            <a:srgbClr val="000000"/>
                          </a:solidFill>
                          <a:effectLst/>
                          <a:latin typeface="Franklin Gothic Book" panose="020B0503020102020204" pitchFamily="34" charset="0"/>
                        </a:rPr>
                        <a:t>1,8</a:t>
                      </a:r>
                    </a:p>
                  </a:txBody>
                  <a:tcPr marL="7398" marR="7398" marT="7398" marB="0" anchor="b">
                    <a:lnL>
                      <a:noFill/>
                    </a:lnL>
                    <a:lnR>
                      <a:noFill/>
                    </a:lnR>
                    <a:lnT>
                      <a:noFill/>
                    </a:lnT>
                    <a:lnB>
                      <a:noFill/>
                    </a:lnB>
                    <a:noFill/>
                  </a:tcPr>
                </a:tc>
                <a:tc>
                  <a:txBody>
                    <a:bodyPr/>
                    <a:lstStyle/>
                    <a:p>
                      <a:pPr algn="r" fontAlgn="b"/>
                      <a:r>
                        <a:rPr lang="fi-FI" sz="1100" b="0" i="0" u="none" strike="noStrike">
                          <a:solidFill>
                            <a:srgbClr val="000000"/>
                          </a:solidFill>
                          <a:effectLst/>
                          <a:latin typeface="Franklin Gothic Book" panose="020B0503020102020204" pitchFamily="34" charset="0"/>
                        </a:rPr>
                        <a:t>1,8</a:t>
                      </a:r>
                    </a:p>
                  </a:txBody>
                  <a:tcPr marL="7398" marR="7398" marT="7398" marB="0" anchor="b">
                    <a:lnL>
                      <a:noFill/>
                    </a:lnL>
                    <a:lnR>
                      <a:noFill/>
                    </a:lnR>
                    <a:lnT>
                      <a:noFill/>
                    </a:lnT>
                    <a:lnB>
                      <a:noFill/>
                    </a:lnB>
                    <a:noFill/>
                  </a:tcPr>
                </a:tc>
                <a:tc>
                  <a:txBody>
                    <a:bodyPr/>
                    <a:lstStyle/>
                    <a:p>
                      <a:pPr algn="r" fontAlgn="b"/>
                      <a:r>
                        <a:rPr lang="fi-FI" sz="1100" b="0" i="0" u="none" strike="noStrike">
                          <a:solidFill>
                            <a:srgbClr val="000000"/>
                          </a:solidFill>
                          <a:effectLst/>
                          <a:latin typeface="Franklin Gothic Book" panose="020B0503020102020204" pitchFamily="34" charset="0"/>
                        </a:rPr>
                        <a:t>1,8</a:t>
                      </a:r>
                    </a:p>
                  </a:txBody>
                  <a:tcPr marL="7398" marR="7398" marT="7398" marB="0" anchor="b">
                    <a:lnL>
                      <a:noFill/>
                    </a:lnL>
                    <a:lnR>
                      <a:noFill/>
                    </a:lnR>
                    <a:lnT>
                      <a:noFill/>
                    </a:lnT>
                    <a:lnB>
                      <a:noFill/>
                    </a:lnB>
                    <a:noFill/>
                  </a:tcPr>
                </a:tc>
                <a:tc>
                  <a:txBody>
                    <a:bodyPr/>
                    <a:lstStyle/>
                    <a:p>
                      <a:pPr algn="r" fontAlgn="b"/>
                      <a:r>
                        <a:rPr lang="fi-FI" sz="1100" b="0" i="0" u="none" strike="noStrike">
                          <a:solidFill>
                            <a:srgbClr val="000000"/>
                          </a:solidFill>
                          <a:effectLst/>
                          <a:latin typeface="Franklin Gothic Book" panose="020B0503020102020204" pitchFamily="34" charset="0"/>
                        </a:rPr>
                        <a:t>1,8</a:t>
                      </a:r>
                    </a:p>
                  </a:txBody>
                  <a:tcPr marL="7398" marR="7398" marT="7398" marB="0" anchor="b">
                    <a:lnL>
                      <a:noFill/>
                    </a:lnL>
                    <a:lnR>
                      <a:noFill/>
                    </a:lnR>
                    <a:lnT>
                      <a:noFill/>
                    </a:lnT>
                    <a:lnB>
                      <a:noFill/>
                    </a:lnB>
                    <a:noFill/>
                  </a:tcPr>
                </a:tc>
                <a:tc>
                  <a:txBody>
                    <a:bodyPr/>
                    <a:lstStyle/>
                    <a:p>
                      <a:pPr algn="r" fontAlgn="b"/>
                      <a:r>
                        <a:rPr lang="fi-FI" sz="1100" b="0" i="0" u="none" strike="noStrike">
                          <a:solidFill>
                            <a:srgbClr val="000000"/>
                          </a:solidFill>
                          <a:effectLst/>
                          <a:latin typeface="Franklin Gothic Book" panose="020B0503020102020204" pitchFamily="34" charset="0"/>
                        </a:rPr>
                        <a:t>1,8</a:t>
                      </a:r>
                    </a:p>
                  </a:txBody>
                  <a:tcPr marL="7398" marR="7398" marT="7398" marB="0" anchor="b">
                    <a:lnL>
                      <a:noFill/>
                    </a:lnL>
                    <a:lnR>
                      <a:noFill/>
                    </a:lnR>
                    <a:lnT>
                      <a:noFill/>
                    </a:lnT>
                    <a:lnB>
                      <a:noFill/>
                    </a:lnB>
                    <a:noFill/>
                  </a:tcPr>
                </a:tc>
                <a:tc>
                  <a:txBody>
                    <a:bodyPr/>
                    <a:lstStyle/>
                    <a:p>
                      <a:pPr algn="r" fontAlgn="b"/>
                      <a:r>
                        <a:rPr lang="fi-FI" sz="1100" b="0" i="0" u="none" strike="noStrike">
                          <a:solidFill>
                            <a:srgbClr val="000000"/>
                          </a:solidFill>
                          <a:effectLst/>
                          <a:latin typeface="Franklin Gothic Book" panose="020B0503020102020204" pitchFamily="34" charset="0"/>
                        </a:rPr>
                        <a:t>1,9</a:t>
                      </a:r>
                    </a:p>
                  </a:txBody>
                  <a:tcPr marL="7398" marR="7398" marT="7398" marB="0" anchor="b">
                    <a:lnL>
                      <a:noFill/>
                    </a:lnL>
                    <a:lnR>
                      <a:noFill/>
                    </a:lnR>
                    <a:lnT>
                      <a:noFill/>
                    </a:lnT>
                    <a:lnB>
                      <a:noFill/>
                    </a:lnB>
                    <a:noFill/>
                  </a:tcPr>
                </a:tc>
                <a:tc>
                  <a:txBody>
                    <a:bodyPr/>
                    <a:lstStyle/>
                    <a:p>
                      <a:pPr algn="r" fontAlgn="b"/>
                      <a:r>
                        <a:rPr lang="fi-FI" sz="1100" b="0" i="0" u="none" strike="noStrike">
                          <a:solidFill>
                            <a:srgbClr val="000000"/>
                          </a:solidFill>
                          <a:effectLst/>
                          <a:latin typeface="Franklin Gothic Book" panose="020B0503020102020204" pitchFamily="34" charset="0"/>
                        </a:rPr>
                        <a:t>1,9</a:t>
                      </a:r>
                    </a:p>
                  </a:txBody>
                  <a:tcPr marL="7398" marR="7398" marT="7398" marB="0" anchor="b">
                    <a:lnL>
                      <a:noFill/>
                    </a:lnL>
                    <a:lnR>
                      <a:noFill/>
                    </a:lnR>
                    <a:lnT>
                      <a:noFill/>
                    </a:lnT>
                    <a:lnB>
                      <a:noFill/>
                    </a:lnB>
                    <a:noFill/>
                  </a:tcPr>
                </a:tc>
                <a:tc>
                  <a:txBody>
                    <a:bodyPr/>
                    <a:lstStyle/>
                    <a:p>
                      <a:pPr algn="r" fontAlgn="b"/>
                      <a:r>
                        <a:rPr lang="fi-FI" sz="1100" b="0" i="0" u="none" strike="noStrike">
                          <a:solidFill>
                            <a:srgbClr val="000000"/>
                          </a:solidFill>
                          <a:effectLst/>
                          <a:latin typeface="Franklin Gothic Book" panose="020B0503020102020204" pitchFamily="34" charset="0"/>
                        </a:rPr>
                        <a:t>1,8</a:t>
                      </a:r>
                    </a:p>
                  </a:txBody>
                  <a:tcPr marL="7398" marR="7398" marT="7398" marB="0" anchor="b">
                    <a:lnL>
                      <a:noFill/>
                    </a:lnL>
                    <a:lnR>
                      <a:noFill/>
                    </a:lnR>
                    <a:lnT>
                      <a:noFill/>
                    </a:lnT>
                    <a:lnB>
                      <a:noFill/>
                    </a:lnB>
                    <a:noFill/>
                  </a:tcPr>
                </a:tc>
                <a:tc>
                  <a:txBody>
                    <a:bodyPr/>
                    <a:lstStyle/>
                    <a:p>
                      <a:pPr algn="r" fontAlgn="b"/>
                      <a:r>
                        <a:rPr lang="fi-FI" sz="1100" b="0" i="0" u="none" strike="noStrike">
                          <a:solidFill>
                            <a:srgbClr val="000000"/>
                          </a:solidFill>
                          <a:effectLst/>
                          <a:latin typeface="Franklin Gothic Book" panose="020B0503020102020204" pitchFamily="34" charset="0"/>
                        </a:rPr>
                        <a:t>1,8</a:t>
                      </a:r>
                    </a:p>
                  </a:txBody>
                  <a:tcPr marL="7398" marR="7398" marT="7398" marB="0" anchor="b">
                    <a:lnL>
                      <a:noFill/>
                    </a:lnL>
                    <a:lnR>
                      <a:noFill/>
                    </a:lnR>
                    <a:lnT>
                      <a:noFill/>
                    </a:lnT>
                    <a:lnB>
                      <a:noFill/>
                    </a:lnB>
                    <a:noFill/>
                  </a:tcPr>
                </a:tc>
                <a:extLst>
                  <a:ext uri="{0D108BD9-81ED-4DB2-BD59-A6C34878D82A}">
                    <a16:rowId xmlns:a16="http://schemas.microsoft.com/office/drawing/2014/main" val="3527357556"/>
                  </a:ext>
                </a:extLst>
              </a:tr>
              <a:tr h="190067">
                <a:tc>
                  <a:txBody>
                    <a:bodyPr/>
                    <a:lstStyle/>
                    <a:p>
                      <a:pPr algn="l" fontAlgn="b"/>
                      <a:r>
                        <a:rPr lang="fi-FI" sz="1100" b="0" i="0" u="none" strike="noStrike">
                          <a:solidFill>
                            <a:srgbClr val="000000"/>
                          </a:solidFill>
                          <a:effectLst/>
                          <a:highlight>
                            <a:srgbClr val="D9D9D9"/>
                          </a:highlight>
                          <a:latin typeface="Franklin Gothic Book" panose="020B0503020102020204" pitchFamily="34" charset="0"/>
                        </a:rPr>
                        <a:t>Pohjois-Savo</a:t>
                      </a:r>
                    </a:p>
                  </a:txBody>
                  <a:tcPr marL="7398" marR="7398" marT="7398" marB="0" anchor="b">
                    <a:lnL>
                      <a:noFill/>
                    </a:lnL>
                    <a:lnR>
                      <a:noFill/>
                    </a:lnR>
                    <a:lnT>
                      <a:noFill/>
                    </a:lnT>
                    <a:lnB>
                      <a:noFill/>
                    </a:lnB>
                    <a:solidFill>
                      <a:srgbClr val="D9D9D9"/>
                    </a:solidFill>
                  </a:tcPr>
                </a:tc>
                <a:tc>
                  <a:txBody>
                    <a:bodyPr/>
                    <a:lstStyle/>
                    <a:p>
                      <a:pPr algn="r" fontAlgn="b"/>
                      <a:r>
                        <a:rPr lang="fi-FI" sz="1100" b="0" i="0" u="none" strike="noStrike">
                          <a:solidFill>
                            <a:srgbClr val="000000"/>
                          </a:solidFill>
                          <a:effectLst/>
                          <a:highlight>
                            <a:srgbClr val="D9D9D9"/>
                          </a:highlight>
                          <a:latin typeface="Franklin Gothic Book" panose="020B0503020102020204" pitchFamily="34" charset="0"/>
                        </a:rPr>
                        <a:t>2,0</a:t>
                      </a:r>
                    </a:p>
                  </a:txBody>
                  <a:tcPr marL="7398" marR="7398" marT="7398" marB="0" anchor="b">
                    <a:lnL>
                      <a:noFill/>
                    </a:lnL>
                    <a:lnR>
                      <a:noFill/>
                    </a:lnR>
                    <a:lnT>
                      <a:noFill/>
                    </a:lnT>
                    <a:lnB>
                      <a:noFill/>
                    </a:lnB>
                    <a:solidFill>
                      <a:srgbClr val="D9D9D9"/>
                    </a:solidFill>
                  </a:tcPr>
                </a:tc>
                <a:tc>
                  <a:txBody>
                    <a:bodyPr/>
                    <a:lstStyle/>
                    <a:p>
                      <a:pPr algn="r" fontAlgn="b"/>
                      <a:r>
                        <a:rPr lang="fi-FI" sz="1100" b="0" i="0" u="none" strike="noStrike">
                          <a:solidFill>
                            <a:srgbClr val="000000"/>
                          </a:solidFill>
                          <a:effectLst/>
                          <a:highlight>
                            <a:srgbClr val="D9D9D9"/>
                          </a:highlight>
                          <a:latin typeface="Franklin Gothic Book" panose="020B0503020102020204" pitchFamily="34" charset="0"/>
                        </a:rPr>
                        <a:t>1,9</a:t>
                      </a:r>
                    </a:p>
                  </a:txBody>
                  <a:tcPr marL="7398" marR="7398" marT="7398" marB="0" anchor="b">
                    <a:lnL>
                      <a:noFill/>
                    </a:lnL>
                    <a:lnR>
                      <a:noFill/>
                    </a:lnR>
                    <a:lnT>
                      <a:noFill/>
                    </a:lnT>
                    <a:lnB>
                      <a:noFill/>
                    </a:lnB>
                    <a:solidFill>
                      <a:srgbClr val="D9D9D9"/>
                    </a:solidFill>
                  </a:tcPr>
                </a:tc>
                <a:tc>
                  <a:txBody>
                    <a:bodyPr/>
                    <a:lstStyle/>
                    <a:p>
                      <a:pPr algn="r" fontAlgn="b"/>
                      <a:r>
                        <a:rPr lang="fi-FI" sz="1100" b="0" i="0" u="none" strike="noStrike">
                          <a:solidFill>
                            <a:srgbClr val="000000"/>
                          </a:solidFill>
                          <a:effectLst/>
                          <a:highlight>
                            <a:srgbClr val="D9D9D9"/>
                          </a:highlight>
                          <a:latin typeface="Franklin Gothic Book" panose="020B0503020102020204" pitchFamily="34" charset="0"/>
                        </a:rPr>
                        <a:t>1,9</a:t>
                      </a:r>
                    </a:p>
                  </a:txBody>
                  <a:tcPr marL="7398" marR="7398" marT="7398" marB="0" anchor="b">
                    <a:lnL>
                      <a:noFill/>
                    </a:lnL>
                    <a:lnR>
                      <a:noFill/>
                    </a:lnR>
                    <a:lnT>
                      <a:noFill/>
                    </a:lnT>
                    <a:lnB>
                      <a:noFill/>
                    </a:lnB>
                    <a:solidFill>
                      <a:srgbClr val="D9D9D9"/>
                    </a:solidFill>
                  </a:tcPr>
                </a:tc>
                <a:tc>
                  <a:txBody>
                    <a:bodyPr/>
                    <a:lstStyle/>
                    <a:p>
                      <a:pPr algn="r" fontAlgn="b"/>
                      <a:r>
                        <a:rPr lang="fi-FI" sz="1100" b="0" i="0" u="none" strike="noStrike">
                          <a:solidFill>
                            <a:srgbClr val="000000"/>
                          </a:solidFill>
                          <a:effectLst/>
                          <a:highlight>
                            <a:srgbClr val="D9D9D9"/>
                          </a:highlight>
                          <a:latin typeface="Franklin Gothic Book" panose="020B0503020102020204" pitchFamily="34" charset="0"/>
                        </a:rPr>
                        <a:t>1,9</a:t>
                      </a:r>
                    </a:p>
                  </a:txBody>
                  <a:tcPr marL="7398" marR="7398" marT="7398" marB="0" anchor="b">
                    <a:lnL>
                      <a:noFill/>
                    </a:lnL>
                    <a:lnR>
                      <a:noFill/>
                    </a:lnR>
                    <a:lnT>
                      <a:noFill/>
                    </a:lnT>
                    <a:lnB>
                      <a:noFill/>
                    </a:lnB>
                    <a:solidFill>
                      <a:srgbClr val="D9D9D9"/>
                    </a:solidFill>
                  </a:tcPr>
                </a:tc>
                <a:tc>
                  <a:txBody>
                    <a:bodyPr/>
                    <a:lstStyle/>
                    <a:p>
                      <a:pPr algn="r" fontAlgn="b"/>
                      <a:r>
                        <a:rPr lang="fi-FI" sz="1100" b="0" i="0" u="none" strike="noStrike">
                          <a:solidFill>
                            <a:srgbClr val="000000"/>
                          </a:solidFill>
                          <a:effectLst/>
                          <a:highlight>
                            <a:srgbClr val="D9D9D9"/>
                          </a:highlight>
                          <a:latin typeface="Franklin Gothic Book" panose="020B0503020102020204" pitchFamily="34" charset="0"/>
                        </a:rPr>
                        <a:t>1,8</a:t>
                      </a:r>
                    </a:p>
                  </a:txBody>
                  <a:tcPr marL="7398" marR="7398" marT="7398" marB="0" anchor="b">
                    <a:lnL>
                      <a:noFill/>
                    </a:lnL>
                    <a:lnR>
                      <a:noFill/>
                    </a:lnR>
                    <a:lnT>
                      <a:noFill/>
                    </a:lnT>
                    <a:lnB>
                      <a:noFill/>
                    </a:lnB>
                    <a:solidFill>
                      <a:srgbClr val="D9D9D9"/>
                    </a:solidFill>
                  </a:tcPr>
                </a:tc>
                <a:tc>
                  <a:txBody>
                    <a:bodyPr/>
                    <a:lstStyle/>
                    <a:p>
                      <a:pPr algn="r" fontAlgn="b"/>
                      <a:r>
                        <a:rPr lang="fi-FI" sz="1100" b="0" i="0" u="none" strike="noStrike">
                          <a:solidFill>
                            <a:srgbClr val="000000"/>
                          </a:solidFill>
                          <a:effectLst/>
                          <a:highlight>
                            <a:srgbClr val="D9D9D9"/>
                          </a:highlight>
                          <a:latin typeface="Franklin Gothic Book" panose="020B0503020102020204" pitchFamily="34" charset="0"/>
                        </a:rPr>
                        <a:t>1,8</a:t>
                      </a:r>
                    </a:p>
                  </a:txBody>
                  <a:tcPr marL="7398" marR="7398" marT="7398" marB="0" anchor="b">
                    <a:lnL>
                      <a:noFill/>
                    </a:lnL>
                    <a:lnR>
                      <a:noFill/>
                    </a:lnR>
                    <a:lnT>
                      <a:noFill/>
                    </a:lnT>
                    <a:lnB>
                      <a:noFill/>
                    </a:lnB>
                    <a:solidFill>
                      <a:srgbClr val="D9D9D9"/>
                    </a:solidFill>
                  </a:tcPr>
                </a:tc>
                <a:tc>
                  <a:txBody>
                    <a:bodyPr/>
                    <a:lstStyle/>
                    <a:p>
                      <a:pPr algn="r" fontAlgn="b"/>
                      <a:r>
                        <a:rPr lang="fi-FI" sz="1100" b="0" i="0" u="none" strike="noStrike">
                          <a:solidFill>
                            <a:srgbClr val="000000"/>
                          </a:solidFill>
                          <a:effectLst/>
                          <a:highlight>
                            <a:srgbClr val="D9D9D9"/>
                          </a:highlight>
                          <a:latin typeface="Franklin Gothic Book" panose="020B0503020102020204" pitchFamily="34" charset="0"/>
                        </a:rPr>
                        <a:t>1,8</a:t>
                      </a:r>
                    </a:p>
                  </a:txBody>
                  <a:tcPr marL="7398" marR="7398" marT="7398" marB="0" anchor="b">
                    <a:lnL>
                      <a:noFill/>
                    </a:lnL>
                    <a:lnR>
                      <a:noFill/>
                    </a:lnR>
                    <a:lnT>
                      <a:noFill/>
                    </a:lnT>
                    <a:lnB>
                      <a:noFill/>
                    </a:lnB>
                    <a:solidFill>
                      <a:srgbClr val="D9D9D9"/>
                    </a:solidFill>
                  </a:tcPr>
                </a:tc>
                <a:tc>
                  <a:txBody>
                    <a:bodyPr/>
                    <a:lstStyle/>
                    <a:p>
                      <a:pPr algn="r" fontAlgn="b"/>
                      <a:r>
                        <a:rPr lang="fi-FI" sz="1100" b="0" i="0" u="none" strike="noStrike">
                          <a:solidFill>
                            <a:srgbClr val="000000"/>
                          </a:solidFill>
                          <a:effectLst/>
                          <a:highlight>
                            <a:srgbClr val="D9D9D9"/>
                          </a:highlight>
                          <a:latin typeface="Franklin Gothic Book" panose="020B0503020102020204" pitchFamily="34" charset="0"/>
                        </a:rPr>
                        <a:t>1,8</a:t>
                      </a:r>
                    </a:p>
                  </a:txBody>
                  <a:tcPr marL="7398" marR="7398" marT="7398" marB="0" anchor="b">
                    <a:lnL>
                      <a:noFill/>
                    </a:lnL>
                    <a:lnR>
                      <a:noFill/>
                    </a:lnR>
                    <a:lnT>
                      <a:noFill/>
                    </a:lnT>
                    <a:lnB>
                      <a:noFill/>
                    </a:lnB>
                    <a:solidFill>
                      <a:srgbClr val="D9D9D9"/>
                    </a:solidFill>
                  </a:tcPr>
                </a:tc>
                <a:tc>
                  <a:txBody>
                    <a:bodyPr/>
                    <a:lstStyle/>
                    <a:p>
                      <a:pPr algn="r" fontAlgn="b"/>
                      <a:r>
                        <a:rPr lang="fi-FI" sz="1100" b="0" i="0" u="none" strike="noStrike">
                          <a:solidFill>
                            <a:srgbClr val="000000"/>
                          </a:solidFill>
                          <a:effectLst/>
                          <a:highlight>
                            <a:srgbClr val="D9D9D9"/>
                          </a:highlight>
                          <a:latin typeface="Franklin Gothic Book" panose="020B0503020102020204" pitchFamily="34" charset="0"/>
                        </a:rPr>
                        <a:t>1,8</a:t>
                      </a:r>
                    </a:p>
                  </a:txBody>
                  <a:tcPr marL="7398" marR="7398" marT="7398" marB="0" anchor="b">
                    <a:lnL>
                      <a:noFill/>
                    </a:lnL>
                    <a:lnR>
                      <a:noFill/>
                    </a:lnR>
                    <a:lnT>
                      <a:noFill/>
                    </a:lnT>
                    <a:lnB>
                      <a:noFill/>
                    </a:lnB>
                    <a:solidFill>
                      <a:srgbClr val="D9D9D9"/>
                    </a:solidFill>
                  </a:tcPr>
                </a:tc>
                <a:tc>
                  <a:txBody>
                    <a:bodyPr/>
                    <a:lstStyle/>
                    <a:p>
                      <a:pPr algn="r" fontAlgn="b"/>
                      <a:r>
                        <a:rPr lang="fi-FI" sz="1100" b="0" i="0" u="none" strike="noStrike">
                          <a:solidFill>
                            <a:srgbClr val="000000"/>
                          </a:solidFill>
                          <a:effectLst/>
                          <a:highlight>
                            <a:srgbClr val="D9D9D9"/>
                          </a:highlight>
                          <a:latin typeface="Franklin Gothic Book" panose="020B0503020102020204" pitchFamily="34" charset="0"/>
                        </a:rPr>
                        <a:t>1,8</a:t>
                      </a:r>
                    </a:p>
                  </a:txBody>
                  <a:tcPr marL="7398" marR="7398" marT="7398" marB="0" anchor="b">
                    <a:lnL>
                      <a:noFill/>
                    </a:lnL>
                    <a:lnR>
                      <a:noFill/>
                    </a:lnR>
                    <a:lnT>
                      <a:noFill/>
                    </a:lnT>
                    <a:lnB>
                      <a:noFill/>
                    </a:lnB>
                    <a:solidFill>
                      <a:srgbClr val="D9D9D9"/>
                    </a:solidFill>
                  </a:tcPr>
                </a:tc>
                <a:tc>
                  <a:txBody>
                    <a:bodyPr/>
                    <a:lstStyle/>
                    <a:p>
                      <a:pPr algn="r" fontAlgn="b"/>
                      <a:r>
                        <a:rPr lang="fi-FI" sz="1100" b="0" i="0" u="none" strike="noStrike">
                          <a:solidFill>
                            <a:srgbClr val="000000"/>
                          </a:solidFill>
                          <a:effectLst/>
                          <a:highlight>
                            <a:srgbClr val="D9D9D9"/>
                          </a:highlight>
                          <a:latin typeface="Franklin Gothic Book" panose="020B0503020102020204" pitchFamily="34" charset="0"/>
                        </a:rPr>
                        <a:t>1,8</a:t>
                      </a:r>
                    </a:p>
                  </a:txBody>
                  <a:tcPr marL="7398" marR="7398" marT="7398" marB="0" anchor="b">
                    <a:lnL>
                      <a:noFill/>
                    </a:lnL>
                    <a:lnR>
                      <a:noFill/>
                    </a:lnR>
                    <a:lnT>
                      <a:noFill/>
                    </a:lnT>
                    <a:lnB>
                      <a:noFill/>
                    </a:lnB>
                    <a:solidFill>
                      <a:srgbClr val="D9D9D9"/>
                    </a:solidFill>
                  </a:tcPr>
                </a:tc>
                <a:tc>
                  <a:txBody>
                    <a:bodyPr/>
                    <a:lstStyle/>
                    <a:p>
                      <a:pPr algn="r" fontAlgn="b"/>
                      <a:r>
                        <a:rPr lang="fi-FI" sz="1100" b="0" i="0" u="none" strike="noStrike">
                          <a:solidFill>
                            <a:srgbClr val="000000"/>
                          </a:solidFill>
                          <a:effectLst/>
                          <a:highlight>
                            <a:srgbClr val="D9D9D9"/>
                          </a:highlight>
                          <a:latin typeface="Franklin Gothic Book" panose="020B0503020102020204" pitchFamily="34" charset="0"/>
                        </a:rPr>
                        <a:t>1,8</a:t>
                      </a:r>
                    </a:p>
                  </a:txBody>
                  <a:tcPr marL="7398" marR="7398" marT="7398" marB="0" anchor="b">
                    <a:lnL>
                      <a:noFill/>
                    </a:lnL>
                    <a:lnR>
                      <a:noFill/>
                    </a:lnR>
                    <a:lnT>
                      <a:noFill/>
                    </a:lnT>
                    <a:lnB>
                      <a:noFill/>
                    </a:lnB>
                    <a:solidFill>
                      <a:srgbClr val="D9D9D9"/>
                    </a:solidFill>
                  </a:tcPr>
                </a:tc>
                <a:tc>
                  <a:txBody>
                    <a:bodyPr/>
                    <a:lstStyle/>
                    <a:p>
                      <a:pPr algn="r" fontAlgn="b"/>
                      <a:r>
                        <a:rPr lang="fi-FI" sz="1100" b="0" i="0" u="none" strike="noStrike">
                          <a:solidFill>
                            <a:srgbClr val="000000"/>
                          </a:solidFill>
                          <a:effectLst/>
                          <a:highlight>
                            <a:srgbClr val="D9D9D9"/>
                          </a:highlight>
                          <a:latin typeface="Franklin Gothic Book" panose="020B0503020102020204" pitchFamily="34" charset="0"/>
                        </a:rPr>
                        <a:t>1,8</a:t>
                      </a:r>
                    </a:p>
                  </a:txBody>
                  <a:tcPr marL="7398" marR="7398" marT="7398" marB="0" anchor="b">
                    <a:lnL>
                      <a:noFill/>
                    </a:lnL>
                    <a:lnR>
                      <a:noFill/>
                    </a:lnR>
                    <a:lnT>
                      <a:noFill/>
                    </a:lnT>
                    <a:lnB>
                      <a:noFill/>
                    </a:lnB>
                    <a:solidFill>
                      <a:srgbClr val="D9D9D9"/>
                    </a:solidFill>
                  </a:tcPr>
                </a:tc>
                <a:tc>
                  <a:txBody>
                    <a:bodyPr/>
                    <a:lstStyle/>
                    <a:p>
                      <a:pPr algn="r" fontAlgn="b"/>
                      <a:r>
                        <a:rPr lang="fi-FI" sz="1100" b="0" i="0" u="none" strike="noStrike">
                          <a:solidFill>
                            <a:srgbClr val="000000"/>
                          </a:solidFill>
                          <a:effectLst/>
                          <a:highlight>
                            <a:srgbClr val="D9D9D9"/>
                          </a:highlight>
                          <a:latin typeface="Franklin Gothic Book" panose="020B0503020102020204" pitchFamily="34" charset="0"/>
                        </a:rPr>
                        <a:t>1,7</a:t>
                      </a:r>
                    </a:p>
                  </a:txBody>
                  <a:tcPr marL="7398" marR="7398" marT="7398" marB="0" anchor="b">
                    <a:lnL>
                      <a:noFill/>
                    </a:lnL>
                    <a:lnR>
                      <a:noFill/>
                    </a:lnR>
                    <a:lnT>
                      <a:noFill/>
                    </a:lnT>
                    <a:lnB>
                      <a:noFill/>
                    </a:lnB>
                    <a:solidFill>
                      <a:srgbClr val="D9D9D9"/>
                    </a:solidFill>
                  </a:tcPr>
                </a:tc>
                <a:tc>
                  <a:txBody>
                    <a:bodyPr/>
                    <a:lstStyle/>
                    <a:p>
                      <a:pPr algn="r" fontAlgn="b"/>
                      <a:r>
                        <a:rPr lang="fi-FI" sz="1100" b="0" i="0" u="none" strike="noStrike">
                          <a:solidFill>
                            <a:srgbClr val="000000"/>
                          </a:solidFill>
                          <a:effectLst/>
                          <a:highlight>
                            <a:srgbClr val="D9D9D9"/>
                          </a:highlight>
                          <a:latin typeface="Franklin Gothic Book" panose="020B0503020102020204" pitchFamily="34" charset="0"/>
                        </a:rPr>
                        <a:t>1,7</a:t>
                      </a:r>
                    </a:p>
                  </a:txBody>
                  <a:tcPr marL="7398" marR="7398" marT="7398" marB="0" anchor="b">
                    <a:lnL>
                      <a:noFill/>
                    </a:lnL>
                    <a:lnR>
                      <a:noFill/>
                    </a:lnR>
                    <a:lnT>
                      <a:noFill/>
                    </a:lnT>
                    <a:lnB>
                      <a:noFill/>
                    </a:lnB>
                    <a:solidFill>
                      <a:srgbClr val="D9D9D9"/>
                    </a:solidFill>
                  </a:tcPr>
                </a:tc>
                <a:tc>
                  <a:txBody>
                    <a:bodyPr/>
                    <a:lstStyle/>
                    <a:p>
                      <a:pPr algn="r" fontAlgn="b"/>
                      <a:r>
                        <a:rPr lang="fi-FI" sz="1100" b="0" i="0" u="none" strike="noStrike">
                          <a:solidFill>
                            <a:srgbClr val="000000"/>
                          </a:solidFill>
                          <a:effectLst/>
                          <a:highlight>
                            <a:srgbClr val="D9D9D9"/>
                          </a:highlight>
                          <a:latin typeface="Franklin Gothic Book" panose="020B0503020102020204" pitchFamily="34" charset="0"/>
                        </a:rPr>
                        <a:t>1,7</a:t>
                      </a:r>
                    </a:p>
                  </a:txBody>
                  <a:tcPr marL="7398" marR="7398" marT="7398" marB="0" anchor="b">
                    <a:lnL>
                      <a:noFill/>
                    </a:lnL>
                    <a:lnR>
                      <a:noFill/>
                    </a:lnR>
                    <a:lnT>
                      <a:noFill/>
                    </a:lnT>
                    <a:lnB>
                      <a:noFill/>
                    </a:lnB>
                    <a:solidFill>
                      <a:srgbClr val="D9D9D9"/>
                    </a:solidFill>
                  </a:tcPr>
                </a:tc>
                <a:tc>
                  <a:txBody>
                    <a:bodyPr/>
                    <a:lstStyle/>
                    <a:p>
                      <a:pPr algn="r" fontAlgn="b"/>
                      <a:r>
                        <a:rPr lang="fi-FI" sz="1100" b="0" i="0" u="none" strike="noStrike">
                          <a:solidFill>
                            <a:srgbClr val="000000"/>
                          </a:solidFill>
                          <a:effectLst/>
                          <a:highlight>
                            <a:srgbClr val="D9D9D9"/>
                          </a:highlight>
                          <a:latin typeface="Franklin Gothic Book" panose="020B0503020102020204" pitchFamily="34" charset="0"/>
                        </a:rPr>
                        <a:t>1,7</a:t>
                      </a:r>
                    </a:p>
                  </a:txBody>
                  <a:tcPr marL="7398" marR="7398" marT="7398" marB="0" anchor="b">
                    <a:lnL>
                      <a:noFill/>
                    </a:lnL>
                    <a:lnR>
                      <a:noFill/>
                    </a:lnR>
                    <a:lnT>
                      <a:noFill/>
                    </a:lnT>
                    <a:lnB>
                      <a:noFill/>
                    </a:lnB>
                    <a:solidFill>
                      <a:srgbClr val="D9D9D9"/>
                    </a:solidFill>
                  </a:tcPr>
                </a:tc>
                <a:tc>
                  <a:txBody>
                    <a:bodyPr/>
                    <a:lstStyle/>
                    <a:p>
                      <a:pPr algn="r" fontAlgn="b"/>
                      <a:r>
                        <a:rPr lang="fi-FI" sz="1100" b="0" i="0" u="none" strike="noStrike">
                          <a:solidFill>
                            <a:srgbClr val="000000"/>
                          </a:solidFill>
                          <a:effectLst/>
                          <a:highlight>
                            <a:srgbClr val="D9D9D9"/>
                          </a:highlight>
                          <a:latin typeface="Franklin Gothic Book" panose="020B0503020102020204" pitchFamily="34" charset="0"/>
                        </a:rPr>
                        <a:t>1,7</a:t>
                      </a:r>
                    </a:p>
                  </a:txBody>
                  <a:tcPr marL="7398" marR="7398" marT="7398" marB="0" anchor="b">
                    <a:lnL>
                      <a:noFill/>
                    </a:lnL>
                    <a:lnR>
                      <a:noFill/>
                    </a:lnR>
                    <a:lnT>
                      <a:noFill/>
                    </a:lnT>
                    <a:lnB>
                      <a:noFill/>
                    </a:lnB>
                    <a:solidFill>
                      <a:srgbClr val="D9D9D9"/>
                    </a:solidFill>
                  </a:tcPr>
                </a:tc>
                <a:tc>
                  <a:txBody>
                    <a:bodyPr/>
                    <a:lstStyle/>
                    <a:p>
                      <a:pPr algn="r" fontAlgn="b"/>
                      <a:r>
                        <a:rPr lang="fi-FI" sz="1100" b="0" i="0" u="none" strike="noStrike">
                          <a:solidFill>
                            <a:srgbClr val="000000"/>
                          </a:solidFill>
                          <a:effectLst/>
                          <a:highlight>
                            <a:srgbClr val="D9D9D9"/>
                          </a:highlight>
                          <a:latin typeface="Franklin Gothic Book" panose="020B0503020102020204" pitchFamily="34" charset="0"/>
                        </a:rPr>
                        <a:t>1,7</a:t>
                      </a:r>
                    </a:p>
                  </a:txBody>
                  <a:tcPr marL="7398" marR="7398" marT="7398" marB="0" anchor="b">
                    <a:lnL>
                      <a:noFill/>
                    </a:lnL>
                    <a:lnR>
                      <a:noFill/>
                    </a:lnR>
                    <a:lnT>
                      <a:noFill/>
                    </a:lnT>
                    <a:lnB>
                      <a:noFill/>
                    </a:lnB>
                    <a:solidFill>
                      <a:srgbClr val="D9D9D9"/>
                    </a:solidFill>
                  </a:tcPr>
                </a:tc>
                <a:tc>
                  <a:txBody>
                    <a:bodyPr/>
                    <a:lstStyle/>
                    <a:p>
                      <a:pPr algn="r" fontAlgn="b"/>
                      <a:r>
                        <a:rPr lang="fi-FI" sz="1100" b="0" i="0" u="none" strike="noStrike">
                          <a:solidFill>
                            <a:srgbClr val="000000"/>
                          </a:solidFill>
                          <a:effectLst/>
                          <a:highlight>
                            <a:srgbClr val="D9D9D9"/>
                          </a:highlight>
                          <a:latin typeface="Franklin Gothic Book" panose="020B0503020102020204" pitchFamily="34" charset="0"/>
                        </a:rPr>
                        <a:t>1,7</a:t>
                      </a:r>
                    </a:p>
                  </a:txBody>
                  <a:tcPr marL="7398" marR="7398" marT="7398" marB="0" anchor="b">
                    <a:lnL>
                      <a:noFill/>
                    </a:lnL>
                    <a:lnR>
                      <a:noFill/>
                    </a:lnR>
                    <a:lnT>
                      <a:noFill/>
                    </a:lnT>
                    <a:lnB>
                      <a:noFill/>
                    </a:lnB>
                    <a:solidFill>
                      <a:srgbClr val="D9D9D9"/>
                    </a:solidFill>
                  </a:tcPr>
                </a:tc>
                <a:tc>
                  <a:txBody>
                    <a:bodyPr/>
                    <a:lstStyle/>
                    <a:p>
                      <a:pPr algn="r" fontAlgn="b"/>
                      <a:r>
                        <a:rPr lang="fi-FI" sz="1100" b="0" i="0" u="none" strike="noStrike">
                          <a:solidFill>
                            <a:srgbClr val="000000"/>
                          </a:solidFill>
                          <a:effectLst/>
                          <a:highlight>
                            <a:srgbClr val="D9D9D9"/>
                          </a:highlight>
                          <a:latin typeface="Franklin Gothic Book" panose="020B0503020102020204" pitchFamily="34" charset="0"/>
                        </a:rPr>
                        <a:t>1,8</a:t>
                      </a:r>
                    </a:p>
                  </a:txBody>
                  <a:tcPr marL="7398" marR="7398" marT="7398" marB="0" anchor="b">
                    <a:lnL>
                      <a:noFill/>
                    </a:lnL>
                    <a:lnR>
                      <a:noFill/>
                    </a:lnR>
                    <a:lnT>
                      <a:noFill/>
                    </a:lnT>
                    <a:lnB>
                      <a:noFill/>
                    </a:lnB>
                    <a:solidFill>
                      <a:srgbClr val="D9D9D9"/>
                    </a:solidFill>
                  </a:tcPr>
                </a:tc>
                <a:tc>
                  <a:txBody>
                    <a:bodyPr/>
                    <a:lstStyle/>
                    <a:p>
                      <a:pPr algn="r" fontAlgn="b"/>
                      <a:r>
                        <a:rPr lang="fi-FI" sz="1100" b="0" i="0" u="none" strike="noStrike">
                          <a:solidFill>
                            <a:srgbClr val="000000"/>
                          </a:solidFill>
                          <a:effectLst/>
                          <a:highlight>
                            <a:srgbClr val="D9D9D9"/>
                          </a:highlight>
                          <a:latin typeface="Franklin Gothic Book" panose="020B0503020102020204" pitchFamily="34" charset="0"/>
                        </a:rPr>
                        <a:t>1,9</a:t>
                      </a:r>
                    </a:p>
                  </a:txBody>
                  <a:tcPr marL="7398" marR="7398" marT="7398" marB="0" anchor="b">
                    <a:lnL>
                      <a:noFill/>
                    </a:lnL>
                    <a:lnR>
                      <a:noFill/>
                    </a:lnR>
                    <a:lnT>
                      <a:noFill/>
                    </a:lnT>
                    <a:lnB>
                      <a:noFill/>
                    </a:lnB>
                    <a:solidFill>
                      <a:srgbClr val="D9D9D9"/>
                    </a:solidFill>
                  </a:tcPr>
                </a:tc>
                <a:tc>
                  <a:txBody>
                    <a:bodyPr/>
                    <a:lstStyle/>
                    <a:p>
                      <a:pPr algn="r" fontAlgn="b"/>
                      <a:r>
                        <a:rPr lang="fi-FI" sz="1100" b="0" i="0" u="none" strike="noStrike">
                          <a:solidFill>
                            <a:srgbClr val="000000"/>
                          </a:solidFill>
                          <a:effectLst/>
                          <a:highlight>
                            <a:srgbClr val="D9D9D9"/>
                          </a:highlight>
                          <a:latin typeface="Franklin Gothic Book" panose="020B0503020102020204" pitchFamily="34" charset="0"/>
                        </a:rPr>
                        <a:t>1,8</a:t>
                      </a:r>
                    </a:p>
                  </a:txBody>
                  <a:tcPr marL="7398" marR="7398" marT="7398" marB="0" anchor="b">
                    <a:lnL>
                      <a:noFill/>
                    </a:lnL>
                    <a:lnR>
                      <a:noFill/>
                    </a:lnR>
                    <a:lnT>
                      <a:noFill/>
                    </a:lnT>
                    <a:lnB>
                      <a:noFill/>
                    </a:lnB>
                    <a:solidFill>
                      <a:srgbClr val="D9D9D9"/>
                    </a:solidFill>
                  </a:tcPr>
                </a:tc>
                <a:tc>
                  <a:txBody>
                    <a:bodyPr/>
                    <a:lstStyle/>
                    <a:p>
                      <a:pPr algn="r" fontAlgn="b"/>
                      <a:r>
                        <a:rPr lang="fi-FI" sz="1100" b="0" i="0" u="none" strike="noStrike">
                          <a:solidFill>
                            <a:srgbClr val="000000"/>
                          </a:solidFill>
                          <a:effectLst/>
                          <a:highlight>
                            <a:srgbClr val="D9D9D9"/>
                          </a:highlight>
                          <a:latin typeface="Franklin Gothic Book" panose="020B0503020102020204" pitchFamily="34" charset="0"/>
                        </a:rPr>
                        <a:t>1,8</a:t>
                      </a:r>
                    </a:p>
                  </a:txBody>
                  <a:tcPr marL="7398" marR="7398" marT="7398" marB="0" anchor="b">
                    <a:lnL>
                      <a:noFill/>
                    </a:lnL>
                    <a:lnR>
                      <a:noFill/>
                    </a:lnR>
                    <a:lnT>
                      <a:noFill/>
                    </a:lnT>
                    <a:lnB>
                      <a:noFill/>
                    </a:lnB>
                    <a:solidFill>
                      <a:srgbClr val="D9D9D9"/>
                    </a:solidFill>
                  </a:tcPr>
                </a:tc>
                <a:extLst>
                  <a:ext uri="{0D108BD9-81ED-4DB2-BD59-A6C34878D82A}">
                    <a16:rowId xmlns:a16="http://schemas.microsoft.com/office/drawing/2014/main" val="1409349413"/>
                  </a:ext>
                </a:extLst>
              </a:tr>
              <a:tr h="279289">
                <a:tc>
                  <a:txBody>
                    <a:bodyPr/>
                    <a:lstStyle/>
                    <a:p>
                      <a:pPr algn="l" fontAlgn="b"/>
                      <a:r>
                        <a:rPr lang="fi-FI" sz="1100" b="1" i="0" u="none" strike="noStrike">
                          <a:solidFill>
                            <a:srgbClr val="000000"/>
                          </a:solidFill>
                          <a:effectLst/>
                          <a:latin typeface="Franklin Gothic Book" panose="020B0503020102020204" pitchFamily="34" charset="0"/>
                        </a:rPr>
                        <a:t>Ulkomaiset matkailijat</a:t>
                      </a:r>
                    </a:p>
                  </a:txBody>
                  <a:tcPr marL="7398" marR="7398" marT="7398" marB="0" anchor="b">
                    <a:lnL>
                      <a:noFill/>
                    </a:lnL>
                    <a:lnR>
                      <a:noFill/>
                    </a:lnR>
                    <a:lnT>
                      <a:noFill/>
                    </a:lnT>
                    <a:lnB>
                      <a:noFill/>
                    </a:lnB>
                    <a:noFill/>
                  </a:tcPr>
                </a:tc>
                <a:tc>
                  <a:txBody>
                    <a:bodyPr/>
                    <a:lstStyle/>
                    <a:p>
                      <a:pPr algn="l" fontAlgn="b"/>
                      <a:endParaRPr lang="fi-FI" sz="1100" b="0" i="0" u="none" strike="noStrike">
                        <a:solidFill>
                          <a:srgbClr val="000000"/>
                        </a:solidFill>
                        <a:effectLst/>
                        <a:latin typeface="Franklin Gothic Book" panose="020B0503020102020204" pitchFamily="34" charset="0"/>
                      </a:endParaRPr>
                    </a:p>
                  </a:txBody>
                  <a:tcPr marL="7398" marR="7398" marT="7398" marB="0" anchor="b">
                    <a:lnL>
                      <a:noFill/>
                    </a:lnL>
                    <a:lnR>
                      <a:noFill/>
                    </a:lnR>
                    <a:lnT>
                      <a:noFill/>
                    </a:lnT>
                    <a:lnB>
                      <a:noFill/>
                    </a:lnB>
                    <a:noFill/>
                  </a:tcPr>
                </a:tc>
                <a:tc>
                  <a:txBody>
                    <a:bodyPr/>
                    <a:lstStyle/>
                    <a:p>
                      <a:pPr algn="l" fontAlgn="b"/>
                      <a:endParaRPr lang="fi-FI" sz="1100" b="0" i="0" u="none" strike="noStrike">
                        <a:solidFill>
                          <a:srgbClr val="000000"/>
                        </a:solidFill>
                        <a:effectLst/>
                        <a:latin typeface="Franklin Gothic Book" panose="020B0503020102020204" pitchFamily="34" charset="0"/>
                      </a:endParaRPr>
                    </a:p>
                  </a:txBody>
                  <a:tcPr marL="7398" marR="7398" marT="7398" marB="0" anchor="b">
                    <a:lnL>
                      <a:noFill/>
                    </a:lnL>
                    <a:lnR>
                      <a:noFill/>
                    </a:lnR>
                    <a:lnT>
                      <a:noFill/>
                    </a:lnT>
                    <a:lnB>
                      <a:noFill/>
                    </a:lnB>
                    <a:noFill/>
                  </a:tcPr>
                </a:tc>
                <a:tc>
                  <a:txBody>
                    <a:bodyPr/>
                    <a:lstStyle/>
                    <a:p>
                      <a:pPr algn="l" fontAlgn="b"/>
                      <a:endParaRPr lang="fi-FI" sz="1100" b="0" i="0" u="none" strike="noStrike">
                        <a:solidFill>
                          <a:srgbClr val="000000"/>
                        </a:solidFill>
                        <a:effectLst/>
                        <a:latin typeface="Franklin Gothic Book" panose="020B0503020102020204" pitchFamily="34" charset="0"/>
                      </a:endParaRPr>
                    </a:p>
                  </a:txBody>
                  <a:tcPr marL="7398" marR="7398" marT="7398" marB="0" anchor="b">
                    <a:lnL>
                      <a:noFill/>
                    </a:lnL>
                    <a:lnR>
                      <a:noFill/>
                    </a:lnR>
                    <a:lnT>
                      <a:noFill/>
                    </a:lnT>
                    <a:lnB>
                      <a:noFill/>
                    </a:lnB>
                    <a:noFill/>
                  </a:tcPr>
                </a:tc>
                <a:tc>
                  <a:txBody>
                    <a:bodyPr/>
                    <a:lstStyle/>
                    <a:p>
                      <a:pPr algn="l" fontAlgn="b"/>
                      <a:endParaRPr lang="fi-FI" sz="1100" b="0" i="0" u="none" strike="noStrike">
                        <a:solidFill>
                          <a:srgbClr val="000000"/>
                        </a:solidFill>
                        <a:effectLst/>
                        <a:latin typeface="Franklin Gothic Book" panose="020B0503020102020204" pitchFamily="34" charset="0"/>
                      </a:endParaRPr>
                    </a:p>
                  </a:txBody>
                  <a:tcPr marL="7398" marR="7398" marT="7398" marB="0" anchor="b">
                    <a:lnL>
                      <a:noFill/>
                    </a:lnL>
                    <a:lnR>
                      <a:noFill/>
                    </a:lnR>
                    <a:lnT>
                      <a:noFill/>
                    </a:lnT>
                    <a:lnB>
                      <a:noFill/>
                    </a:lnB>
                    <a:noFill/>
                  </a:tcPr>
                </a:tc>
                <a:tc>
                  <a:txBody>
                    <a:bodyPr/>
                    <a:lstStyle/>
                    <a:p>
                      <a:pPr algn="l" fontAlgn="b"/>
                      <a:endParaRPr lang="fi-FI" sz="1100" b="0" i="0" u="none" strike="noStrike">
                        <a:solidFill>
                          <a:srgbClr val="000000"/>
                        </a:solidFill>
                        <a:effectLst/>
                        <a:latin typeface="Franklin Gothic Book" panose="020B0503020102020204" pitchFamily="34" charset="0"/>
                      </a:endParaRPr>
                    </a:p>
                  </a:txBody>
                  <a:tcPr marL="7398" marR="7398" marT="7398" marB="0" anchor="b">
                    <a:lnL>
                      <a:noFill/>
                    </a:lnL>
                    <a:lnR>
                      <a:noFill/>
                    </a:lnR>
                    <a:lnT>
                      <a:noFill/>
                    </a:lnT>
                    <a:lnB>
                      <a:noFill/>
                    </a:lnB>
                    <a:noFill/>
                  </a:tcPr>
                </a:tc>
                <a:tc>
                  <a:txBody>
                    <a:bodyPr/>
                    <a:lstStyle/>
                    <a:p>
                      <a:pPr algn="l" fontAlgn="b"/>
                      <a:endParaRPr lang="fi-FI" sz="1100" b="0" i="0" u="none" strike="noStrike">
                        <a:solidFill>
                          <a:srgbClr val="000000"/>
                        </a:solidFill>
                        <a:effectLst/>
                        <a:latin typeface="Franklin Gothic Book" panose="020B0503020102020204" pitchFamily="34" charset="0"/>
                      </a:endParaRPr>
                    </a:p>
                  </a:txBody>
                  <a:tcPr marL="7398" marR="7398" marT="7398" marB="0" anchor="b">
                    <a:lnL>
                      <a:noFill/>
                    </a:lnL>
                    <a:lnR>
                      <a:noFill/>
                    </a:lnR>
                    <a:lnT>
                      <a:noFill/>
                    </a:lnT>
                    <a:lnB>
                      <a:noFill/>
                    </a:lnB>
                    <a:noFill/>
                  </a:tcPr>
                </a:tc>
                <a:tc>
                  <a:txBody>
                    <a:bodyPr/>
                    <a:lstStyle/>
                    <a:p>
                      <a:pPr algn="l" fontAlgn="b"/>
                      <a:endParaRPr lang="fi-FI" sz="1100" b="0" i="0" u="none" strike="noStrike">
                        <a:solidFill>
                          <a:srgbClr val="000000"/>
                        </a:solidFill>
                        <a:effectLst/>
                        <a:latin typeface="Franklin Gothic Book" panose="020B0503020102020204" pitchFamily="34" charset="0"/>
                      </a:endParaRPr>
                    </a:p>
                  </a:txBody>
                  <a:tcPr marL="7398" marR="7398" marT="7398" marB="0" anchor="b">
                    <a:lnL>
                      <a:noFill/>
                    </a:lnL>
                    <a:lnR>
                      <a:noFill/>
                    </a:lnR>
                    <a:lnT>
                      <a:noFill/>
                    </a:lnT>
                    <a:lnB>
                      <a:noFill/>
                    </a:lnB>
                    <a:noFill/>
                  </a:tcPr>
                </a:tc>
                <a:tc>
                  <a:txBody>
                    <a:bodyPr/>
                    <a:lstStyle/>
                    <a:p>
                      <a:pPr algn="l" fontAlgn="b"/>
                      <a:endParaRPr lang="fi-FI" sz="1100" b="0" i="0" u="none" strike="noStrike">
                        <a:solidFill>
                          <a:srgbClr val="000000"/>
                        </a:solidFill>
                        <a:effectLst/>
                        <a:latin typeface="Franklin Gothic Book" panose="020B0503020102020204" pitchFamily="34" charset="0"/>
                      </a:endParaRPr>
                    </a:p>
                  </a:txBody>
                  <a:tcPr marL="7398" marR="7398" marT="7398" marB="0" anchor="b">
                    <a:lnL>
                      <a:noFill/>
                    </a:lnL>
                    <a:lnR>
                      <a:noFill/>
                    </a:lnR>
                    <a:lnT>
                      <a:noFill/>
                    </a:lnT>
                    <a:lnB>
                      <a:noFill/>
                    </a:lnB>
                    <a:noFill/>
                  </a:tcPr>
                </a:tc>
                <a:tc>
                  <a:txBody>
                    <a:bodyPr/>
                    <a:lstStyle/>
                    <a:p>
                      <a:pPr algn="l" fontAlgn="b"/>
                      <a:endParaRPr lang="fi-FI" sz="1100" b="0" i="0" u="none" strike="noStrike">
                        <a:solidFill>
                          <a:srgbClr val="000000"/>
                        </a:solidFill>
                        <a:effectLst/>
                        <a:latin typeface="Franklin Gothic Book" panose="020B0503020102020204" pitchFamily="34" charset="0"/>
                      </a:endParaRPr>
                    </a:p>
                  </a:txBody>
                  <a:tcPr marL="7398" marR="7398" marT="7398" marB="0" anchor="b">
                    <a:lnL>
                      <a:noFill/>
                    </a:lnL>
                    <a:lnR>
                      <a:noFill/>
                    </a:lnR>
                    <a:lnT>
                      <a:noFill/>
                    </a:lnT>
                    <a:lnB>
                      <a:noFill/>
                    </a:lnB>
                    <a:noFill/>
                  </a:tcPr>
                </a:tc>
                <a:tc>
                  <a:txBody>
                    <a:bodyPr/>
                    <a:lstStyle/>
                    <a:p>
                      <a:pPr algn="l" fontAlgn="b"/>
                      <a:endParaRPr lang="fi-FI" sz="1100" b="0" i="0" u="none" strike="noStrike">
                        <a:solidFill>
                          <a:srgbClr val="000000"/>
                        </a:solidFill>
                        <a:effectLst/>
                        <a:latin typeface="Franklin Gothic Book" panose="020B0503020102020204" pitchFamily="34" charset="0"/>
                      </a:endParaRPr>
                    </a:p>
                  </a:txBody>
                  <a:tcPr marL="7398" marR="7398" marT="7398" marB="0" anchor="b">
                    <a:lnL>
                      <a:noFill/>
                    </a:lnL>
                    <a:lnR>
                      <a:noFill/>
                    </a:lnR>
                    <a:lnT>
                      <a:noFill/>
                    </a:lnT>
                    <a:lnB>
                      <a:noFill/>
                    </a:lnB>
                    <a:noFill/>
                  </a:tcPr>
                </a:tc>
                <a:tc>
                  <a:txBody>
                    <a:bodyPr/>
                    <a:lstStyle/>
                    <a:p>
                      <a:pPr algn="l" fontAlgn="b"/>
                      <a:endParaRPr lang="fi-FI" sz="1100" b="0" i="0" u="none" strike="noStrike">
                        <a:solidFill>
                          <a:srgbClr val="000000"/>
                        </a:solidFill>
                        <a:effectLst/>
                        <a:latin typeface="Franklin Gothic Book" panose="020B0503020102020204" pitchFamily="34" charset="0"/>
                      </a:endParaRPr>
                    </a:p>
                  </a:txBody>
                  <a:tcPr marL="7398" marR="7398" marT="7398" marB="0" anchor="b">
                    <a:lnL>
                      <a:noFill/>
                    </a:lnL>
                    <a:lnR>
                      <a:noFill/>
                    </a:lnR>
                    <a:lnT>
                      <a:noFill/>
                    </a:lnT>
                    <a:lnB>
                      <a:noFill/>
                    </a:lnB>
                    <a:noFill/>
                  </a:tcPr>
                </a:tc>
                <a:tc>
                  <a:txBody>
                    <a:bodyPr/>
                    <a:lstStyle/>
                    <a:p>
                      <a:pPr algn="l" fontAlgn="b"/>
                      <a:endParaRPr lang="fi-FI" sz="1100" b="0" i="0" u="none" strike="noStrike">
                        <a:solidFill>
                          <a:srgbClr val="000000"/>
                        </a:solidFill>
                        <a:effectLst/>
                        <a:latin typeface="Franklin Gothic Book" panose="020B0503020102020204" pitchFamily="34" charset="0"/>
                      </a:endParaRPr>
                    </a:p>
                  </a:txBody>
                  <a:tcPr marL="7398" marR="7398" marT="7398" marB="0" anchor="b">
                    <a:lnL>
                      <a:noFill/>
                    </a:lnL>
                    <a:lnR>
                      <a:noFill/>
                    </a:lnR>
                    <a:lnT>
                      <a:noFill/>
                    </a:lnT>
                    <a:lnB>
                      <a:noFill/>
                    </a:lnB>
                    <a:noFill/>
                  </a:tcPr>
                </a:tc>
                <a:tc>
                  <a:txBody>
                    <a:bodyPr/>
                    <a:lstStyle/>
                    <a:p>
                      <a:pPr algn="l" fontAlgn="b"/>
                      <a:endParaRPr lang="fi-FI" sz="1100" b="0" i="0" u="none" strike="noStrike">
                        <a:solidFill>
                          <a:srgbClr val="000000"/>
                        </a:solidFill>
                        <a:effectLst/>
                        <a:latin typeface="Franklin Gothic Book" panose="020B0503020102020204" pitchFamily="34" charset="0"/>
                      </a:endParaRPr>
                    </a:p>
                  </a:txBody>
                  <a:tcPr marL="7398" marR="7398" marT="7398" marB="0" anchor="b">
                    <a:lnL>
                      <a:noFill/>
                    </a:lnL>
                    <a:lnR>
                      <a:noFill/>
                    </a:lnR>
                    <a:lnT>
                      <a:noFill/>
                    </a:lnT>
                    <a:lnB>
                      <a:noFill/>
                    </a:lnB>
                    <a:noFill/>
                  </a:tcPr>
                </a:tc>
                <a:tc>
                  <a:txBody>
                    <a:bodyPr/>
                    <a:lstStyle/>
                    <a:p>
                      <a:pPr algn="l" fontAlgn="b"/>
                      <a:endParaRPr lang="fi-FI" sz="1100" b="0" i="0" u="none" strike="noStrike">
                        <a:solidFill>
                          <a:srgbClr val="000000"/>
                        </a:solidFill>
                        <a:effectLst/>
                        <a:latin typeface="Franklin Gothic Book" panose="020B0503020102020204" pitchFamily="34" charset="0"/>
                      </a:endParaRPr>
                    </a:p>
                  </a:txBody>
                  <a:tcPr marL="7398" marR="7398" marT="7398" marB="0" anchor="b">
                    <a:lnL>
                      <a:noFill/>
                    </a:lnL>
                    <a:lnR>
                      <a:noFill/>
                    </a:lnR>
                    <a:lnT>
                      <a:noFill/>
                    </a:lnT>
                    <a:lnB>
                      <a:noFill/>
                    </a:lnB>
                    <a:noFill/>
                  </a:tcPr>
                </a:tc>
                <a:tc>
                  <a:txBody>
                    <a:bodyPr/>
                    <a:lstStyle/>
                    <a:p>
                      <a:pPr algn="l" fontAlgn="b"/>
                      <a:endParaRPr lang="fi-FI" sz="1100" b="0" i="0" u="none" strike="noStrike">
                        <a:solidFill>
                          <a:srgbClr val="000000"/>
                        </a:solidFill>
                        <a:effectLst/>
                        <a:latin typeface="Franklin Gothic Book" panose="020B0503020102020204" pitchFamily="34" charset="0"/>
                      </a:endParaRPr>
                    </a:p>
                  </a:txBody>
                  <a:tcPr marL="7398" marR="7398" marT="7398" marB="0" anchor="b">
                    <a:lnL>
                      <a:noFill/>
                    </a:lnL>
                    <a:lnR>
                      <a:noFill/>
                    </a:lnR>
                    <a:lnT>
                      <a:noFill/>
                    </a:lnT>
                    <a:lnB>
                      <a:noFill/>
                    </a:lnB>
                    <a:noFill/>
                  </a:tcPr>
                </a:tc>
                <a:tc>
                  <a:txBody>
                    <a:bodyPr/>
                    <a:lstStyle/>
                    <a:p>
                      <a:pPr algn="l" fontAlgn="b"/>
                      <a:endParaRPr lang="fi-FI" sz="1100" b="0" i="0" u="none" strike="noStrike">
                        <a:solidFill>
                          <a:srgbClr val="000000"/>
                        </a:solidFill>
                        <a:effectLst/>
                        <a:latin typeface="Franklin Gothic Book" panose="020B0503020102020204" pitchFamily="34" charset="0"/>
                      </a:endParaRPr>
                    </a:p>
                  </a:txBody>
                  <a:tcPr marL="7398" marR="7398" marT="7398" marB="0" anchor="b">
                    <a:lnL>
                      <a:noFill/>
                    </a:lnL>
                    <a:lnR>
                      <a:noFill/>
                    </a:lnR>
                    <a:lnT>
                      <a:noFill/>
                    </a:lnT>
                    <a:lnB>
                      <a:noFill/>
                    </a:lnB>
                    <a:noFill/>
                  </a:tcPr>
                </a:tc>
                <a:tc>
                  <a:txBody>
                    <a:bodyPr/>
                    <a:lstStyle/>
                    <a:p>
                      <a:pPr algn="l" fontAlgn="b"/>
                      <a:endParaRPr lang="fi-FI" sz="1100" b="0" i="0" u="none" strike="noStrike">
                        <a:solidFill>
                          <a:srgbClr val="000000"/>
                        </a:solidFill>
                        <a:effectLst/>
                        <a:latin typeface="Franklin Gothic Book" panose="020B0503020102020204" pitchFamily="34" charset="0"/>
                      </a:endParaRPr>
                    </a:p>
                  </a:txBody>
                  <a:tcPr marL="7398" marR="7398" marT="7398" marB="0" anchor="b">
                    <a:lnL>
                      <a:noFill/>
                    </a:lnL>
                    <a:lnR>
                      <a:noFill/>
                    </a:lnR>
                    <a:lnT>
                      <a:noFill/>
                    </a:lnT>
                    <a:lnB>
                      <a:noFill/>
                    </a:lnB>
                    <a:noFill/>
                  </a:tcPr>
                </a:tc>
                <a:tc>
                  <a:txBody>
                    <a:bodyPr/>
                    <a:lstStyle/>
                    <a:p>
                      <a:pPr algn="l" fontAlgn="b"/>
                      <a:endParaRPr lang="fi-FI" sz="1100" b="0" i="0" u="none" strike="noStrike">
                        <a:solidFill>
                          <a:srgbClr val="000000"/>
                        </a:solidFill>
                        <a:effectLst/>
                        <a:latin typeface="Franklin Gothic Book" panose="020B0503020102020204" pitchFamily="34" charset="0"/>
                      </a:endParaRPr>
                    </a:p>
                  </a:txBody>
                  <a:tcPr marL="7398" marR="7398" marT="7398" marB="0" anchor="b">
                    <a:lnL>
                      <a:noFill/>
                    </a:lnL>
                    <a:lnR>
                      <a:noFill/>
                    </a:lnR>
                    <a:lnT>
                      <a:noFill/>
                    </a:lnT>
                    <a:lnB>
                      <a:noFill/>
                    </a:lnB>
                    <a:noFill/>
                  </a:tcPr>
                </a:tc>
                <a:tc>
                  <a:txBody>
                    <a:bodyPr/>
                    <a:lstStyle/>
                    <a:p>
                      <a:pPr algn="l" fontAlgn="b"/>
                      <a:endParaRPr lang="fi-FI" sz="1100" b="0" i="0" u="none" strike="noStrike">
                        <a:solidFill>
                          <a:srgbClr val="000000"/>
                        </a:solidFill>
                        <a:effectLst/>
                        <a:latin typeface="Franklin Gothic Book" panose="020B0503020102020204" pitchFamily="34" charset="0"/>
                      </a:endParaRPr>
                    </a:p>
                  </a:txBody>
                  <a:tcPr marL="7398" marR="7398" marT="7398" marB="0" anchor="b">
                    <a:lnL>
                      <a:noFill/>
                    </a:lnL>
                    <a:lnR>
                      <a:noFill/>
                    </a:lnR>
                    <a:lnT>
                      <a:noFill/>
                    </a:lnT>
                    <a:lnB>
                      <a:noFill/>
                    </a:lnB>
                    <a:noFill/>
                  </a:tcPr>
                </a:tc>
                <a:tc>
                  <a:txBody>
                    <a:bodyPr/>
                    <a:lstStyle/>
                    <a:p>
                      <a:pPr algn="l" fontAlgn="b"/>
                      <a:endParaRPr lang="fi-FI" sz="1100" b="0" i="0" u="none" strike="noStrike">
                        <a:solidFill>
                          <a:srgbClr val="000000"/>
                        </a:solidFill>
                        <a:effectLst/>
                        <a:latin typeface="Franklin Gothic Book" panose="020B0503020102020204" pitchFamily="34" charset="0"/>
                      </a:endParaRPr>
                    </a:p>
                  </a:txBody>
                  <a:tcPr marL="7398" marR="7398" marT="7398" marB="0" anchor="b">
                    <a:lnL>
                      <a:noFill/>
                    </a:lnL>
                    <a:lnR>
                      <a:noFill/>
                    </a:lnR>
                    <a:lnT>
                      <a:noFill/>
                    </a:lnT>
                    <a:lnB>
                      <a:noFill/>
                    </a:lnB>
                    <a:noFill/>
                  </a:tcPr>
                </a:tc>
                <a:tc>
                  <a:txBody>
                    <a:bodyPr/>
                    <a:lstStyle/>
                    <a:p>
                      <a:pPr algn="l" fontAlgn="b"/>
                      <a:endParaRPr lang="fi-FI" sz="1100" b="0" i="0" u="none" strike="noStrike">
                        <a:solidFill>
                          <a:srgbClr val="000000"/>
                        </a:solidFill>
                        <a:effectLst/>
                        <a:latin typeface="Franklin Gothic Book" panose="020B0503020102020204" pitchFamily="34" charset="0"/>
                      </a:endParaRPr>
                    </a:p>
                  </a:txBody>
                  <a:tcPr marL="7398" marR="7398" marT="7398" marB="0" anchor="b">
                    <a:lnL>
                      <a:noFill/>
                    </a:lnL>
                    <a:lnR>
                      <a:noFill/>
                    </a:lnR>
                    <a:lnT>
                      <a:noFill/>
                    </a:lnT>
                    <a:lnB>
                      <a:noFill/>
                    </a:lnB>
                    <a:noFill/>
                  </a:tcPr>
                </a:tc>
                <a:tc>
                  <a:txBody>
                    <a:bodyPr/>
                    <a:lstStyle/>
                    <a:p>
                      <a:pPr algn="l" fontAlgn="b"/>
                      <a:endParaRPr lang="fi-FI" sz="1100" b="0" i="0" u="none" strike="noStrike">
                        <a:solidFill>
                          <a:srgbClr val="000000"/>
                        </a:solidFill>
                        <a:effectLst/>
                        <a:latin typeface="Franklin Gothic Book" panose="020B0503020102020204" pitchFamily="34" charset="0"/>
                      </a:endParaRPr>
                    </a:p>
                  </a:txBody>
                  <a:tcPr marL="7398" marR="7398" marT="7398" marB="0" anchor="b">
                    <a:lnL>
                      <a:noFill/>
                    </a:lnL>
                    <a:lnR>
                      <a:noFill/>
                    </a:lnR>
                    <a:lnT>
                      <a:noFill/>
                    </a:lnT>
                    <a:lnB>
                      <a:noFill/>
                    </a:lnB>
                    <a:noFill/>
                  </a:tcPr>
                </a:tc>
                <a:tc>
                  <a:txBody>
                    <a:bodyPr/>
                    <a:lstStyle/>
                    <a:p>
                      <a:pPr algn="l" fontAlgn="b"/>
                      <a:endParaRPr lang="fi-FI" sz="1100" b="0" i="0" u="none" strike="noStrike">
                        <a:solidFill>
                          <a:srgbClr val="000000"/>
                        </a:solidFill>
                        <a:effectLst/>
                        <a:latin typeface="Franklin Gothic Book" panose="020B0503020102020204" pitchFamily="34" charset="0"/>
                      </a:endParaRPr>
                    </a:p>
                  </a:txBody>
                  <a:tcPr marL="7398" marR="7398" marT="7398" marB="0" anchor="b">
                    <a:lnL>
                      <a:noFill/>
                    </a:lnL>
                    <a:lnR>
                      <a:noFill/>
                    </a:lnR>
                    <a:lnT>
                      <a:noFill/>
                    </a:lnT>
                    <a:lnB>
                      <a:noFill/>
                    </a:lnB>
                    <a:noFill/>
                  </a:tcPr>
                </a:tc>
                <a:tc>
                  <a:txBody>
                    <a:bodyPr/>
                    <a:lstStyle/>
                    <a:p>
                      <a:pPr algn="l" fontAlgn="b"/>
                      <a:endParaRPr lang="fi-FI" sz="1100" b="0" i="0" u="none" strike="noStrike">
                        <a:solidFill>
                          <a:srgbClr val="000000"/>
                        </a:solidFill>
                        <a:effectLst/>
                        <a:latin typeface="Franklin Gothic Book" panose="020B0503020102020204" pitchFamily="34" charset="0"/>
                      </a:endParaRPr>
                    </a:p>
                  </a:txBody>
                  <a:tcPr marL="7398" marR="7398" marT="7398" marB="0" anchor="b">
                    <a:lnL>
                      <a:noFill/>
                    </a:lnL>
                    <a:lnR>
                      <a:noFill/>
                    </a:lnR>
                    <a:lnT>
                      <a:noFill/>
                    </a:lnT>
                    <a:lnB>
                      <a:noFill/>
                    </a:lnB>
                    <a:noFill/>
                  </a:tcPr>
                </a:tc>
                <a:extLst>
                  <a:ext uri="{0D108BD9-81ED-4DB2-BD59-A6C34878D82A}">
                    <a16:rowId xmlns:a16="http://schemas.microsoft.com/office/drawing/2014/main" val="1460740404"/>
                  </a:ext>
                </a:extLst>
              </a:tr>
              <a:tr h="190067">
                <a:tc>
                  <a:txBody>
                    <a:bodyPr/>
                    <a:lstStyle/>
                    <a:p>
                      <a:pPr algn="l" fontAlgn="b"/>
                      <a:r>
                        <a:rPr lang="fi-FI" sz="1100" b="0" i="0" u="none" strike="noStrike">
                          <a:solidFill>
                            <a:srgbClr val="000000"/>
                          </a:solidFill>
                          <a:effectLst/>
                          <a:highlight>
                            <a:srgbClr val="D9D9D9"/>
                          </a:highlight>
                          <a:latin typeface="Franklin Gothic Book" panose="020B0503020102020204" pitchFamily="34" charset="0"/>
                        </a:rPr>
                        <a:t>KOKO MAA</a:t>
                      </a:r>
                    </a:p>
                  </a:txBody>
                  <a:tcPr marL="7398" marR="7398" marT="7398" marB="0" anchor="b">
                    <a:lnL>
                      <a:noFill/>
                    </a:lnL>
                    <a:lnR>
                      <a:noFill/>
                    </a:lnR>
                    <a:lnT>
                      <a:noFill/>
                    </a:lnT>
                    <a:lnB>
                      <a:noFill/>
                    </a:lnB>
                    <a:solidFill>
                      <a:srgbClr val="D9D9D9"/>
                    </a:solidFill>
                  </a:tcPr>
                </a:tc>
                <a:tc>
                  <a:txBody>
                    <a:bodyPr/>
                    <a:lstStyle/>
                    <a:p>
                      <a:pPr algn="r" fontAlgn="b"/>
                      <a:r>
                        <a:rPr lang="fi-FI" sz="1100" b="0" i="0" u="none" strike="noStrike">
                          <a:solidFill>
                            <a:srgbClr val="000000"/>
                          </a:solidFill>
                          <a:effectLst/>
                          <a:highlight>
                            <a:srgbClr val="D9D9D9"/>
                          </a:highlight>
                          <a:latin typeface="Franklin Gothic Book" panose="020B0503020102020204" pitchFamily="34" charset="0"/>
                        </a:rPr>
                        <a:t>2,1</a:t>
                      </a:r>
                    </a:p>
                  </a:txBody>
                  <a:tcPr marL="7398" marR="7398" marT="7398" marB="0" anchor="b">
                    <a:lnL>
                      <a:noFill/>
                    </a:lnL>
                    <a:lnR>
                      <a:noFill/>
                    </a:lnR>
                    <a:lnT>
                      <a:noFill/>
                    </a:lnT>
                    <a:lnB>
                      <a:noFill/>
                    </a:lnB>
                    <a:solidFill>
                      <a:srgbClr val="D9D9D9"/>
                    </a:solidFill>
                  </a:tcPr>
                </a:tc>
                <a:tc>
                  <a:txBody>
                    <a:bodyPr/>
                    <a:lstStyle/>
                    <a:p>
                      <a:pPr algn="r" fontAlgn="b"/>
                      <a:r>
                        <a:rPr lang="fi-FI" sz="1100" b="0" i="0" u="none" strike="noStrike">
                          <a:solidFill>
                            <a:srgbClr val="000000"/>
                          </a:solidFill>
                          <a:effectLst/>
                          <a:highlight>
                            <a:srgbClr val="D9D9D9"/>
                          </a:highlight>
                          <a:latin typeface="Franklin Gothic Book" panose="020B0503020102020204" pitchFamily="34" charset="0"/>
                        </a:rPr>
                        <a:t>2,1</a:t>
                      </a:r>
                    </a:p>
                  </a:txBody>
                  <a:tcPr marL="7398" marR="7398" marT="7398" marB="0" anchor="b">
                    <a:lnL>
                      <a:noFill/>
                    </a:lnL>
                    <a:lnR>
                      <a:noFill/>
                    </a:lnR>
                    <a:lnT>
                      <a:noFill/>
                    </a:lnT>
                    <a:lnB>
                      <a:noFill/>
                    </a:lnB>
                    <a:solidFill>
                      <a:srgbClr val="D9D9D9"/>
                    </a:solidFill>
                  </a:tcPr>
                </a:tc>
                <a:tc>
                  <a:txBody>
                    <a:bodyPr/>
                    <a:lstStyle/>
                    <a:p>
                      <a:pPr algn="r" fontAlgn="b"/>
                      <a:r>
                        <a:rPr lang="fi-FI" sz="1100" b="0" i="0" u="none" strike="noStrike">
                          <a:solidFill>
                            <a:srgbClr val="000000"/>
                          </a:solidFill>
                          <a:effectLst/>
                          <a:highlight>
                            <a:srgbClr val="D9D9D9"/>
                          </a:highlight>
                          <a:latin typeface="Franklin Gothic Book" panose="020B0503020102020204" pitchFamily="34" charset="0"/>
                        </a:rPr>
                        <a:t>2,1</a:t>
                      </a:r>
                    </a:p>
                  </a:txBody>
                  <a:tcPr marL="7398" marR="7398" marT="7398" marB="0" anchor="b">
                    <a:lnL>
                      <a:noFill/>
                    </a:lnL>
                    <a:lnR>
                      <a:noFill/>
                    </a:lnR>
                    <a:lnT>
                      <a:noFill/>
                    </a:lnT>
                    <a:lnB>
                      <a:noFill/>
                    </a:lnB>
                    <a:solidFill>
                      <a:srgbClr val="D9D9D9"/>
                    </a:solidFill>
                  </a:tcPr>
                </a:tc>
                <a:tc>
                  <a:txBody>
                    <a:bodyPr/>
                    <a:lstStyle/>
                    <a:p>
                      <a:pPr algn="r" fontAlgn="b"/>
                      <a:r>
                        <a:rPr lang="fi-FI" sz="1100" b="0" i="0" u="none" strike="noStrike">
                          <a:solidFill>
                            <a:srgbClr val="000000"/>
                          </a:solidFill>
                          <a:effectLst/>
                          <a:highlight>
                            <a:srgbClr val="D9D9D9"/>
                          </a:highlight>
                          <a:latin typeface="Franklin Gothic Book" panose="020B0503020102020204" pitchFamily="34" charset="0"/>
                        </a:rPr>
                        <a:t>2,1</a:t>
                      </a:r>
                    </a:p>
                  </a:txBody>
                  <a:tcPr marL="7398" marR="7398" marT="7398" marB="0" anchor="b">
                    <a:lnL>
                      <a:noFill/>
                    </a:lnL>
                    <a:lnR>
                      <a:noFill/>
                    </a:lnR>
                    <a:lnT>
                      <a:noFill/>
                    </a:lnT>
                    <a:lnB>
                      <a:noFill/>
                    </a:lnB>
                    <a:solidFill>
                      <a:srgbClr val="D9D9D9"/>
                    </a:solidFill>
                  </a:tcPr>
                </a:tc>
                <a:tc>
                  <a:txBody>
                    <a:bodyPr/>
                    <a:lstStyle/>
                    <a:p>
                      <a:pPr algn="r" fontAlgn="b"/>
                      <a:r>
                        <a:rPr lang="fi-FI" sz="1100" b="0" i="0" u="none" strike="noStrike">
                          <a:solidFill>
                            <a:srgbClr val="000000"/>
                          </a:solidFill>
                          <a:effectLst/>
                          <a:highlight>
                            <a:srgbClr val="D9D9D9"/>
                          </a:highlight>
                          <a:latin typeface="Franklin Gothic Book" panose="020B0503020102020204" pitchFamily="34" charset="0"/>
                        </a:rPr>
                        <a:t>2,1</a:t>
                      </a:r>
                    </a:p>
                  </a:txBody>
                  <a:tcPr marL="7398" marR="7398" marT="7398" marB="0" anchor="b">
                    <a:lnL>
                      <a:noFill/>
                    </a:lnL>
                    <a:lnR>
                      <a:noFill/>
                    </a:lnR>
                    <a:lnT>
                      <a:noFill/>
                    </a:lnT>
                    <a:lnB>
                      <a:noFill/>
                    </a:lnB>
                    <a:solidFill>
                      <a:srgbClr val="D9D9D9"/>
                    </a:solidFill>
                  </a:tcPr>
                </a:tc>
                <a:tc>
                  <a:txBody>
                    <a:bodyPr/>
                    <a:lstStyle/>
                    <a:p>
                      <a:pPr algn="r" fontAlgn="b"/>
                      <a:r>
                        <a:rPr lang="fi-FI" sz="1100" b="0" i="0" u="none" strike="noStrike">
                          <a:solidFill>
                            <a:srgbClr val="000000"/>
                          </a:solidFill>
                          <a:effectLst/>
                          <a:highlight>
                            <a:srgbClr val="D9D9D9"/>
                          </a:highlight>
                          <a:latin typeface="Franklin Gothic Book" panose="020B0503020102020204" pitchFamily="34" charset="0"/>
                        </a:rPr>
                        <a:t>2,2</a:t>
                      </a:r>
                    </a:p>
                  </a:txBody>
                  <a:tcPr marL="7398" marR="7398" marT="7398" marB="0" anchor="b">
                    <a:lnL>
                      <a:noFill/>
                    </a:lnL>
                    <a:lnR>
                      <a:noFill/>
                    </a:lnR>
                    <a:lnT>
                      <a:noFill/>
                    </a:lnT>
                    <a:lnB>
                      <a:noFill/>
                    </a:lnB>
                    <a:solidFill>
                      <a:srgbClr val="D9D9D9"/>
                    </a:solidFill>
                  </a:tcPr>
                </a:tc>
                <a:tc>
                  <a:txBody>
                    <a:bodyPr/>
                    <a:lstStyle/>
                    <a:p>
                      <a:pPr algn="r" fontAlgn="b"/>
                      <a:r>
                        <a:rPr lang="fi-FI" sz="1100" b="0" i="0" u="none" strike="noStrike">
                          <a:solidFill>
                            <a:srgbClr val="000000"/>
                          </a:solidFill>
                          <a:effectLst/>
                          <a:highlight>
                            <a:srgbClr val="D9D9D9"/>
                          </a:highlight>
                          <a:latin typeface="Franklin Gothic Book" panose="020B0503020102020204" pitchFamily="34" charset="0"/>
                        </a:rPr>
                        <a:t>2,2</a:t>
                      </a:r>
                    </a:p>
                  </a:txBody>
                  <a:tcPr marL="7398" marR="7398" marT="7398" marB="0" anchor="b">
                    <a:lnL>
                      <a:noFill/>
                    </a:lnL>
                    <a:lnR>
                      <a:noFill/>
                    </a:lnR>
                    <a:lnT>
                      <a:noFill/>
                    </a:lnT>
                    <a:lnB>
                      <a:noFill/>
                    </a:lnB>
                    <a:solidFill>
                      <a:srgbClr val="D9D9D9"/>
                    </a:solidFill>
                  </a:tcPr>
                </a:tc>
                <a:tc>
                  <a:txBody>
                    <a:bodyPr/>
                    <a:lstStyle/>
                    <a:p>
                      <a:pPr algn="r" fontAlgn="b"/>
                      <a:r>
                        <a:rPr lang="fi-FI" sz="1100" b="0" i="0" u="none" strike="noStrike">
                          <a:solidFill>
                            <a:srgbClr val="000000"/>
                          </a:solidFill>
                          <a:effectLst/>
                          <a:highlight>
                            <a:srgbClr val="D9D9D9"/>
                          </a:highlight>
                          <a:latin typeface="Franklin Gothic Book" panose="020B0503020102020204" pitchFamily="34" charset="0"/>
                        </a:rPr>
                        <a:t>2,2</a:t>
                      </a:r>
                    </a:p>
                  </a:txBody>
                  <a:tcPr marL="7398" marR="7398" marT="7398" marB="0" anchor="b">
                    <a:lnL>
                      <a:noFill/>
                    </a:lnL>
                    <a:lnR>
                      <a:noFill/>
                    </a:lnR>
                    <a:lnT>
                      <a:noFill/>
                    </a:lnT>
                    <a:lnB>
                      <a:noFill/>
                    </a:lnB>
                    <a:solidFill>
                      <a:srgbClr val="D9D9D9"/>
                    </a:solidFill>
                  </a:tcPr>
                </a:tc>
                <a:tc>
                  <a:txBody>
                    <a:bodyPr/>
                    <a:lstStyle/>
                    <a:p>
                      <a:pPr algn="r" fontAlgn="b"/>
                      <a:r>
                        <a:rPr lang="fi-FI" sz="1100" b="0" i="0" u="none" strike="noStrike">
                          <a:solidFill>
                            <a:srgbClr val="000000"/>
                          </a:solidFill>
                          <a:effectLst/>
                          <a:highlight>
                            <a:srgbClr val="D9D9D9"/>
                          </a:highlight>
                          <a:latin typeface="Franklin Gothic Book" panose="020B0503020102020204" pitchFamily="34" charset="0"/>
                        </a:rPr>
                        <a:t>2,2</a:t>
                      </a:r>
                    </a:p>
                  </a:txBody>
                  <a:tcPr marL="7398" marR="7398" marT="7398" marB="0" anchor="b">
                    <a:lnL>
                      <a:noFill/>
                    </a:lnL>
                    <a:lnR>
                      <a:noFill/>
                    </a:lnR>
                    <a:lnT>
                      <a:noFill/>
                    </a:lnT>
                    <a:lnB>
                      <a:noFill/>
                    </a:lnB>
                    <a:solidFill>
                      <a:srgbClr val="D9D9D9"/>
                    </a:solidFill>
                  </a:tcPr>
                </a:tc>
                <a:tc>
                  <a:txBody>
                    <a:bodyPr/>
                    <a:lstStyle/>
                    <a:p>
                      <a:pPr algn="r" fontAlgn="b"/>
                      <a:r>
                        <a:rPr lang="fi-FI" sz="1100" b="0" i="0" u="none" strike="noStrike">
                          <a:solidFill>
                            <a:srgbClr val="000000"/>
                          </a:solidFill>
                          <a:effectLst/>
                          <a:highlight>
                            <a:srgbClr val="D9D9D9"/>
                          </a:highlight>
                          <a:latin typeface="Franklin Gothic Book" panose="020B0503020102020204" pitchFamily="34" charset="0"/>
                        </a:rPr>
                        <a:t>2,2</a:t>
                      </a:r>
                    </a:p>
                  </a:txBody>
                  <a:tcPr marL="7398" marR="7398" marT="7398" marB="0" anchor="b">
                    <a:lnL>
                      <a:noFill/>
                    </a:lnL>
                    <a:lnR>
                      <a:noFill/>
                    </a:lnR>
                    <a:lnT>
                      <a:noFill/>
                    </a:lnT>
                    <a:lnB>
                      <a:noFill/>
                    </a:lnB>
                    <a:solidFill>
                      <a:srgbClr val="D9D9D9"/>
                    </a:solidFill>
                  </a:tcPr>
                </a:tc>
                <a:tc>
                  <a:txBody>
                    <a:bodyPr/>
                    <a:lstStyle/>
                    <a:p>
                      <a:pPr algn="r" fontAlgn="b"/>
                      <a:r>
                        <a:rPr lang="fi-FI" sz="1100" b="0" i="0" u="none" strike="noStrike">
                          <a:solidFill>
                            <a:srgbClr val="000000"/>
                          </a:solidFill>
                          <a:effectLst/>
                          <a:highlight>
                            <a:srgbClr val="D9D9D9"/>
                          </a:highlight>
                          <a:latin typeface="Franklin Gothic Book" panose="020B0503020102020204" pitchFamily="34" charset="0"/>
                        </a:rPr>
                        <a:t>2,2</a:t>
                      </a:r>
                    </a:p>
                  </a:txBody>
                  <a:tcPr marL="7398" marR="7398" marT="7398" marB="0" anchor="b">
                    <a:lnL>
                      <a:noFill/>
                    </a:lnL>
                    <a:lnR>
                      <a:noFill/>
                    </a:lnR>
                    <a:lnT>
                      <a:noFill/>
                    </a:lnT>
                    <a:lnB>
                      <a:noFill/>
                    </a:lnB>
                    <a:solidFill>
                      <a:srgbClr val="D9D9D9"/>
                    </a:solidFill>
                  </a:tcPr>
                </a:tc>
                <a:tc>
                  <a:txBody>
                    <a:bodyPr/>
                    <a:lstStyle/>
                    <a:p>
                      <a:pPr algn="r" fontAlgn="b"/>
                      <a:r>
                        <a:rPr lang="fi-FI" sz="1100" b="0" i="0" u="none" strike="noStrike">
                          <a:solidFill>
                            <a:srgbClr val="000000"/>
                          </a:solidFill>
                          <a:effectLst/>
                          <a:highlight>
                            <a:srgbClr val="D9D9D9"/>
                          </a:highlight>
                          <a:latin typeface="Franklin Gothic Book" panose="020B0503020102020204" pitchFamily="34" charset="0"/>
                        </a:rPr>
                        <a:t>2,1</a:t>
                      </a:r>
                    </a:p>
                  </a:txBody>
                  <a:tcPr marL="7398" marR="7398" marT="7398" marB="0" anchor="b">
                    <a:lnL>
                      <a:noFill/>
                    </a:lnL>
                    <a:lnR>
                      <a:noFill/>
                    </a:lnR>
                    <a:lnT>
                      <a:noFill/>
                    </a:lnT>
                    <a:lnB>
                      <a:noFill/>
                    </a:lnB>
                    <a:solidFill>
                      <a:srgbClr val="D9D9D9"/>
                    </a:solidFill>
                  </a:tcPr>
                </a:tc>
                <a:tc>
                  <a:txBody>
                    <a:bodyPr/>
                    <a:lstStyle/>
                    <a:p>
                      <a:pPr algn="r" fontAlgn="b"/>
                      <a:r>
                        <a:rPr lang="fi-FI" sz="1100" b="0" i="0" u="none" strike="noStrike">
                          <a:solidFill>
                            <a:srgbClr val="000000"/>
                          </a:solidFill>
                          <a:effectLst/>
                          <a:highlight>
                            <a:srgbClr val="D9D9D9"/>
                          </a:highlight>
                          <a:latin typeface="Franklin Gothic Book" panose="020B0503020102020204" pitchFamily="34" charset="0"/>
                        </a:rPr>
                        <a:t>2,1</a:t>
                      </a:r>
                    </a:p>
                  </a:txBody>
                  <a:tcPr marL="7398" marR="7398" marT="7398" marB="0" anchor="b">
                    <a:lnL>
                      <a:noFill/>
                    </a:lnL>
                    <a:lnR>
                      <a:noFill/>
                    </a:lnR>
                    <a:lnT>
                      <a:noFill/>
                    </a:lnT>
                    <a:lnB>
                      <a:noFill/>
                    </a:lnB>
                    <a:solidFill>
                      <a:srgbClr val="D9D9D9"/>
                    </a:solidFill>
                  </a:tcPr>
                </a:tc>
                <a:tc>
                  <a:txBody>
                    <a:bodyPr/>
                    <a:lstStyle/>
                    <a:p>
                      <a:pPr algn="r" fontAlgn="b"/>
                      <a:r>
                        <a:rPr lang="fi-FI" sz="1100" b="0" i="0" u="none" strike="noStrike">
                          <a:solidFill>
                            <a:srgbClr val="000000"/>
                          </a:solidFill>
                          <a:effectLst/>
                          <a:highlight>
                            <a:srgbClr val="D9D9D9"/>
                          </a:highlight>
                          <a:latin typeface="Franklin Gothic Book" panose="020B0503020102020204" pitchFamily="34" charset="0"/>
                        </a:rPr>
                        <a:t>2,1</a:t>
                      </a:r>
                    </a:p>
                  </a:txBody>
                  <a:tcPr marL="7398" marR="7398" marT="7398" marB="0" anchor="b">
                    <a:lnL>
                      <a:noFill/>
                    </a:lnL>
                    <a:lnR>
                      <a:noFill/>
                    </a:lnR>
                    <a:lnT>
                      <a:noFill/>
                    </a:lnT>
                    <a:lnB>
                      <a:noFill/>
                    </a:lnB>
                    <a:solidFill>
                      <a:srgbClr val="D9D9D9"/>
                    </a:solidFill>
                  </a:tcPr>
                </a:tc>
                <a:tc>
                  <a:txBody>
                    <a:bodyPr/>
                    <a:lstStyle/>
                    <a:p>
                      <a:pPr algn="r" fontAlgn="b"/>
                      <a:r>
                        <a:rPr lang="fi-FI" sz="1100" b="0" i="0" u="none" strike="noStrike">
                          <a:solidFill>
                            <a:srgbClr val="000000"/>
                          </a:solidFill>
                          <a:effectLst/>
                          <a:highlight>
                            <a:srgbClr val="D9D9D9"/>
                          </a:highlight>
                          <a:latin typeface="Franklin Gothic Book" panose="020B0503020102020204" pitchFamily="34" charset="0"/>
                        </a:rPr>
                        <a:t>2,1</a:t>
                      </a:r>
                    </a:p>
                  </a:txBody>
                  <a:tcPr marL="7398" marR="7398" marT="7398" marB="0" anchor="b">
                    <a:lnL>
                      <a:noFill/>
                    </a:lnL>
                    <a:lnR>
                      <a:noFill/>
                    </a:lnR>
                    <a:lnT>
                      <a:noFill/>
                    </a:lnT>
                    <a:lnB>
                      <a:noFill/>
                    </a:lnB>
                    <a:solidFill>
                      <a:srgbClr val="D9D9D9"/>
                    </a:solidFill>
                  </a:tcPr>
                </a:tc>
                <a:tc>
                  <a:txBody>
                    <a:bodyPr/>
                    <a:lstStyle/>
                    <a:p>
                      <a:pPr algn="r" fontAlgn="b"/>
                      <a:r>
                        <a:rPr lang="fi-FI" sz="1100" b="0" i="0" u="none" strike="noStrike">
                          <a:solidFill>
                            <a:srgbClr val="000000"/>
                          </a:solidFill>
                          <a:effectLst/>
                          <a:highlight>
                            <a:srgbClr val="D9D9D9"/>
                          </a:highlight>
                          <a:latin typeface="Franklin Gothic Book" panose="020B0503020102020204" pitchFamily="34" charset="0"/>
                        </a:rPr>
                        <a:t>2,1</a:t>
                      </a:r>
                    </a:p>
                  </a:txBody>
                  <a:tcPr marL="7398" marR="7398" marT="7398" marB="0" anchor="b">
                    <a:lnL>
                      <a:noFill/>
                    </a:lnL>
                    <a:lnR>
                      <a:noFill/>
                    </a:lnR>
                    <a:lnT>
                      <a:noFill/>
                    </a:lnT>
                    <a:lnB>
                      <a:noFill/>
                    </a:lnB>
                    <a:solidFill>
                      <a:srgbClr val="D9D9D9"/>
                    </a:solidFill>
                  </a:tcPr>
                </a:tc>
                <a:tc>
                  <a:txBody>
                    <a:bodyPr/>
                    <a:lstStyle/>
                    <a:p>
                      <a:pPr algn="r" fontAlgn="b"/>
                      <a:r>
                        <a:rPr lang="fi-FI" sz="1100" b="0" i="0" u="none" strike="noStrike">
                          <a:solidFill>
                            <a:srgbClr val="000000"/>
                          </a:solidFill>
                          <a:effectLst/>
                          <a:highlight>
                            <a:srgbClr val="D9D9D9"/>
                          </a:highlight>
                          <a:latin typeface="Franklin Gothic Book" panose="020B0503020102020204" pitchFamily="34" charset="0"/>
                        </a:rPr>
                        <a:t>2,1</a:t>
                      </a:r>
                    </a:p>
                  </a:txBody>
                  <a:tcPr marL="7398" marR="7398" marT="7398" marB="0" anchor="b">
                    <a:lnL>
                      <a:noFill/>
                    </a:lnL>
                    <a:lnR>
                      <a:noFill/>
                    </a:lnR>
                    <a:lnT>
                      <a:noFill/>
                    </a:lnT>
                    <a:lnB>
                      <a:noFill/>
                    </a:lnB>
                    <a:solidFill>
                      <a:srgbClr val="D9D9D9"/>
                    </a:solidFill>
                  </a:tcPr>
                </a:tc>
                <a:tc>
                  <a:txBody>
                    <a:bodyPr/>
                    <a:lstStyle/>
                    <a:p>
                      <a:pPr algn="r" fontAlgn="b"/>
                      <a:r>
                        <a:rPr lang="fi-FI" sz="1100" b="0" i="0" u="none" strike="noStrike">
                          <a:solidFill>
                            <a:srgbClr val="000000"/>
                          </a:solidFill>
                          <a:effectLst/>
                          <a:highlight>
                            <a:srgbClr val="D9D9D9"/>
                          </a:highlight>
                          <a:latin typeface="Franklin Gothic Book" panose="020B0503020102020204" pitchFamily="34" charset="0"/>
                        </a:rPr>
                        <a:t>2,1</a:t>
                      </a:r>
                    </a:p>
                  </a:txBody>
                  <a:tcPr marL="7398" marR="7398" marT="7398" marB="0" anchor="b">
                    <a:lnL>
                      <a:noFill/>
                    </a:lnL>
                    <a:lnR>
                      <a:noFill/>
                    </a:lnR>
                    <a:lnT>
                      <a:noFill/>
                    </a:lnT>
                    <a:lnB>
                      <a:noFill/>
                    </a:lnB>
                    <a:solidFill>
                      <a:srgbClr val="D9D9D9"/>
                    </a:solidFill>
                  </a:tcPr>
                </a:tc>
                <a:tc>
                  <a:txBody>
                    <a:bodyPr/>
                    <a:lstStyle/>
                    <a:p>
                      <a:pPr algn="r" fontAlgn="b"/>
                      <a:r>
                        <a:rPr lang="fi-FI" sz="1100" b="0" i="0" u="none" strike="noStrike">
                          <a:solidFill>
                            <a:srgbClr val="000000"/>
                          </a:solidFill>
                          <a:effectLst/>
                          <a:highlight>
                            <a:srgbClr val="D9D9D9"/>
                          </a:highlight>
                          <a:latin typeface="Franklin Gothic Book" panose="020B0503020102020204" pitchFamily="34" charset="0"/>
                        </a:rPr>
                        <a:t>2,1</a:t>
                      </a:r>
                    </a:p>
                  </a:txBody>
                  <a:tcPr marL="7398" marR="7398" marT="7398" marB="0" anchor="b">
                    <a:lnL>
                      <a:noFill/>
                    </a:lnL>
                    <a:lnR>
                      <a:noFill/>
                    </a:lnR>
                    <a:lnT>
                      <a:noFill/>
                    </a:lnT>
                    <a:lnB>
                      <a:noFill/>
                    </a:lnB>
                    <a:solidFill>
                      <a:srgbClr val="D9D9D9"/>
                    </a:solidFill>
                  </a:tcPr>
                </a:tc>
                <a:tc>
                  <a:txBody>
                    <a:bodyPr/>
                    <a:lstStyle/>
                    <a:p>
                      <a:pPr algn="r" fontAlgn="b"/>
                      <a:r>
                        <a:rPr lang="fi-FI" sz="1100" b="0" i="0" u="none" strike="noStrike">
                          <a:solidFill>
                            <a:srgbClr val="000000"/>
                          </a:solidFill>
                          <a:effectLst/>
                          <a:highlight>
                            <a:srgbClr val="D9D9D9"/>
                          </a:highlight>
                          <a:latin typeface="Franklin Gothic Book" panose="020B0503020102020204" pitchFamily="34" charset="0"/>
                        </a:rPr>
                        <a:t>2,1</a:t>
                      </a:r>
                    </a:p>
                  </a:txBody>
                  <a:tcPr marL="7398" marR="7398" marT="7398" marB="0" anchor="b">
                    <a:lnL>
                      <a:noFill/>
                    </a:lnL>
                    <a:lnR>
                      <a:noFill/>
                    </a:lnR>
                    <a:lnT>
                      <a:noFill/>
                    </a:lnT>
                    <a:lnB>
                      <a:noFill/>
                    </a:lnB>
                    <a:solidFill>
                      <a:srgbClr val="D9D9D9"/>
                    </a:solidFill>
                  </a:tcPr>
                </a:tc>
                <a:tc>
                  <a:txBody>
                    <a:bodyPr/>
                    <a:lstStyle/>
                    <a:p>
                      <a:pPr algn="r" fontAlgn="b"/>
                      <a:r>
                        <a:rPr lang="fi-FI" sz="1100" b="0" i="0" u="none" strike="noStrike">
                          <a:solidFill>
                            <a:srgbClr val="000000"/>
                          </a:solidFill>
                          <a:effectLst/>
                          <a:highlight>
                            <a:srgbClr val="D9D9D9"/>
                          </a:highlight>
                          <a:latin typeface="Franklin Gothic Book" panose="020B0503020102020204" pitchFamily="34" charset="0"/>
                        </a:rPr>
                        <a:t>2,6</a:t>
                      </a:r>
                    </a:p>
                  </a:txBody>
                  <a:tcPr marL="7398" marR="7398" marT="7398" marB="0" anchor="b">
                    <a:lnL>
                      <a:noFill/>
                    </a:lnL>
                    <a:lnR>
                      <a:noFill/>
                    </a:lnR>
                    <a:lnT>
                      <a:noFill/>
                    </a:lnT>
                    <a:lnB>
                      <a:noFill/>
                    </a:lnB>
                    <a:solidFill>
                      <a:srgbClr val="D9D9D9"/>
                    </a:solidFill>
                  </a:tcPr>
                </a:tc>
                <a:tc>
                  <a:txBody>
                    <a:bodyPr/>
                    <a:lstStyle/>
                    <a:p>
                      <a:pPr algn="r" fontAlgn="b"/>
                      <a:r>
                        <a:rPr lang="fi-FI" sz="1100" b="0" i="0" u="none" strike="noStrike">
                          <a:solidFill>
                            <a:srgbClr val="000000"/>
                          </a:solidFill>
                          <a:effectLst/>
                          <a:highlight>
                            <a:srgbClr val="D9D9D9"/>
                          </a:highlight>
                          <a:latin typeface="Franklin Gothic Book" panose="020B0503020102020204" pitchFamily="34" charset="0"/>
                        </a:rPr>
                        <a:t>2,6</a:t>
                      </a:r>
                    </a:p>
                  </a:txBody>
                  <a:tcPr marL="7398" marR="7398" marT="7398" marB="0" anchor="b">
                    <a:lnL>
                      <a:noFill/>
                    </a:lnL>
                    <a:lnR>
                      <a:noFill/>
                    </a:lnR>
                    <a:lnT>
                      <a:noFill/>
                    </a:lnT>
                    <a:lnB>
                      <a:noFill/>
                    </a:lnB>
                    <a:solidFill>
                      <a:srgbClr val="D9D9D9"/>
                    </a:solidFill>
                  </a:tcPr>
                </a:tc>
                <a:tc>
                  <a:txBody>
                    <a:bodyPr/>
                    <a:lstStyle/>
                    <a:p>
                      <a:pPr algn="r" fontAlgn="b"/>
                      <a:r>
                        <a:rPr lang="fi-FI" sz="1100" b="0" i="0" u="none" strike="noStrike">
                          <a:solidFill>
                            <a:srgbClr val="000000"/>
                          </a:solidFill>
                          <a:effectLst/>
                          <a:highlight>
                            <a:srgbClr val="D9D9D9"/>
                          </a:highlight>
                          <a:latin typeface="Franklin Gothic Book" panose="020B0503020102020204" pitchFamily="34" charset="0"/>
                        </a:rPr>
                        <a:t>2,3</a:t>
                      </a:r>
                    </a:p>
                  </a:txBody>
                  <a:tcPr marL="7398" marR="7398" marT="7398" marB="0" anchor="b">
                    <a:lnL>
                      <a:noFill/>
                    </a:lnL>
                    <a:lnR>
                      <a:noFill/>
                    </a:lnR>
                    <a:lnT>
                      <a:noFill/>
                    </a:lnT>
                    <a:lnB>
                      <a:noFill/>
                    </a:lnB>
                    <a:solidFill>
                      <a:srgbClr val="D9D9D9"/>
                    </a:solidFill>
                  </a:tcPr>
                </a:tc>
                <a:tc>
                  <a:txBody>
                    <a:bodyPr/>
                    <a:lstStyle/>
                    <a:p>
                      <a:pPr algn="r" fontAlgn="b"/>
                      <a:r>
                        <a:rPr lang="fi-FI" sz="1100" b="0" i="0" u="none" strike="noStrike">
                          <a:solidFill>
                            <a:srgbClr val="000000"/>
                          </a:solidFill>
                          <a:effectLst/>
                          <a:highlight>
                            <a:srgbClr val="D9D9D9"/>
                          </a:highlight>
                          <a:latin typeface="Franklin Gothic Book" panose="020B0503020102020204" pitchFamily="34" charset="0"/>
                        </a:rPr>
                        <a:t>2,2</a:t>
                      </a:r>
                    </a:p>
                  </a:txBody>
                  <a:tcPr marL="7398" marR="7398" marT="7398" marB="0" anchor="b">
                    <a:lnL>
                      <a:noFill/>
                    </a:lnL>
                    <a:lnR>
                      <a:noFill/>
                    </a:lnR>
                    <a:lnT>
                      <a:noFill/>
                    </a:lnT>
                    <a:lnB>
                      <a:noFill/>
                    </a:lnB>
                    <a:solidFill>
                      <a:srgbClr val="D9D9D9"/>
                    </a:solidFill>
                  </a:tcPr>
                </a:tc>
                <a:extLst>
                  <a:ext uri="{0D108BD9-81ED-4DB2-BD59-A6C34878D82A}">
                    <a16:rowId xmlns:a16="http://schemas.microsoft.com/office/drawing/2014/main" val="3151952243"/>
                  </a:ext>
                </a:extLst>
              </a:tr>
              <a:tr h="190067">
                <a:tc>
                  <a:txBody>
                    <a:bodyPr/>
                    <a:lstStyle/>
                    <a:p>
                      <a:pPr algn="l" fontAlgn="b"/>
                      <a:r>
                        <a:rPr lang="fi-FI" sz="1100" b="0" i="0" u="none" strike="noStrike" dirty="0">
                          <a:solidFill>
                            <a:srgbClr val="000000"/>
                          </a:solidFill>
                          <a:effectLst/>
                          <a:latin typeface="Franklin Gothic Book" panose="020B0503020102020204" pitchFamily="34" charset="0"/>
                        </a:rPr>
                        <a:t>Pohjois-Savo</a:t>
                      </a:r>
                    </a:p>
                  </a:txBody>
                  <a:tcPr marL="7398" marR="7398" marT="7398"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r" fontAlgn="b"/>
                      <a:r>
                        <a:rPr lang="fi-FI" sz="1100" b="0" i="0" u="none" strike="noStrike">
                          <a:solidFill>
                            <a:srgbClr val="000000"/>
                          </a:solidFill>
                          <a:effectLst/>
                          <a:latin typeface="Franklin Gothic Book" panose="020B0503020102020204" pitchFamily="34" charset="0"/>
                        </a:rPr>
                        <a:t>2,2</a:t>
                      </a:r>
                    </a:p>
                  </a:txBody>
                  <a:tcPr marL="7398" marR="7398" marT="7398"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r" fontAlgn="b"/>
                      <a:r>
                        <a:rPr lang="fi-FI" sz="1100" b="0" i="0" u="none" strike="noStrike">
                          <a:solidFill>
                            <a:srgbClr val="000000"/>
                          </a:solidFill>
                          <a:effectLst/>
                          <a:latin typeface="Franklin Gothic Book" panose="020B0503020102020204" pitchFamily="34" charset="0"/>
                        </a:rPr>
                        <a:t>2,4</a:t>
                      </a:r>
                    </a:p>
                  </a:txBody>
                  <a:tcPr marL="7398" marR="7398" marT="7398"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r" fontAlgn="b"/>
                      <a:r>
                        <a:rPr lang="fi-FI" sz="1100" b="0" i="0" u="none" strike="noStrike">
                          <a:solidFill>
                            <a:srgbClr val="000000"/>
                          </a:solidFill>
                          <a:effectLst/>
                          <a:latin typeface="Franklin Gothic Book" panose="020B0503020102020204" pitchFamily="34" charset="0"/>
                        </a:rPr>
                        <a:t>2,2</a:t>
                      </a:r>
                    </a:p>
                  </a:txBody>
                  <a:tcPr marL="7398" marR="7398" marT="7398"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r" fontAlgn="b"/>
                      <a:r>
                        <a:rPr lang="fi-FI" sz="1100" b="0" i="0" u="none" strike="noStrike">
                          <a:solidFill>
                            <a:srgbClr val="000000"/>
                          </a:solidFill>
                          <a:effectLst/>
                          <a:latin typeface="Franklin Gothic Book" panose="020B0503020102020204" pitchFamily="34" charset="0"/>
                        </a:rPr>
                        <a:t>2,3</a:t>
                      </a:r>
                    </a:p>
                  </a:txBody>
                  <a:tcPr marL="7398" marR="7398" marT="7398"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r" fontAlgn="b"/>
                      <a:r>
                        <a:rPr lang="fi-FI" sz="1100" b="0" i="0" u="none" strike="noStrike">
                          <a:solidFill>
                            <a:srgbClr val="000000"/>
                          </a:solidFill>
                          <a:effectLst/>
                          <a:latin typeface="Franklin Gothic Book" panose="020B0503020102020204" pitchFamily="34" charset="0"/>
                        </a:rPr>
                        <a:t>2,3</a:t>
                      </a:r>
                    </a:p>
                  </a:txBody>
                  <a:tcPr marL="7398" marR="7398" marT="7398"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r" fontAlgn="b"/>
                      <a:r>
                        <a:rPr lang="fi-FI" sz="1100" b="0" i="0" u="none" strike="noStrike">
                          <a:solidFill>
                            <a:srgbClr val="000000"/>
                          </a:solidFill>
                          <a:effectLst/>
                          <a:latin typeface="Franklin Gothic Book" panose="020B0503020102020204" pitchFamily="34" charset="0"/>
                        </a:rPr>
                        <a:t>2,5</a:t>
                      </a:r>
                    </a:p>
                  </a:txBody>
                  <a:tcPr marL="7398" marR="7398" marT="7398"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r" fontAlgn="b"/>
                      <a:r>
                        <a:rPr lang="fi-FI" sz="1100" b="0" i="0" u="none" strike="noStrike">
                          <a:solidFill>
                            <a:srgbClr val="000000"/>
                          </a:solidFill>
                          <a:effectLst/>
                          <a:latin typeface="Franklin Gothic Book" panose="020B0503020102020204" pitchFamily="34" charset="0"/>
                        </a:rPr>
                        <a:t>2,6</a:t>
                      </a:r>
                    </a:p>
                  </a:txBody>
                  <a:tcPr marL="7398" marR="7398" marT="7398"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r" fontAlgn="b"/>
                      <a:r>
                        <a:rPr lang="fi-FI" sz="1100" b="0" i="0" u="none" strike="noStrike">
                          <a:solidFill>
                            <a:srgbClr val="000000"/>
                          </a:solidFill>
                          <a:effectLst/>
                          <a:latin typeface="Franklin Gothic Book" panose="020B0503020102020204" pitchFamily="34" charset="0"/>
                        </a:rPr>
                        <a:t>2,5</a:t>
                      </a:r>
                    </a:p>
                  </a:txBody>
                  <a:tcPr marL="7398" marR="7398" marT="7398"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r" fontAlgn="b"/>
                      <a:r>
                        <a:rPr lang="fi-FI" sz="1100" b="0" i="0" u="none" strike="noStrike">
                          <a:solidFill>
                            <a:srgbClr val="000000"/>
                          </a:solidFill>
                          <a:effectLst/>
                          <a:latin typeface="Franklin Gothic Book" panose="020B0503020102020204" pitchFamily="34" charset="0"/>
                        </a:rPr>
                        <a:t>2,7</a:t>
                      </a:r>
                    </a:p>
                  </a:txBody>
                  <a:tcPr marL="7398" marR="7398" marT="7398"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r" fontAlgn="b"/>
                      <a:r>
                        <a:rPr lang="fi-FI" sz="1100" b="0" i="0" u="none" strike="noStrike">
                          <a:solidFill>
                            <a:srgbClr val="000000"/>
                          </a:solidFill>
                          <a:effectLst/>
                          <a:latin typeface="Franklin Gothic Book" panose="020B0503020102020204" pitchFamily="34" charset="0"/>
                        </a:rPr>
                        <a:t>2,5</a:t>
                      </a:r>
                    </a:p>
                  </a:txBody>
                  <a:tcPr marL="7398" marR="7398" marT="7398"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r" fontAlgn="b"/>
                      <a:r>
                        <a:rPr lang="fi-FI" sz="1100" b="0" i="0" u="none" strike="noStrike">
                          <a:solidFill>
                            <a:srgbClr val="000000"/>
                          </a:solidFill>
                          <a:effectLst/>
                          <a:latin typeface="Franklin Gothic Book" panose="020B0503020102020204" pitchFamily="34" charset="0"/>
                        </a:rPr>
                        <a:t>2,6</a:t>
                      </a:r>
                    </a:p>
                  </a:txBody>
                  <a:tcPr marL="7398" marR="7398" marT="7398"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r" fontAlgn="b"/>
                      <a:r>
                        <a:rPr lang="fi-FI" sz="1100" b="0" i="0" u="none" strike="noStrike">
                          <a:solidFill>
                            <a:srgbClr val="000000"/>
                          </a:solidFill>
                          <a:effectLst/>
                          <a:latin typeface="Franklin Gothic Book" panose="020B0503020102020204" pitchFamily="34" charset="0"/>
                        </a:rPr>
                        <a:t>2,6</a:t>
                      </a:r>
                    </a:p>
                  </a:txBody>
                  <a:tcPr marL="7398" marR="7398" marT="7398"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r" fontAlgn="b"/>
                      <a:r>
                        <a:rPr lang="fi-FI" sz="1100" b="0" i="0" u="none" strike="noStrike">
                          <a:solidFill>
                            <a:srgbClr val="000000"/>
                          </a:solidFill>
                          <a:effectLst/>
                          <a:latin typeface="Franklin Gothic Book" panose="020B0503020102020204" pitchFamily="34" charset="0"/>
                        </a:rPr>
                        <a:t>2,4</a:t>
                      </a:r>
                    </a:p>
                  </a:txBody>
                  <a:tcPr marL="7398" marR="7398" marT="7398"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r" fontAlgn="b"/>
                      <a:r>
                        <a:rPr lang="fi-FI" sz="1100" b="0" i="0" u="none" strike="noStrike">
                          <a:solidFill>
                            <a:srgbClr val="000000"/>
                          </a:solidFill>
                          <a:effectLst/>
                          <a:latin typeface="Franklin Gothic Book" panose="020B0503020102020204" pitchFamily="34" charset="0"/>
                        </a:rPr>
                        <a:t>2,4</a:t>
                      </a:r>
                    </a:p>
                  </a:txBody>
                  <a:tcPr marL="7398" marR="7398" marT="7398"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r" fontAlgn="b"/>
                      <a:r>
                        <a:rPr lang="fi-FI" sz="1100" b="0" i="0" u="none" strike="noStrike">
                          <a:solidFill>
                            <a:srgbClr val="000000"/>
                          </a:solidFill>
                          <a:effectLst/>
                          <a:latin typeface="Franklin Gothic Book" panose="020B0503020102020204" pitchFamily="34" charset="0"/>
                        </a:rPr>
                        <a:t>2,5</a:t>
                      </a:r>
                    </a:p>
                  </a:txBody>
                  <a:tcPr marL="7398" marR="7398" marT="7398"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r" fontAlgn="b"/>
                      <a:r>
                        <a:rPr lang="fi-FI" sz="1100" b="0" i="0" u="none" strike="noStrike">
                          <a:solidFill>
                            <a:srgbClr val="000000"/>
                          </a:solidFill>
                          <a:effectLst/>
                          <a:latin typeface="Franklin Gothic Book" panose="020B0503020102020204" pitchFamily="34" charset="0"/>
                        </a:rPr>
                        <a:t>2,5</a:t>
                      </a:r>
                    </a:p>
                  </a:txBody>
                  <a:tcPr marL="7398" marR="7398" marT="7398"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r" fontAlgn="b"/>
                      <a:r>
                        <a:rPr lang="fi-FI" sz="1100" b="0" i="0" u="none" strike="noStrike">
                          <a:solidFill>
                            <a:srgbClr val="000000"/>
                          </a:solidFill>
                          <a:effectLst/>
                          <a:latin typeface="Franklin Gothic Book" panose="020B0503020102020204" pitchFamily="34" charset="0"/>
                        </a:rPr>
                        <a:t>2,3</a:t>
                      </a:r>
                    </a:p>
                  </a:txBody>
                  <a:tcPr marL="7398" marR="7398" marT="7398"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r" fontAlgn="b"/>
                      <a:r>
                        <a:rPr lang="fi-FI" sz="1100" b="0" i="0" u="none" strike="noStrike">
                          <a:solidFill>
                            <a:srgbClr val="000000"/>
                          </a:solidFill>
                          <a:effectLst/>
                          <a:latin typeface="Franklin Gothic Book" panose="020B0503020102020204" pitchFamily="34" charset="0"/>
                        </a:rPr>
                        <a:t>2,2</a:t>
                      </a:r>
                    </a:p>
                  </a:txBody>
                  <a:tcPr marL="7398" marR="7398" marT="7398"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r" fontAlgn="b"/>
                      <a:r>
                        <a:rPr lang="fi-FI" sz="1100" b="0" i="0" u="none" strike="noStrike">
                          <a:solidFill>
                            <a:srgbClr val="000000"/>
                          </a:solidFill>
                          <a:effectLst/>
                          <a:latin typeface="Franklin Gothic Book" panose="020B0503020102020204" pitchFamily="34" charset="0"/>
                        </a:rPr>
                        <a:t>2,3</a:t>
                      </a:r>
                    </a:p>
                  </a:txBody>
                  <a:tcPr marL="7398" marR="7398" marT="7398"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r" fontAlgn="b"/>
                      <a:r>
                        <a:rPr lang="fi-FI" sz="1100" b="0" i="0" u="none" strike="noStrike">
                          <a:solidFill>
                            <a:srgbClr val="000000"/>
                          </a:solidFill>
                          <a:effectLst/>
                          <a:latin typeface="Franklin Gothic Book" panose="020B0503020102020204" pitchFamily="34" charset="0"/>
                        </a:rPr>
                        <a:t>2,7</a:t>
                      </a:r>
                    </a:p>
                  </a:txBody>
                  <a:tcPr marL="7398" marR="7398" marT="7398"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r" fontAlgn="b"/>
                      <a:r>
                        <a:rPr lang="fi-FI" sz="1100" b="0" i="0" u="none" strike="noStrike">
                          <a:solidFill>
                            <a:srgbClr val="000000"/>
                          </a:solidFill>
                          <a:effectLst/>
                          <a:latin typeface="Franklin Gothic Book" panose="020B0503020102020204" pitchFamily="34" charset="0"/>
                        </a:rPr>
                        <a:t>3,2</a:t>
                      </a:r>
                    </a:p>
                  </a:txBody>
                  <a:tcPr marL="7398" marR="7398" marT="7398"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r" fontAlgn="b"/>
                      <a:r>
                        <a:rPr lang="fi-FI" sz="1100" b="0" i="0" u="none" strike="noStrike">
                          <a:solidFill>
                            <a:srgbClr val="000000"/>
                          </a:solidFill>
                          <a:effectLst/>
                          <a:latin typeface="Franklin Gothic Book" panose="020B0503020102020204" pitchFamily="34" charset="0"/>
                        </a:rPr>
                        <a:t>2,8</a:t>
                      </a:r>
                    </a:p>
                  </a:txBody>
                  <a:tcPr marL="7398" marR="7398" marT="7398"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r" fontAlgn="b"/>
                      <a:r>
                        <a:rPr lang="fi-FI" sz="1100" b="0" i="0" u="none" strike="noStrike">
                          <a:solidFill>
                            <a:srgbClr val="000000"/>
                          </a:solidFill>
                          <a:effectLst/>
                          <a:latin typeface="Franklin Gothic Book" panose="020B0503020102020204" pitchFamily="34" charset="0"/>
                        </a:rPr>
                        <a:t>2,2</a:t>
                      </a:r>
                    </a:p>
                  </a:txBody>
                  <a:tcPr marL="7398" marR="7398" marT="7398"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r" fontAlgn="b"/>
                      <a:r>
                        <a:rPr lang="fi-FI" sz="1100" b="0" i="0" u="none" strike="noStrike" dirty="0">
                          <a:solidFill>
                            <a:srgbClr val="000000"/>
                          </a:solidFill>
                          <a:effectLst/>
                          <a:latin typeface="Franklin Gothic Book" panose="020B0503020102020204" pitchFamily="34" charset="0"/>
                        </a:rPr>
                        <a:t>2,1</a:t>
                      </a:r>
                    </a:p>
                  </a:txBody>
                  <a:tcPr marL="7398" marR="7398" marT="7398" marB="0" anchor="b">
                    <a:lnL>
                      <a:noFill/>
                    </a:lnL>
                    <a:lnR>
                      <a:noFill/>
                    </a:lnR>
                    <a:lnT>
                      <a:noFill/>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43472699"/>
                  </a:ext>
                </a:extLst>
              </a:tr>
            </a:tbl>
          </a:graphicData>
        </a:graphic>
      </p:graphicFrame>
      <p:graphicFrame>
        <p:nvGraphicFramePr>
          <p:cNvPr id="3" name="Taulukko 2">
            <a:extLst>
              <a:ext uri="{FF2B5EF4-FFF2-40B4-BE49-F238E27FC236}">
                <a16:creationId xmlns:a16="http://schemas.microsoft.com/office/drawing/2014/main" id="{31A9667D-313E-A6BE-A902-96A0D40022B4}"/>
              </a:ext>
            </a:extLst>
          </p:cNvPr>
          <p:cNvGraphicFramePr>
            <a:graphicFrameLocks noGrp="1"/>
          </p:cNvGraphicFramePr>
          <p:nvPr>
            <p:extLst>
              <p:ext uri="{D42A27DB-BD31-4B8C-83A1-F6EECF244321}">
                <p14:modId xmlns:p14="http://schemas.microsoft.com/office/powerpoint/2010/main" val="2556721981"/>
              </p:ext>
            </p:extLst>
          </p:nvPr>
        </p:nvGraphicFramePr>
        <p:xfrm>
          <a:off x="448456" y="4231490"/>
          <a:ext cx="11288828" cy="1528899"/>
        </p:xfrm>
        <a:graphic>
          <a:graphicData uri="http://schemas.openxmlformats.org/drawingml/2006/table">
            <a:tbl>
              <a:tblPr/>
              <a:tblGrid>
                <a:gridCol w="3092063">
                  <a:extLst>
                    <a:ext uri="{9D8B030D-6E8A-4147-A177-3AD203B41FA5}">
                      <a16:colId xmlns:a16="http://schemas.microsoft.com/office/drawing/2014/main" val="2353829969"/>
                    </a:ext>
                  </a:extLst>
                </a:gridCol>
                <a:gridCol w="584787">
                  <a:extLst>
                    <a:ext uri="{9D8B030D-6E8A-4147-A177-3AD203B41FA5}">
                      <a16:colId xmlns:a16="http://schemas.microsoft.com/office/drawing/2014/main" val="259044834"/>
                    </a:ext>
                  </a:extLst>
                </a:gridCol>
                <a:gridCol w="584787">
                  <a:extLst>
                    <a:ext uri="{9D8B030D-6E8A-4147-A177-3AD203B41FA5}">
                      <a16:colId xmlns:a16="http://schemas.microsoft.com/office/drawing/2014/main" val="1030302541"/>
                    </a:ext>
                  </a:extLst>
                </a:gridCol>
                <a:gridCol w="584787">
                  <a:extLst>
                    <a:ext uri="{9D8B030D-6E8A-4147-A177-3AD203B41FA5}">
                      <a16:colId xmlns:a16="http://schemas.microsoft.com/office/drawing/2014/main" val="2761895676"/>
                    </a:ext>
                  </a:extLst>
                </a:gridCol>
                <a:gridCol w="584787">
                  <a:extLst>
                    <a:ext uri="{9D8B030D-6E8A-4147-A177-3AD203B41FA5}">
                      <a16:colId xmlns:a16="http://schemas.microsoft.com/office/drawing/2014/main" val="3865327414"/>
                    </a:ext>
                  </a:extLst>
                </a:gridCol>
                <a:gridCol w="584787">
                  <a:extLst>
                    <a:ext uri="{9D8B030D-6E8A-4147-A177-3AD203B41FA5}">
                      <a16:colId xmlns:a16="http://schemas.microsoft.com/office/drawing/2014/main" val="2157364472"/>
                    </a:ext>
                  </a:extLst>
                </a:gridCol>
                <a:gridCol w="584787">
                  <a:extLst>
                    <a:ext uri="{9D8B030D-6E8A-4147-A177-3AD203B41FA5}">
                      <a16:colId xmlns:a16="http://schemas.microsoft.com/office/drawing/2014/main" val="3146927812"/>
                    </a:ext>
                  </a:extLst>
                </a:gridCol>
                <a:gridCol w="584787">
                  <a:extLst>
                    <a:ext uri="{9D8B030D-6E8A-4147-A177-3AD203B41FA5}">
                      <a16:colId xmlns:a16="http://schemas.microsoft.com/office/drawing/2014/main" val="91121398"/>
                    </a:ext>
                  </a:extLst>
                </a:gridCol>
                <a:gridCol w="584787">
                  <a:extLst>
                    <a:ext uri="{9D8B030D-6E8A-4147-A177-3AD203B41FA5}">
                      <a16:colId xmlns:a16="http://schemas.microsoft.com/office/drawing/2014/main" val="4142390593"/>
                    </a:ext>
                  </a:extLst>
                </a:gridCol>
                <a:gridCol w="584787">
                  <a:extLst>
                    <a:ext uri="{9D8B030D-6E8A-4147-A177-3AD203B41FA5}">
                      <a16:colId xmlns:a16="http://schemas.microsoft.com/office/drawing/2014/main" val="2523185581"/>
                    </a:ext>
                  </a:extLst>
                </a:gridCol>
                <a:gridCol w="584787">
                  <a:extLst>
                    <a:ext uri="{9D8B030D-6E8A-4147-A177-3AD203B41FA5}">
                      <a16:colId xmlns:a16="http://schemas.microsoft.com/office/drawing/2014/main" val="1039427665"/>
                    </a:ext>
                  </a:extLst>
                </a:gridCol>
                <a:gridCol w="584787">
                  <a:extLst>
                    <a:ext uri="{9D8B030D-6E8A-4147-A177-3AD203B41FA5}">
                      <a16:colId xmlns:a16="http://schemas.microsoft.com/office/drawing/2014/main" val="4233741898"/>
                    </a:ext>
                  </a:extLst>
                </a:gridCol>
                <a:gridCol w="584787">
                  <a:extLst>
                    <a:ext uri="{9D8B030D-6E8A-4147-A177-3AD203B41FA5}">
                      <a16:colId xmlns:a16="http://schemas.microsoft.com/office/drawing/2014/main" val="3831946161"/>
                    </a:ext>
                  </a:extLst>
                </a:gridCol>
                <a:gridCol w="584787">
                  <a:extLst>
                    <a:ext uri="{9D8B030D-6E8A-4147-A177-3AD203B41FA5}">
                      <a16:colId xmlns:a16="http://schemas.microsoft.com/office/drawing/2014/main" val="2989407022"/>
                    </a:ext>
                  </a:extLst>
                </a:gridCol>
                <a:gridCol w="594534">
                  <a:extLst>
                    <a:ext uri="{9D8B030D-6E8A-4147-A177-3AD203B41FA5}">
                      <a16:colId xmlns:a16="http://schemas.microsoft.com/office/drawing/2014/main" val="1560468670"/>
                    </a:ext>
                  </a:extLst>
                </a:gridCol>
              </a:tblGrid>
              <a:tr h="296702">
                <a:tc>
                  <a:txBody>
                    <a:bodyPr/>
                    <a:lstStyle/>
                    <a:p>
                      <a:pPr algn="l" fontAlgn="b"/>
                      <a:r>
                        <a:rPr lang="fi-FI" sz="1100" b="1" i="0" u="none" strike="noStrike" dirty="0">
                          <a:solidFill>
                            <a:srgbClr val="000000"/>
                          </a:solidFill>
                          <a:effectLst/>
                          <a:latin typeface="Franklin Gothic Book" panose="020B0503020102020204" pitchFamily="34" charset="0"/>
                        </a:rPr>
                        <a:t>Yöpyjien osuus</a:t>
                      </a:r>
                    </a:p>
                  </a:txBody>
                  <a:tcPr marL="6811" marR="6811" marT="681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fi-FI" sz="1100" b="1" i="0" u="none" strike="noStrike">
                          <a:solidFill>
                            <a:srgbClr val="000000"/>
                          </a:solidFill>
                          <a:effectLst/>
                          <a:latin typeface="Franklin Gothic Book" panose="020B0503020102020204" pitchFamily="34" charset="0"/>
                        </a:rPr>
                        <a:t>2010</a:t>
                      </a:r>
                    </a:p>
                  </a:txBody>
                  <a:tcPr marL="6811" marR="6811" marT="681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fi-FI" sz="1100" b="1" i="0" u="none" strike="noStrike">
                          <a:solidFill>
                            <a:srgbClr val="000000"/>
                          </a:solidFill>
                          <a:effectLst/>
                          <a:latin typeface="Franklin Gothic Book" panose="020B0503020102020204" pitchFamily="34" charset="0"/>
                        </a:rPr>
                        <a:t>2011</a:t>
                      </a:r>
                    </a:p>
                  </a:txBody>
                  <a:tcPr marL="6811" marR="6811" marT="681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fi-FI" sz="1100" b="1" i="0" u="none" strike="noStrike">
                          <a:solidFill>
                            <a:srgbClr val="000000"/>
                          </a:solidFill>
                          <a:effectLst/>
                          <a:latin typeface="Franklin Gothic Book" panose="020B0503020102020204" pitchFamily="34" charset="0"/>
                        </a:rPr>
                        <a:t>2012</a:t>
                      </a:r>
                    </a:p>
                  </a:txBody>
                  <a:tcPr marL="6811" marR="6811" marT="681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fi-FI" sz="1100" b="1" i="0" u="none" strike="noStrike">
                          <a:solidFill>
                            <a:srgbClr val="000000"/>
                          </a:solidFill>
                          <a:effectLst/>
                          <a:latin typeface="Franklin Gothic Book" panose="020B0503020102020204" pitchFamily="34" charset="0"/>
                        </a:rPr>
                        <a:t>2013</a:t>
                      </a:r>
                    </a:p>
                  </a:txBody>
                  <a:tcPr marL="6811" marR="6811" marT="681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fi-FI" sz="1100" b="1" i="0" u="none" strike="noStrike">
                          <a:solidFill>
                            <a:srgbClr val="000000"/>
                          </a:solidFill>
                          <a:effectLst/>
                          <a:latin typeface="Franklin Gothic Book" panose="020B0503020102020204" pitchFamily="34" charset="0"/>
                        </a:rPr>
                        <a:t>2014</a:t>
                      </a:r>
                    </a:p>
                  </a:txBody>
                  <a:tcPr marL="6811" marR="6811" marT="681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fi-FI" sz="1100" b="1" i="0" u="none" strike="noStrike">
                          <a:solidFill>
                            <a:srgbClr val="000000"/>
                          </a:solidFill>
                          <a:effectLst/>
                          <a:latin typeface="Franklin Gothic Book" panose="020B0503020102020204" pitchFamily="34" charset="0"/>
                        </a:rPr>
                        <a:t>2015</a:t>
                      </a:r>
                    </a:p>
                  </a:txBody>
                  <a:tcPr marL="6811" marR="6811" marT="681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fi-FI" sz="1100" b="1" i="0" u="none" strike="noStrike">
                          <a:solidFill>
                            <a:srgbClr val="000000"/>
                          </a:solidFill>
                          <a:effectLst/>
                          <a:latin typeface="Franklin Gothic Book" panose="020B0503020102020204" pitchFamily="34" charset="0"/>
                        </a:rPr>
                        <a:t>2016</a:t>
                      </a:r>
                    </a:p>
                  </a:txBody>
                  <a:tcPr marL="6811" marR="6811" marT="681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fi-FI" sz="1100" b="1" i="0" u="none" strike="noStrike">
                          <a:solidFill>
                            <a:srgbClr val="000000"/>
                          </a:solidFill>
                          <a:effectLst/>
                          <a:latin typeface="Franklin Gothic Book" panose="020B0503020102020204" pitchFamily="34" charset="0"/>
                        </a:rPr>
                        <a:t>2017</a:t>
                      </a:r>
                    </a:p>
                  </a:txBody>
                  <a:tcPr marL="6811" marR="6811" marT="681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fi-FI" sz="1100" b="1" i="0" u="none" strike="noStrike">
                          <a:solidFill>
                            <a:srgbClr val="000000"/>
                          </a:solidFill>
                          <a:effectLst/>
                          <a:latin typeface="Franklin Gothic Book" panose="020B0503020102020204" pitchFamily="34" charset="0"/>
                        </a:rPr>
                        <a:t>2018</a:t>
                      </a:r>
                    </a:p>
                  </a:txBody>
                  <a:tcPr marL="6811" marR="6811" marT="681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fi-FI" sz="1100" b="1" i="0" u="none" strike="noStrike">
                          <a:solidFill>
                            <a:srgbClr val="000000"/>
                          </a:solidFill>
                          <a:effectLst/>
                          <a:latin typeface="Franklin Gothic Book" panose="020B0503020102020204" pitchFamily="34" charset="0"/>
                        </a:rPr>
                        <a:t>2019</a:t>
                      </a:r>
                    </a:p>
                  </a:txBody>
                  <a:tcPr marL="6811" marR="6811" marT="681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fi-FI" sz="1100" b="1" i="0" u="none" strike="noStrike">
                          <a:solidFill>
                            <a:srgbClr val="000000"/>
                          </a:solidFill>
                          <a:effectLst/>
                          <a:latin typeface="Franklin Gothic Book" panose="020B0503020102020204" pitchFamily="34" charset="0"/>
                        </a:rPr>
                        <a:t>2020</a:t>
                      </a:r>
                    </a:p>
                  </a:txBody>
                  <a:tcPr marL="6811" marR="6811" marT="681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fi-FI" sz="1100" b="1" i="0" u="none" strike="noStrike">
                          <a:solidFill>
                            <a:srgbClr val="000000"/>
                          </a:solidFill>
                          <a:effectLst/>
                          <a:latin typeface="Franklin Gothic Book" panose="020B0503020102020204" pitchFamily="34" charset="0"/>
                        </a:rPr>
                        <a:t>2021</a:t>
                      </a:r>
                    </a:p>
                  </a:txBody>
                  <a:tcPr marL="6811" marR="6811" marT="681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fi-FI" sz="1100" b="1" i="0" u="none" strike="noStrike">
                          <a:solidFill>
                            <a:srgbClr val="000000"/>
                          </a:solidFill>
                          <a:effectLst/>
                          <a:latin typeface="Franklin Gothic Book" panose="020B0503020102020204" pitchFamily="34" charset="0"/>
                        </a:rPr>
                        <a:t>2022</a:t>
                      </a:r>
                    </a:p>
                  </a:txBody>
                  <a:tcPr marL="6811" marR="6811" marT="681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fi-FI" sz="1100" b="1" i="0" u="none" strike="noStrike">
                          <a:solidFill>
                            <a:srgbClr val="000000"/>
                          </a:solidFill>
                          <a:effectLst/>
                          <a:latin typeface="Franklin Gothic Book" panose="020B0503020102020204" pitchFamily="34" charset="0"/>
                        </a:rPr>
                        <a:t>2023</a:t>
                      </a:r>
                    </a:p>
                  </a:txBody>
                  <a:tcPr marL="6811" marR="6811" marT="681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89052242"/>
                  </a:ext>
                </a:extLst>
              </a:tr>
              <a:tr h="296702">
                <a:tc>
                  <a:txBody>
                    <a:bodyPr/>
                    <a:lstStyle/>
                    <a:p>
                      <a:pPr algn="l" fontAlgn="b"/>
                      <a:r>
                        <a:rPr lang="fi-FI" sz="1100" b="0" i="0" u="none" strike="noStrike" dirty="0">
                          <a:solidFill>
                            <a:srgbClr val="000000"/>
                          </a:solidFill>
                          <a:effectLst/>
                          <a:highlight>
                            <a:srgbClr val="D9D9D9"/>
                          </a:highlight>
                          <a:latin typeface="Franklin Gothic Book" panose="020B0503020102020204" pitchFamily="34" charset="0"/>
                        </a:rPr>
                        <a:t>Yöpymiset Pohjois-Savon majoitusliikkeissä (lkm)</a:t>
                      </a:r>
                    </a:p>
                  </a:txBody>
                  <a:tcPr marL="6811" marR="6811" marT="6811"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r" fontAlgn="b"/>
                      <a:r>
                        <a:rPr lang="fi-FI" sz="1100" b="0" i="0" u="none" strike="noStrike">
                          <a:solidFill>
                            <a:srgbClr val="000000"/>
                          </a:solidFill>
                          <a:effectLst/>
                          <a:highlight>
                            <a:srgbClr val="D9D9D9"/>
                          </a:highlight>
                          <a:latin typeface="Franklin Gothic Book" panose="020B0503020102020204" pitchFamily="34" charset="0"/>
                        </a:rPr>
                        <a:t>921 800</a:t>
                      </a:r>
                    </a:p>
                  </a:txBody>
                  <a:tcPr marL="6811" marR="6811" marT="6811"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r" fontAlgn="b"/>
                      <a:r>
                        <a:rPr lang="fi-FI" sz="1100" b="0" i="0" u="none" strike="noStrike">
                          <a:solidFill>
                            <a:srgbClr val="000000"/>
                          </a:solidFill>
                          <a:effectLst/>
                          <a:highlight>
                            <a:srgbClr val="D9D9D9"/>
                          </a:highlight>
                          <a:latin typeface="Franklin Gothic Book" panose="020B0503020102020204" pitchFamily="34" charset="0"/>
                        </a:rPr>
                        <a:t>883 476</a:t>
                      </a:r>
                    </a:p>
                  </a:txBody>
                  <a:tcPr marL="6811" marR="6811" marT="6811"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r" fontAlgn="b"/>
                      <a:r>
                        <a:rPr lang="fi-FI" sz="1100" b="0" i="0" u="none" strike="noStrike">
                          <a:solidFill>
                            <a:srgbClr val="000000"/>
                          </a:solidFill>
                          <a:effectLst/>
                          <a:highlight>
                            <a:srgbClr val="D9D9D9"/>
                          </a:highlight>
                          <a:latin typeface="Franklin Gothic Book" panose="020B0503020102020204" pitchFamily="34" charset="0"/>
                        </a:rPr>
                        <a:t>894 040</a:t>
                      </a:r>
                    </a:p>
                  </a:txBody>
                  <a:tcPr marL="6811" marR="6811" marT="6811"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r" fontAlgn="b"/>
                      <a:r>
                        <a:rPr lang="fi-FI" sz="1100" b="0" i="0" u="none" strike="noStrike">
                          <a:solidFill>
                            <a:srgbClr val="000000"/>
                          </a:solidFill>
                          <a:effectLst/>
                          <a:highlight>
                            <a:srgbClr val="D9D9D9"/>
                          </a:highlight>
                          <a:latin typeface="Franklin Gothic Book" panose="020B0503020102020204" pitchFamily="34" charset="0"/>
                        </a:rPr>
                        <a:t>870 786</a:t>
                      </a:r>
                    </a:p>
                  </a:txBody>
                  <a:tcPr marL="6811" marR="6811" marT="6811"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r" fontAlgn="b"/>
                      <a:r>
                        <a:rPr lang="fi-FI" sz="1100" b="0" i="0" u="none" strike="noStrike">
                          <a:solidFill>
                            <a:srgbClr val="000000"/>
                          </a:solidFill>
                          <a:effectLst/>
                          <a:highlight>
                            <a:srgbClr val="D9D9D9"/>
                          </a:highlight>
                          <a:latin typeface="Franklin Gothic Book" panose="020B0503020102020204" pitchFamily="34" charset="0"/>
                        </a:rPr>
                        <a:t>840 323</a:t>
                      </a:r>
                    </a:p>
                  </a:txBody>
                  <a:tcPr marL="6811" marR="6811" marT="6811"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r" fontAlgn="b"/>
                      <a:r>
                        <a:rPr lang="fi-FI" sz="1100" b="0" i="0" u="none" strike="noStrike">
                          <a:solidFill>
                            <a:srgbClr val="000000"/>
                          </a:solidFill>
                          <a:effectLst/>
                          <a:highlight>
                            <a:srgbClr val="D9D9D9"/>
                          </a:highlight>
                          <a:latin typeface="Franklin Gothic Book" panose="020B0503020102020204" pitchFamily="34" charset="0"/>
                        </a:rPr>
                        <a:t>820 374</a:t>
                      </a:r>
                    </a:p>
                  </a:txBody>
                  <a:tcPr marL="6811" marR="6811" marT="6811"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r" fontAlgn="b"/>
                      <a:r>
                        <a:rPr lang="fi-FI" sz="1100" b="0" i="0" u="none" strike="noStrike">
                          <a:solidFill>
                            <a:srgbClr val="000000"/>
                          </a:solidFill>
                          <a:effectLst/>
                          <a:highlight>
                            <a:srgbClr val="D9D9D9"/>
                          </a:highlight>
                          <a:latin typeface="Franklin Gothic Book" panose="020B0503020102020204" pitchFamily="34" charset="0"/>
                        </a:rPr>
                        <a:t>827 224</a:t>
                      </a:r>
                    </a:p>
                  </a:txBody>
                  <a:tcPr marL="6811" marR="6811" marT="6811"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r" fontAlgn="b"/>
                      <a:r>
                        <a:rPr lang="fi-FI" sz="1100" b="0" i="0" u="none" strike="noStrike">
                          <a:solidFill>
                            <a:srgbClr val="000000"/>
                          </a:solidFill>
                          <a:effectLst/>
                          <a:highlight>
                            <a:srgbClr val="D9D9D9"/>
                          </a:highlight>
                          <a:latin typeface="Franklin Gothic Book" panose="020B0503020102020204" pitchFamily="34" charset="0"/>
                        </a:rPr>
                        <a:t>847 104</a:t>
                      </a:r>
                    </a:p>
                  </a:txBody>
                  <a:tcPr marL="6811" marR="6811" marT="6811"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r" fontAlgn="b"/>
                      <a:r>
                        <a:rPr lang="fi-FI" sz="1100" b="0" i="0" u="none" strike="noStrike">
                          <a:solidFill>
                            <a:srgbClr val="000000"/>
                          </a:solidFill>
                          <a:effectLst/>
                          <a:highlight>
                            <a:srgbClr val="D9D9D9"/>
                          </a:highlight>
                          <a:latin typeface="Franklin Gothic Book" panose="020B0503020102020204" pitchFamily="34" charset="0"/>
                        </a:rPr>
                        <a:t>842 516</a:t>
                      </a:r>
                    </a:p>
                  </a:txBody>
                  <a:tcPr marL="6811" marR="6811" marT="6811"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r" fontAlgn="b"/>
                      <a:r>
                        <a:rPr lang="fi-FI" sz="1100" b="0" i="0" u="none" strike="noStrike">
                          <a:solidFill>
                            <a:srgbClr val="000000"/>
                          </a:solidFill>
                          <a:effectLst/>
                          <a:highlight>
                            <a:srgbClr val="D9D9D9"/>
                          </a:highlight>
                          <a:latin typeface="Franklin Gothic Book" panose="020B0503020102020204" pitchFamily="34" charset="0"/>
                        </a:rPr>
                        <a:t>866 979</a:t>
                      </a:r>
                    </a:p>
                  </a:txBody>
                  <a:tcPr marL="6811" marR="6811" marT="6811"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r" fontAlgn="b"/>
                      <a:r>
                        <a:rPr lang="fi-FI" sz="1100" b="0" i="0" u="none" strike="noStrike">
                          <a:solidFill>
                            <a:srgbClr val="000000"/>
                          </a:solidFill>
                          <a:effectLst/>
                          <a:highlight>
                            <a:srgbClr val="D9D9D9"/>
                          </a:highlight>
                          <a:latin typeface="Franklin Gothic Book" panose="020B0503020102020204" pitchFamily="34" charset="0"/>
                        </a:rPr>
                        <a:t>615 617</a:t>
                      </a:r>
                    </a:p>
                  </a:txBody>
                  <a:tcPr marL="6811" marR="6811" marT="6811"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r" fontAlgn="b"/>
                      <a:r>
                        <a:rPr lang="fi-FI" sz="1100" b="0" i="0" u="none" strike="noStrike">
                          <a:solidFill>
                            <a:srgbClr val="000000"/>
                          </a:solidFill>
                          <a:effectLst/>
                          <a:highlight>
                            <a:srgbClr val="D9D9D9"/>
                          </a:highlight>
                          <a:latin typeface="Franklin Gothic Book" panose="020B0503020102020204" pitchFamily="34" charset="0"/>
                        </a:rPr>
                        <a:t>745 655</a:t>
                      </a:r>
                    </a:p>
                  </a:txBody>
                  <a:tcPr marL="6811" marR="6811" marT="6811"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r" fontAlgn="b"/>
                      <a:r>
                        <a:rPr lang="fi-FI" sz="1100" b="0" i="0" u="none" strike="noStrike">
                          <a:solidFill>
                            <a:srgbClr val="000000"/>
                          </a:solidFill>
                          <a:effectLst/>
                          <a:highlight>
                            <a:srgbClr val="D9D9D9"/>
                          </a:highlight>
                          <a:latin typeface="Franklin Gothic Book" panose="020B0503020102020204" pitchFamily="34" charset="0"/>
                        </a:rPr>
                        <a:t>824 114</a:t>
                      </a:r>
                    </a:p>
                  </a:txBody>
                  <a:tcPr marL="6811" marR="6811" marT="6811"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r" fontAlgn="b"/>
                      <a:r>
                        <a:rPr lang="fi-FI" sz="1100" b="0" i="0" u="none" strike="noStrike">
                          <a:solidFill>
                            <a:srgbClr val="000000"/>
                          </a:solidFill>
                          <a:effectLst/>
                          <a:highlight>
                            <a:srgbClr val="D9D9D9"/>
                          </a:highlight>
                          <a:latin typeface="Franklin Gothic Book" panose="020B0503020102020204" pitchFamily="34" charset="0"/>
                        </a:rPr>
                        <a:t>829 629</a:t>
                      </a:r>
                    </a:p>
                  </a:txBody>
                  <a:tcPr marL="6811" marR="6811" marT="6811"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extLst>
                  <a:ext uri="{0D108BD9-81ED-4DB2-BD59-A6C34878D82A}">
                    <a16:rowId xmlns:a16="http://schemas.microsoft.com/office/drawing/2014/main" val="744210672"/>
                  </a:ext>
                </a:extLst>
              </a:tr>
              <a:tr h="296702">
                <a:tc>
                  <a:txBody>
                    <a:bodyPr/>
                    <a:lstStyle/>
                    <a:p>
                      <a:pPr algn="l" fontAlgn="b"/>
                      <a:r>
                        <a:rPr lang="fi-FI" sz="1100" b="0" i="0" u="none" strike="noStrike">
                          <a:solidFill>
                            <a:srgbClr val="000000"/>
                          </a:solidFill>
                          <a:effectLst/>
                          <a:latin typeface="Franklin Gothic Book" panose="020B0503020102020204" pitchFamily="34" charset="0"/>
                        </a:rPr>
                        <a:t>Kotimaisten matkailijoiden yöpymiset (%)</a:t>
                      </a:r>
                    </a:p>
                  </a:txBody>
                  <a:tcPr marL="6811" marR="6811" marT="6811" marB="0" anchor="b">
                    <a:lnL>
                      <a:noFill/>
                    </a:lnL>
                    <a:lnR>
                      <a:noFill/>
                    </a:lnR>
                    <a:lnT>
                      <a:noFill/>
                    </a:lnT>
                    <a:lnB>
                      <a:noFill/>
                    </a:lnB>
                    <a:noFill/>
                  </a:tcPr>
                </a:tc>
                <a:tc>
                  <a:txBody>
                    <a:bodyPr/>
                    <a:lstStyle/>
                    <a:p>
                      <a:pPr algn="r" fontAlgn="b"/>
                      <a:r>
                        <a:rPr lang="fi-FI" sz="1100" b="0" i="0" u="none" strike="noStrike">
                          <a:solidFill>
                            <a:srgbClr val="000000"/>
                          </a:solidFill>
                          <a:effectLst/>
                          <a:latin typeface="Franklin Gothic Book" panose="020B0503020102020204" pitchFamily="34" charset="0"/>
                        </a:rPr>
                        <a:t>87,9</a:t>
                      </a:r>
                    </a:p>
                  </a:txBody>
                  <a:tcPr marL="6811" marR="6811" marT="6811" marB="0" anchor="b">
                    <a:lnL>
                      <a:noFill/>
                    </a:lnL>
                    <a:lnR>
                      <a:noFill/>
                    </a:lnR>
                    <a:lnT>
                      <a:noFill/>
                    </a:lnT>
                    <a:lnB>
                      <a:noFill/>
                    </a:lnB>
                    <a:noFill/>
                  </a:tcPr>
                </a:tc>
                <a:tc>
                  <a:txBody>
                    <a:bodyPr/>
                    <a:lstStyle/>
                    <a:p>
                      <a:pPr algn="r" fontAlgn="b"/>
                      <a:r>
                        <a:rPr lang="fi-FI" sz="1100" b="0" i="0" u="none" strike="noStrike">
                          <a:solidFill>
                            <a:srgbClr val="000000"/>
                          </a:solidFill>
                          <a:effectLst/>
                          <a:latin typeface="Franklin Gothic Book" panose="020B0503020102020204" pitchFamily="34" charset="0"/>
                        </a:rPr>
                        <a:t>86,5</a:t>
                      </a:r>
                    </a:p>
                  </a:txBody>
                  <a:tcPr marL="6811" marR="6811" marT="6811" marB="0" anchor="b">
                    <a:lnL>
                      <a:noFill/>
                    </a:lnL>
                    <a:lnR>
                      <a:noFill/>
                    </a:lnR>
                    <a:lnT>
                      <a:noFill/>
                    </a:lnT>
                    <a:lnB>
                      <a:noFill/>
                    </a:lnB>
                    <a:noFill/>
                  </a:tcPr>
                </a:tc>
                <a:tc>
                  <a:txBody>
                    <a:bodyPr/>
                    <a:lstStyle/>
                    <a:p>
                      <a:pPr algn="r" fontAlgn="b"/>
                      <a:r>
                        <a:rPr lang="fi-FI" sz="1100" b="0" i="0" u="none" strike="noStrike">
                          <a:solidFill>
                            <a:srgbClr val="000000"/>
                          </a:solidFill>
                          <a:effectLst/>
                          <a:latin typeface="Franklin Gothic Book" panose="020B0503020102020204" pitchFamily="34" charset="0"/>
                        </a:rPr>
                        <a:t>85,6</a:t>
                      </a:r>
                    </a:p>
                  </a:txBody>
                  <a:tcPr marL="6811" marR="6811" marT="6811" marB="0" anchor="b">
                    <a:lnL>
                      <a:noFill/>
                    </a:lnL>
                    <a:lnR>
                      <a:noFill/>
                    </a:lnR>
                    <a:lnT>
                      <a:noFill/>
                    </a:lnT>
                    <a:lnB>
                      <a:noFill/>
                    </a:lnB>
                    <a:noFill/>
                  </a:tcPr>
                </a:tc>
                <a:tc>
                  <a:txBody>
                    <a:bodyPr/>
                    <a:lstStyle/>
                    <a:p>
                      <a:pPr algn="r" fontAlgn="b"/>
                      <a:r>
                        <a:rPr lang="fi-FI" sz="1100" b="0" i="0" u="none" strike="noStrike">
                          <a:solidFill>
                            <a:srgbClr val="000000"/>
                          </a:solidFill>
                          <a:effectLst/>
                          <a:latin typeface="Franklin Gothic Book" panose="020B0503020102020204" pitchFamily="34" charset="0"/>
                        </a:rPr>
                        <a:t>85,5</a:t>
                      </a:r>
                    </a:p>
                  </a:txBody>
                  <a:tcPr marL="6811" marR="6811" marT="6811" marB="0" anchor="b">
                    <a:lnL>
                      <a:noFill/>
                    </a:lnL>
                    <a:lnR>
                      <a:noFill/>
                    </a:lnR>
                    <a:lnT>
                      <a:noFill/>
                    </a:lnT>
                    <a:lnB>
                      <a:noFill/>
                    </a:lnB>
                    <a:noFill/>
                  </a:tcPr>
                </a:tc>
                <a:tc>
                  <a:txBody>
                    <a:bodyPr/>
                    <a:lstStyle/>
                    <a:p>
                      <a:pPr algn="r" fontAlgn="b"/>
                      <a:r>
                        <a:rPr lang="fi-FI" sz="1100" b="0" i="0" u="none" strike="noStrike">
                          <a:solidFill>
                            <a:srgbClr val="000000"/>
                          </a:solidFill>
                          <a:effectLst/>
                          <a:latin typeface="Franklin Gothic Book" panose="020B0503020102020204" pitchFamily="34" charset="0"/>
                        </a:rPr>
                        <a:t>85,8</a:t>
                      </a:r>
                    </a:p>
                  </a:txBody>
                  <a:tcPr marL="6811" marR="6811" marT="6811" marB="0" anchor="b">
                    <a:lnL>
                      <a:noFill/>
                    </a:lnL>
                    <a:lnR>
                      <a:noFill/>
                    </a:lnR>
                    <a:lnT>
                      <a:noFill/>
                    </a:lnT>
                    <a:lnB>
                      <a:noFill/>
                    </a:lnB>
                    <a:noFill/>
                  </a:tcPr>
                </a:tc>
                <a:tc>
                  <a:txBody>
                    <a:bodyPr/>
                    <a:lstStyle/>
                    <a:p>
                      <a:pPr algn="r" fontAlgn="b"/>
                      <a:r>
                        <a:rPr lang="fi-FI" sz="1100" b="0" i="0" u="none" strike="noStrike">
                          <a:solidFill>
                            <a:srgbClr val="000000"/>
                          </a:solidFill>
                          <a:effectLst/>
                          <a:latin typeface="Franklin Gothic Book" panose="020B0503020102020204" pitchFamily="34" charset="0"/>
                        </a:rPr>
                        <a:t>87,4</a:t>
                      </a:r>
                    </a:p>
                  </a:txBody>
                  <a:tcPr marL="6811" marR="6811" marT="6811" marB="0" anchor="b">
                    <a:lnL>
                      <a:noFill/>
                    </a:lnL>
                    <a:lnR>
                      <a:noFill/>
                    </a:lnR>
                    <a:lnT>
                      <a:noFill/>
                    </a:lnT>
                    <a:lnB>
                      <a:noFill/>
                    </a:lnB>
                    <a:noFill/>
                  </a:tcPr>
                </a:tc>
                <a:tc>
                  <a:txBody>
                    <a:bodyPr/>
                    <a:lstStyle/>
                    <a:p>
                      <a:pPr algn="r" fontAlgn="b"/>
                      <a:r>
                        <a:rPr lang="fi-FI" sz="1100" b="0" i="0" u="none" strike="noStrike">
                          <a:solidFill>
                            <a:srgbClr val="000000"/>
                          </a:solidFill>
                          <a:effectLst/>
                          <a:latin typeface="Franklin Gothic Book" panose="020B0503020102020204" pitchFamily="34" charset="0"/>
                        </a:rPr>
                        <a:t>88,6</a:t>
                      </a:r>
                    </a:p>
                  </a:txBody>
                  <a:tcPr marL="6811" marR="6811" marT="6811" marB="0" anchor="b">
                    <a:lnL>
                      <a:noFill/>
                    </a:lnL>
                    <a:lnR>
                      <a:noFill/>
                    </a:lnR>
                    <a:lnT>
                      <a:noFill/>
                    </a:lnT>
                    <a:lnB>
                      <a:noFill/>
                    </a:lnB>
                    <a:noFill/>
                  </a:tcPr>
                </a:tc>
                <a:tc>
                  <a:txBody>
                    <a:bodyPr/>
                    <a:lstStyle/>
                    <a:p>
                      <a:pPr algn="r" fontAlgn="b"/>
                      <a:r>
                        <a:rPr lang="fi-FI" sz="1100" b="0" i="0" u="none" strike="noStrike">
                          <a:solidFill>
                            <a:srgbClr val="000000"/>
                          </a:solidFill>
                          <a:effectLst/>
                          <a:latin typeface="Franklin Gothic Book" panose="020B0503020102020204" pitchFamily="34" charset="0"/>
                        </a:rPr>
                        <a:t>89,1</a:t>
                      </a:r>
                    </a:p>
                  </a:txBody>
                  <a:tcPr marL="6811" marR="6811" marT="6811" marB="0" anchor="b">
                    <a:lnL>
                      <a:noFill/>
                    </a:lnL>
                    <a:lnR>
                      <a:noFill/>
                    </a:lnR>
                    <a:lnT>
                      <a:noFill/>
                    </a:lnT>
                    <a:lnB>
                      <a:noFill/>
                    </a:lnB>
                    <a:noFill/>
                  </a:tcPr>
                </a:tc>
                <a:tc>
                  <a:txBody>
                    <a:bodyPr/>
                    <a:lstStyle/>
                    <a:p>
                      <a:pPr algn="r" fontAlgn="b"/>
                      <a:r>
                        <a:rPr lang="fi-FI" sz="1100" b="0" i="0" u="none" strike="noStrike">
                          <a:solidFill>
                            <a:srgbClr val="000000"/>
                          </a:solidFill>
                          <a:effectLst/>
                          <a:latin typeface="Franklin Gothic Book" panose="020B0503020102020204" pitchFamily="34" charset="0"/>
                        </a:rPr>
                        <a:t>87,6</a:t>
                      </a:r>
                    </a:p>
                  </a:txBody>
                  <a:tcPr marL="6811" marR="6811" marT="6811" marB="0" anchor="b">
                    <a:lnL>
                      <a:noFill/>
                    </a:lnL>
                    <a:lnR>
                      <a:noFill/>
                    </a:lnR>
                    <a:lnT>
                      <a:noFill/>
                    </a:lnT>
                    <a:lnB>
                      <a:noFill/>
                    </a:lnB>
                    <a:noFill/>
                  </a:tcPr>
                </a:tc>
                <a:tc>
                  <a:txBody>
                    <a:bodyPr/>
                    <a:lstStyle/>
                    <a:p>
                      <a:pPr algn="r" fontAlgn="b"/>
                      <a:r>
                        <a:rPr lang="fi-FI" sz="1100" b="0" i="0" u="none" strike="noStrike">
                          <a:solidFill>
                            <a:srgbClr val="000000"/>
                          </a:solidFill>
                          <a:effectLst/>
                          <a:latin typeface="Franklin Gothic Book" panose="020B0503020102020204" pitchFamily="34" charset="0"/>
                        </a:rPr>
                        <a:t>87,6</a:t>
                      </a:r>
                    </a:p>
                  </a:txBody>
                  <a:tcPr marL="6811" marR="6811" marT="6811" marB="0" anchor="b">
                    <a:lnL>
                      <a:noFill/>
                    </a:lnL>
                    <a:lnR>
                      <a:noFill/>
                    </a:lnR>
                    <a:lnT>
                      <a:noFill/>
                    </a:lnT>
                    <a:lnB>
                      <a:noFill/>
                    </a:lnB>
                    <a:noFill/>
                  </a:tcPr>
                </a:tc>
                <a:tc>
                  <a:txBody>
                    <a:bodyPr/>
                    <a:lstStyle/>
                    <a:p>
                      <a:pPr algn="r" fontAlgn="b"/>
                      <a:r>
                        <a:rPr lang="fi-FI" sz="1100" b="0" i="0" u="none" strike="noStrike">
                          <a:solidFill>
                            <a:srgbClr val="000000"/>
                          </a:solidFill>
                          <a:effectLst/>
                          <a:latin typeface="Franklin Gothic Book" panose="020B0503020102020204" pitchFamily="34" charset="0"/>
                        </a:rPr>
                        <a:t>93,9</a:t>
                      </a:r>
                    </a:p>
                  </a:txBody>
                  <a:tcPr marL="6811" marR="6811" marT="6811" marB="0" anchor="b">
                    <a:lnL>
                      <a:noFill/>
                    </a:lnL>
                    <a:lnR>
                      <a:noFill/>
                    </a:lnR>
                    <a:lnT>
                      <a:noFill/>
                    </a:lnT>
                    <a:lnB>
                      <a:noFill/>
                    </a:lnB>
                    <a:noFill/>
                  </a:tcPr>
                </a:tc>
                <a:tc>
                  <a:txBody>
                    <a:bodyPr/>
                    <a:lstStyle/>
                    <a:p>
                      <a:pPr algn="r" fontAlgn="b"/>
                      <a:r>
                        <a:rPr lang="fi-FI" sz="1100" b="0" i="0" u="none" strike="noStrike">
                          <a:solidFill>
                            <a:srgbClr val="000000"/>
                          </a:solidFill>
                          <a:effectLst/>
                          <a:latin typeface="Franklin Gothic Book" panose="020B0503020102020204" pitchFamily="34" charset="0"/>
                        </a:rPr>
                        <a:t>95,2</a:t>
                      </a:r>
                    </a:p>
                  </a:txBody>
                  <a:tcPr marL="6811" marR="6811" marT="6811" marB="0" anchor="b">
                    <a:lnL>
                      <a:noFill/>
                    </a:lnL>
                    <a:lnR>
                      <a:noFill/>
                    </a:lnR>
                    <a:lnT>
                      <a:noFill/>
                    </a:lnT>
                    <a:lnB>
                      <a:noFill/>
                    </a:lnB>
                    <a:noFill/>
                  </a:tcPr>
                </a:tc>
                <a:tc>
                  <a:txBody>
                    <a:bodyPr/>
                    <a:lstStyle/>
                    <a:p>
                      <a:pPr algn="r" fontAlgn="b"/>
                      <a:r>
                        <a:rPr lang="fi-FI" sz="1100" b="0" i="0" u="none" strike="noStrike">
                          <a:solidFill>
                            <a:srgbClr val="000000"/>
                          </a:solidFill>
                          <a:effectLst/>
                          <a:latin typeface="Franklin Gothic Book" panose="020B0503020102020204" pitchFamily="34" charset="0"/>
                        </a:rPr>
                        <a:t>93,6</a:t>
                      </a:r>
                    </a:p>
                  </a:txBody>
                  <a:tcPr marL="6811" marR="6811" marT="6811" marB="0" anchor="b">
                    <a:lnL>
                      <a:noFill/>
                    </a:lnL>
                    <a:lnR>
                      <a:noFill/>
                    </a:lnR>
                    <a:lnT>
                      <a:noFill/>
                    </a:lnT>
                    <a:lnB>
                      <a:noFill/>
                    </a:lnB>
                    <a:noFill/>
                  </a:tcPr>
                </a:tc>
                <a:tc>
                  <a:txBody>
                    <a:bodyPr/>
                    <a:lstStyle/>
                    <a:p>
                      <a:pPr algn="r" fontAlgn="b"/>
                      <a:r>
                        <a:rPr lang="fi-FI" sz="1100" b="0" i="0" u="none" strike="noStrike">
                          <a:solidFill>
                            <a:srgbClr val="000000"/>
                          </a:solidFill>
                          <a:effectLst/>
                          <a:latin typeface="Franklin Gothic Book" panose="020B0503020102020204" pitchFamily="34" charset="0"/>
                        </a:rPr>
                        <a:t>92,5</a:t>
                      </a:r>
                    </a:p>
                  </a:txBody>
                  <a:tcPr marL="6811" marR="6811" marT="6811" marB="0" anchor="b">
                    <a:lnL>
                      <a:noFill/>
                    </a:lnL>
                    <a:lnR>
                      <a:noFill/>
                    </a:lnR>
                    <a:lnT>
                      <a:noFill/>
                    </a:lnT>
                    <a:lnB>
                      <a:noFill/>
                    </a:lnB>
                    <a:noFill/>
                  </a:tcPr>
                </a:tc>
                <a:extLst>
                  <a:ext uri="{0D108BD9-81ED-4DB2-BD59-A6C34878D82A}">
                    <a16:rowId xmlns:a16="http://schemas.microsoft.com/office/drawing/2014/main" val="3935077379"/>
                  </a:ext>
                </a:extLst>
              </a:tr>
              <a:tr h="296702">
                <a:tc>
                  <a:txBody>
                    <a:bodyPr/>
                    <a:lstStyle/>
                    <a:p>
                      <a:pPr algn="l" fontAlgn="b"/>
                      <a:r>
                        <a:rPr lang="fi-FI" sz="1100" b="0" i="0" u="none" strike="noStrike">
                          <a:solidFill>
                            <a:srgbClr val="000000"/>
                          </a:solidFill>
                          <a:effectLst/>
                          <a:highlight>
                            <a:srgbClr val="D9D9D9"/>
                          </a:highlight>
                          <a:latin typeface="Franklin Gothic Book" panose="020B0503020102020204" pitchFamily="34" charset="0"/>
                        </a:rPr>
                        <a:t>Ulkomaisten matkailijoiden yöpymiset (%)</a:t>
                      </a:r>
                    </a:p>
                  </a:txBody>
                  <a:tcPr marL="6811" marR="6811" marT="6811" marB="0" anchor="b">
                    <a:lnL>
                      <a:noFill/>
                    </a:lnL>
                    <a:lnR>
                      <a:noFill/>
                    </a:lnR>
                    <a:lnT>
                      <a:noFill/>
                    </a:lnT>
                    <a:lnB>
                      <a:noFill/>
                    </a:lnB>
                    <a:solidFill>
                      <a:srgbClr val="D9D9D9"/>
                    </a:solidFill>
                  </a:tcPr>
                </a:tc>
                <a:tc>
                  <a:txBody>
                    <a:bodyPr/>
                    <a:lstStyle/>
                    <a:p>
                      <a:pPr algn="r" fontAlgn="b"/>
                      <a:r>
                        <a:rPr lang="fi-FI" sz="1100" b="0" i="0" u="none" strike="noStrike">
                          <a:solidFill>
                            <a:srgbClr val="000000"/>
                          </a:solidFill>
                          <a:effectLst/>
                          <a:highlight>
                            <a:srgbClr val="D9D9D9"/>
                          </a:highlight>
                          <a:latin typeface="Franklin Gothic Book" panose="020B0503020102020204" pitchFamily="34" charset="0"/>
                        </a:rPr>
                        <a:t>12,1</a:t>
                      </a:r>
                    </a:p>
                  </a:txBody>
                  <a:tcPr marL="6811" marR="6811" marT="6811" marB="0" anchor="b">
                    <a:lnL>
                      <a:noFill/>
                    </a:lnL>
                    <a:lnR>
                      <a:noFill/>
                    </a:lnR>
                    <a:lnT>
                      <a:noFill/>
                    </a:lnT>
                    <a:lnB>
                      <a:noFill/>
                    </a:lnB>
                    <a:solidFill>
                      <a:srgbClr val="D9D9D9"/>
                    </a:solidFill>
                  </a:tcPr>
                </a:tc>
                <a:tc>
                  <a:txBody>
                    <a:bodyPr/>
                    <a:lstStyle/>
                    <a:p>
                      <a:pPr algn="r" fontAlgn="b"/>
                      <a:r>
                        <a:rPr lang="fi-FI" sz="1100" b="0" i="0" u="none" strike="noStrike">
                          <a:solidFill>
                            <a:srgbClr val="000000"/>
                          </a:solidFill>
                          <a:effectLst/>
                          <a:highlight>
                            <a:srgbClr val="D9D9D9"/>
                          </a:highlight>
                          <a:latin typeface="Franklin Gothic Book" panose="020B0503020102020204" pitchFamily="34" charset="0"/>
                        </a:rPr>
                        <a:t>13,5</a:t>
                      </a:r>
                    </a:p>
                  </a:txBody>
                  <a:tcPr marL="6811" marR="6811" marT="6811" marB="0" anchor="b">
                    <a:lnL>
                      <a:noFill/>
                    </a:lnL>
                    <a:lnR>
                      <a:noFill/>
                    </a:lnR>
                    <a:lnT>
                      <a:noFill/>
                    </a:lnT>
                    <a:lnB>
                      <a:noFill/>
                    </a:lnB>
                    <a:solidFill>
                      <a:srgbClr val="D9D9D9"/>
                    </a:solidFill>
                  </a:tcPr>
                </a:tc>
                <a:tc>
                  <a:txBody>
                    <a:bodyPr/>
                    <a:lstStyle/>
                    <a:p>
                      <a:pPr algn="r" fontAlgn="b"/>
                      <a:r>
                        <a:rPr lang="fi-FI" sz="1100" b="0" i="0" u="none" strike="noStrike">
                          <a:solidFill>
                            <a:srgbClr val="000000"/>
                          </a:solidFill>
                          <a:effectLst/>
                          <a:highlight>
                            <a:srgbClr val="D9D9D9"/>
                          </a:highlight>
                          <a:latin typeface="Franklin Gothic Book" panose="020B0503020102020204" pitchFamily="34" charset="0"/>
                        </a:rPr>
                        <a:t>14,4</a:t>
                      </a:r>
                    </a:p>
                  </a:txBody>
                  <a:tcPr marL="6811" marR="6811" marT="6811" marB="0" anchor="b">
                    <a:lnL>
                      <a:noFill/>
                    </a:lnL>
                    <a:lnR>
                      <a:noFill/>
                    </a:lnR>
                    <a:lnT>
                      <a:noFill/>
                    </a:lnT>
                    <a:lnB>
                      <a:noFill/>
                    </a:lnB>
                    <a:solidFill>
                      <a:srgbClr val="D9D9D9"/>
                    </a:solidFill>
                  </a:tcPr>
                </a:tc>
                <a:tc>
                  <a:txBody>
                    <a:bodyPr/>
                    <a:lstStyle/>
                    <a:p>
                      <a:pPr algn="r" fontAlgn="b"/>
                      <a:r>
                        <a:rPr lang="fi-FI" sz="1100" b="0" i="0" u="none" strike="noStrike">
                          <a:solidFill>
                            <a:srgbClr val="000000"/>
                          </a:solidFill>
                          <a:effectLst/>
                          <a:highlight>
                            <a:srgbClr val="D9D9D9"/>
                          </a:highlight>
                          <a:latin typeface="Franklin Gothic Book" panose="020B0503020102020204" pitchFamily="34" charset="0"/>
                        </a:rPr>
                        <a:t>14,5</a:t>
                      </a:r>
                    </a:p>
                  </a:txBody>
                  <a:tcPr marL="6811" marR="6811" marT="6811" marB="0" anchor="b">
                    <a:lnL>
                      <a:noFill/>
                    </a:lnL>
                    <a:lnR>
                      <a:noFill/>
                    </a:lnR>
                    <a:lnT>
                      <a:noFill/>
                    </a:lnT>
                    <a:lnB>
                      <a:noFill/>
                    </a:lnB>
                    <a:solidFill>
                      <a:srgbClr val="D9D9D9"/>
                    </a:solidFill>
                  </a:tcPr>
                </a:tc>
                <a:tc>
                  <a:txBody>
                    <a:bodyPr/>
                    <a:lstStyle/>
                    <a:p>
                      <a:pPr algn="r" fontAlgn="b"/>
                      <a:r>
                        <a:rPr lang="fi-FI" sz="1100" b="0" i="0" u="none" strike="noStrike">
                          <a:solidFill>
                            <a:srgbClr val="000000"/>
                          </a:solidFill>
                          <a:effectLst/>
                          <a:highlight>
                            <a:srgbClr val="D9D9D9"/>
                          </a:highlight>
                          <a:latin typeface="Franklin Gothic Book" panose="020B0503020102020204" pitchFamily="34" charset="0"/>
                        </a:rPr>
                        <a:t>14,2</a:t>
                      </a:r>
                    </a:p>
                  </a:txBody>
                  <a:tcPr marL="6811" marR="6811" marT="6811" marB="0" anchor="b">
                    <a:lnL>
                      <a:noFill/>
                    </a:lnL>
                    <a:lnR>
                      <a:noFill/>
                    </a:lnR>
                    <a:lnT>
                      <a:noFill/>
                    </a:lnT>
                    <a:lnB>
                      <a:noFill/>
                    </a:lnB>
                    <a:solidFill>
                      <a:srgbClr val="D9D9D9"/>
                    </a:solidFill>
                  </a:tcPr>
                </a:tc>
                <a:tc>
                  <a:txBody>
                    <a:bodyPr/>
                    <a:lstStyle/>
                    <a:p>
                      <a:pPr algn="r" fontAlgn="b"/>
                      <a:r>
                        <a:rPr lang="fi-FI" sz="1100" b="0" i="0" u="none" strike="noStrike">
                          <a:solidFill>
                            <a:srgbClr val="000000"/>
                          </a:solidFill>
                          <a:effectLst/>
                          <a:highlight>
                            <a:srgbClr val="D9D9D9"/>
                          </a:highlight>
                          <a:latin typeface="Franklin Gothic Book" panose="020B0503020102020204" pitchFamily="34" charset="0"/>
                        </a:rPr>
                        <a:t>12,6</a:t>
                      </a:r>
                    </a:p>
                  </a:txBody>
                  <a:tcPr marL="6811" marR="6811" marT="6811" marB="0" anchor="b">
                    <a:lnL>
                      <a:noFill/>
                    </a:lnL>
                    <a:lnR>
                      <a:noFill/>
                    </a:lnR>
                    <a:lnT>
                      <a:noFill/>
                    </a:lnT>
                    <a:lnB>
                      <a:noFill/>
                    </a:lnB>
                    <a:solidFill>
                      <a:srgbClr val="D9D9D9"/>
                    </a:solidFill>
                  </a:tcPr>
                </a:tc>
                <a:tc>
                  <a:txBody>
                    <a:bodyPr/>
                    <a:lstStyle/>
                    <a:p>
                      <a:pPr algn="r" fontAlgn="b"/>
                      <a:r>
                        <a:rPr lang="fi-FI" sz="1100" b="0" i="0" u="none" strike="noStrike">
                          <a:solidFill>
                            <a:srgbClr val="000000"/>
                          </a:solidFill>
                          <a:effectLst/>
                          <a:highlight>
                            <a:srgbClr val="D9D9D9"/>
                          </a:highlight>
                          <a:latin typeface="Franklin Gothic Book" panose="020B0503020102020204" pitchFamily="34" charset="0"/>
                        </a:rPr>
                        <a:t>11,4</a:t>
                      </a:r>
                    </a:p>
                  </a:txBody>
                  <a:tcPr marL="6811" marR="6811" marT="6811" marB="0" anchor="b">
                    <a:lnL>
                      <a:noFill/>
                    </a:lnL>
                    <a:lnR>
                      <a:noFill/>
                    </a:lnR>
                    <a:lnT>
                      <a:noFill/>
                    </a:lnT>
                    <a:lnB>
                      <a:noFill/>
                    </a:lnB>
                    <a:solidFill>
                      <a:srgbClr val="D9D9D9"/>
                    </a:solidFill>
                  </a:tcPr>
                </a:tc>
                <a:tc>
                  <a:txBody>
                    <a:bodyPr/>
                    <a:lstStyle/>
                    <a:p>
                      <a:pPr algn="r" fontAlgn="b"/>
                      <a:r>
                        <a:rPr lang="fi-FI" sz="1100" b="0" i="0" u="none" strike="noStrike">
                          <a:solidFill>
                            <a:srgbClr val="000000"/>
                          </a:solidFill>
                          <a:effectLst/>
                          <a:highlight>
                            <a:srgbClr val="D9D9D9"/>
                          </a:highlight>
                          <a:latin typeface="Franklin Gothic Book" panose="020B0503020102020204" pitchFamily="34" charset="0"/>
                        </a:rPr>
                        <a:t>10,9</a:t>
                      </a:r>
                    </a:p>
                  </a:txBody>
                  <a:tcPr marL="6811" marR="6811" marT="6811" marB="0" anchor="b">
                    <a:lnL>
                      <a:noFill/>
                    </a:lnL>
                    <a:lnR>
                      <a:noFill/>
                    </a:lnR>
                    <a:lnT>
                      <a:noFill/>
                    </a:lnT>
                    <a:lnB>
                      <a:noFill/>
                    </a:lnB>
                    <a:solidFill>
                      <a:srgbClr val="D9D9D9"/>
                    </a:solidFill>
                  </a:tcPr>
                </a:tc>
                <a:tc>
                  <a:txBody>
                    <a:bodyPr/>
                    <a:lstStyle/>
                    <a:p>
                      <a:pPr algn="r" fontAlgn="b"/>
                      <a:r>
                        <a:rPr lang="fi-FI" sz="1100" b="0" i="0" u="none" strike="noStrike">
                          <a:solidFill>
                            <a:srgbClr val="000000"/>
                          </a:solidFill>
                          <a:effectLst/>
                          <a:highlight>
                            <a:srgbClr val="D9D9D9"/>
                          </a:highlight>
                          <a:latin typeface="Franklin Gothic Book" panose="020B0503020102020204" pitchFamily="34" charset="0"/>
                        </a:rPr>
                        <a:t>12,4</a:t>
                      </a:r>
                    </a:p>
                  </a:txBody>
                  <a:tcPr marL="6811" marR="6811" marT="6811" marB="0" anchor="b">
                    <a:lnL>
                      <a:noFill/>
                    </a:lnL>
                    <a:lnR>
                      <a:noFill/>
                    </a:lnR>
                    <a:lnT>
                      <a:noFill/>
                    </a:lnT>
                    <a:lnB>
                      <a:noFill/>
                    </a:lnB>
                    <a:solidFill>
                      <a:srgbClr val="D9D9D9"/>
                    </a:solidFill>
                  </a:tcPr>
                </a:tc>
                <a:tc>
                  <a:txBody>
                    <a:bodyPr/>
                    <a:lstStyle/>
                    <a:p>
                      <a:pPr algn="r" fontAlgn="b"/>
                      <a:r>
                        <a:rPr lang="fi-FI" sz="1100" b="0" i="0" u="none" strike="noStrike">
                          <a:solidFill>
                            <a:srgbClr val="000000"/>
                          </a:solidFill>
                          <a:effectLst/>
                          <a:highlight>
                            <a:srgbClr val="D9D9D9"/>
                          </a:highlight>
                          <a:latin typeface="Franklin Gothic Book" panose="020B0503020102020204" pitchFamily="34" charset="0"/>
                        </a:rPr>
                        <a:t>12,4</a:t>
                      </a:r>
                    </a:p>
                  </a:txBody>
                  <a:tcPr marL="6811" marR="6811" marT="6811" marB="0" anchor="b">
                    <a:lnL>
                      <a:noFill/>
                    </a:lnL>
                    <a:lnR>
                      <a:noFill/>
                    </a:lnR>
                    <a:lnT>
                      <a:noFill/>
                    </a:lnT>
                    <a:lnB>
                      <a:noFill/>
                    </a:lnB>
                    <a:solidFill>
                      <a:srgbClr val="D9D9D9"/>
                    </a:solidFill>
                  </a:tcPr>
                </a:tc>
                <a:tc>
                  <a:txBody>
                    <a:bodyPr/>
                    <a:lstStyle/>
                    <a:p>
                      <a:pPr algn="r" fontAlgn="b"/>
                      <a:r>
                        <a:rPr lang="fi-FI" sz="1100" b="0" i="0" u="none" strike="noStrike">
                          <a:solidFill>
                            <a:srgbClr val="000000"/>
                          </a:solidFill>
                          <a:effectLst/>
                          <a:highlight>
                            <a:srgbClr val="D9D9D9"/>
                          </a:highlight>
                          <a:latin typeface="Franklin Gothic Book" panose="020B0503020102020204" pitchFamily="34" charset="0"/>
                        </a:rPr>
                        <a:t>6,1</a:t>
                      </a:r>
                    </a:p>
                  </a:txBody>
                  <a:tcPr marL="6811" marR="6811" marT="6811" marB="0" anchor="b">
                    <a:lnL>
                      <a:noFill/>
                    </a:lnL>
                    <a:lnR>
                      <a:noFill/>
                    </a:lnR>
                    <a:lnT>
                      <a:noFill/>
                    </a:lnT>
                    <a:lnB>
                      <a:noFill/>
                    </a:lnB>
                    <a:solidFill>
                      <a:srgbClr val="D9D9D9"/>
                    </a:solidFill>
                  </a:tcPr>
                </a:tc>
                <a:tc>
                  <a:txBody>
                    <a:bodyPr/>
                    <a:lstStyle/>
                    <a:p>
                      <a:pPr algn="r" fontAlgn="b"/>
                      <a:r>
                        <a:rPr lang="fi-FI" sz="1100" b="0" i="0" u="none" strike="noStrike">
                          <a:solidFill>
                            <a:srgbClr val="000000"/>
                          </a:solidFill>
                          <a:effectLst/>
                          <a:highlight>
                            <a:srgbClr val="D9D9D9"/>
                          </a:highlight>
                          <a:latin typeface="Franklin Gothic Book" panose="020B0503020102020204" pitchFamily="34" charset="0"/>
                        </a:rPr>
                        <a:t>4,8</a:t>
                      </a:r>
                    </a:p>
                  </a:txBody>
                  <a:tcPr marL="6811" marR="6811" marT="6811" marB="0" anchor="b">
                    <a:lnL>
                      <a:noFill/>
                    </a:lnL>
                    <a:lnR>
                      <a:noFill/>
                    </a:lnR>
                    <a:lnT>
                      <a:noFill/>
                    </a:lnT>
                    <a:lnB>
                      <a:noFill/>
                    </a:lnB>
                    <a:solidFill>
                      <a:srgbClr val="D9D9D9"/>
                    </a:solidFill>
                  </a:tcPr>
                </a:tc>
                <a:tc>
                  <a:txBody>
                    <a:bodyPr/>
                    <a:lstStyle/>
                    <a:p>
                      <a:pPr algn="r" fontAlgn="b"/>
                      <a:r>
                        <a:rPr lang="fi-FI" sz="1100" b="0" i="0" u="none" strike="noStrike">
                          <a:solidFill>
                            <a:srgbClr val="000000"/>
                          </a:solidFill>
                          <a:effectLst/>
                          <a:highlight>
                            <a:srgbClr val="D9D9D9"/>
                          </a:highlight>
                          <a:latin typeface="Franklin Gothic Book" panose="020B0503020102020204" pitchFamily="34" charset="0"/>
                        </a:rPr>
                        <a:t>6,4</a:t>
                      </a:r>
                    </a:p>
                  </a:txBody>
                  <a:tcPr marL="6811" marR="6811" marT="6811" marB="0" anchor="b">
                    <a:lnL>
                      <a:noFill/>
                    </a:lnL>
                    <a:lnR>
                      <a:noFill/>
                    </a:lnR>
                    <a:lnT>
                      <a:noFill/>
                    </a:lnT>
                    <a:lnB>
                      <a:noFill/>
                    </a:lnB>
                    <a:solidFill>
                      <a:srgbClr val="D9D9D9"/>
                    </a:solidFill>
                  </a:tcPr>
                </a:tc>
                <a:tc>
                  <a:txBody>
                    <a:bodyPr/>
                    <a:lstStyle/>
                    <a:p>
                      <a:pPr algn="r" fontAlgn="b"/>
                      <a:r>
                        <a:rPr lang="fi-FI" sz="1100" b="0" i="0" u="none" strike="noStrike">
                          <a:solidFill>
                            <a:srgbClr val="000000"/>
                          </a:solidFill>
                          <a:effectLst/>
                          <a:highlight>
                            <a:srgbClr val="D9D9D9"/>
                          </a:highlight>
                          <a:latin typeface="Franklin Gothic Book" panose="020B0503020102020204" pitchFamily="34" charset="0"/>
                        </a:rPr>
                        <a:t>7,5</a:t>
                      </a:r>
                    </a:p>
                  </a:txBody>
                  <a:tcPr marL="6811" marR="6811" marT="6811" marB="0" anchor="b">
                    <a:lnL>
                      <a:noFill/>
                    </a:lnL>
                    <a:lnR>
                      <a:noFill/>
                    </a:lnR>
                    <a:lnT>
                      <a:noFill/>
                    </a:lnT>
                    <a:lnB>
                      <a:noFill/>
                    </a:lnB>
                    <a:solidFill>
                      <a:srgbClr val="D9D9D9"/>
                    </a:solidFill>
                  </a:tcPr>
                </a:tc>
                <a:extLst>
                  <a:ext uri="{0D108BD9-81ED-4DB2-BD59-A6C34878D82A}">
                    <a16:rowId xmlns:a16="http://schemas.microsoft.com/office/drawing/2014/main" val="262024562"/>
                  </a:ext>
                </a:extLst>
              </a:tr>
              <a:tr h="296702">
                <a:tc>
                  <a:txBody>
                    <a:bodyPr/>
                    <a:lstStyle/>
                    <a:p>
                      <a:pPr algn="l" fontAlgn="b"/>
                      <a:r>
                        <a:rPr lang="fi-FI" sz="1100" b="0" i="0" u="none" strike="noStrike">
                          <a:solidFill>
                            <a:srgbClr val="000000"/>
                          </a:solidFill>
                          <a:effectLst/>
                          <a:latin typeface="Franklin Gothic Book" panose="020B0503020102020204" pitchFamily="34" charset="0"/>
                        </a:rPr>
                        <a:t>Pohjois-Savossa yöpyneiden osuus koko maassa yöpyneistä (%)</a:t>
                      </a:r>
                    </a:p>
                  </a:txBody>
                  <a:tcPr marL="6811" marR="6811" marT="6811"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r" fontAlgn="b"/>
                      <a:r>
                        <a:rPr lang="fi-FI" sz="1100" b="0" i="0" u="none" strike="noStrike">
                          <a:solidFill>
                            <a:srgbClr val="000000"/>
                          </a:solidFill>
                          <a:effectLst/>
                          <a:latin typeface="Franklin Gothic Book" panose="020B0503020102020204" pitchFamily="34" charset="0"/>
                        </a:rPr>
                        <a:t>4,8</a:t>
                      </a:r>
                    </a:p>
                  </a:txBody>
                  <a:tcPr marL="6811" marR="6811" marT="6811"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r" fontAlgn="b"/>
                      <a:r>
                        <a:rPr lang="fi-FI" sz="1100" b="0" i="0" u="none" strike="noStrike">
                          <a:solidFill>
                            <a:srgbClr val="000000"/>
                          </a:solidFill>
                          <a:effectLst/>
                          <a:latin typeface="Franklin Gothic Book" panose="020B0503020102020204" pitchFamily="34" charset="0"/>
                        </a:rPr>
                        <a:t>4,4</a:t>
                      </a:r>
                    </a:p>
                  </a:txBody>
                  <a:tcPr marL="6811" marR="6811" marT="6811"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r" fontAlgn="b"/>
                      <a:r>
                        <a:rPr lang="fi-FI" sz="1100" b="0" i="0" u="none" strike="noStrike">
                          <a:solidFill>
                            <a:srgbClr val="000000"/>
                          </a:solidFill>
                          <a:effectLst/>
                          <a:latin typeface="Franklin Gothic Book" panose="020B0503020102020204" pitchFamily="34" charset="0"/>
                        </a:rPr>
                        <a:t>4,4</a:t>
                      </a:r>
                    </a:p>
                  </a:txBody>
                  <a:tcPr marL="6811" marR="6811" marT="6811"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r" fontAlgn="b"/>
                      <a:r>
                        <a:rPr lang="fi-FI" sz="1100" b="0" i="0" u="none" strike="noStrike">
                          <a:solidFill>
                            <a:srgbClr val="000000"/>
                          </a:solidFill>
                          <a:effectLst/>
                          <a:latin typeface="Franklin Gothic Book" panose="020B0503020102020204" pitchFamily="34" charset="0"/>
                        </a:rPr>
                        <a:t>4,3</a:t>
                      </a:r>
                    </a:p>
                  </a:txBody>
                  <a:tcPr marL="6811" marR="6811" marT="6811"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r" fontAlgn="b"/>
                      <a:r>
                        <a:rPr lang="fi-FI" sz="1100" b="0" i="0" u="none" strike="noStrike">
                          <a:solidFill>
                            <a:srgbClr val="000000"/>
                          </a:solidFill>
                          <a:effectLst/>
                          <a:latin typeface="Franklin Gothic Book" panose="020B0503020102020204" pitchFamily="34" charset="0"/>
                        </a:rPr>
                        <a:t>4,2</a:t>
                      </a:r>
                    </a:p>
                  </a:txBody>
                  <a:tcPr marL="6811" marR="6811" marT="6811"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r" fontAlgn="b"/>
                      <a:r>
                        <a:rPr lang="fi-FI" sz="1100" b="0" i="0" u="none" strike="noStrike">
                          <a:solidFill>
                            <a:srgbClr val="000000"/>
                          </a:solidFill>
                          <a:effectLst/>
                          <a:latin typeface="Franklin Gothic Book" panose="020B0503020102020204" pitchFamily="34" charset="0"/>
                        </a:rPr>
                        <a:t>4,2</a:t>
                      </a:r>
                    </a:p>
                  </a:txBody>
                  <a:tcPr marL="6811" marR="6811" marT="6811"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r" fontAlgn="b"/>
                      <a:r>
                        <a:rPr lang="fi-FI" sz="1100" b="0" i="0" u="none" strike="noStrike">
                          <a:solidFill>
                            <a:srgbClr val="000000"/>
                          </a:solidFill>
                          <a:effectLst/>
                          <a:latin typeface="Franklin Gothic Book" panose="020B0503020102020204" pitchFamily="34" charset="0"/>
                        </a:rPr>
                        <a:t>4,1</a:t>
                      </a:r>
                    </a:p>
                  </a:txBody>
                  <a:tcPr marL="6811" marR="6811" marT="6811"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r" fontAlgn="b"/>
                      <a:r>
                        <a:rPr lang="fi-FI" sz="1100" b="0" i="0" u="none" strike="noStrike">
                          <a:solidFill>
                            <a:srgbClr val="000000"/>
                          </a:solidFill>
                          <a:effectLst/>
                          <a:latin typeface="Franklin Gothic Book" panose="020B0503020102020204" pitchFamily="34" charset="0"/>
                        </a:rPr>
                        <a:t>3,9</a:t>
                      </a:r>
                    </a:p>
                  </a:txBody>
                  <a:tcPr marL="6811" marR="6811" marT="6811"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r" fontAlgn="b"/>
                      <a:r>
                        <a:rPr lang="fi-FI" sz="1100" b="0" i="0" u="none" strike="noStrike">
                          <a:solidFill>
                            <a:srgbClr val="000000"/>
                          </a:solidFill>
                          <a:effectLst/>
                          <a:latin typeface="Franklin Gothic Book" panose="020B0503020102020204" pitchFamily="34" charset="0"/>
                        </a:rPr>
                        <a:t>3,8</a:t>
                      </a:r>
                    </a:p>
                  </a:txBody>
                  <a:tcPr marL="6811" marR="6811" marT="6811"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r" fontAlgn="b"/>
                      <a:r>
                        <a:rPr lang="fi-FI" sz="1100" b="0" i="0" u="none" strike="noStrike">
                          <a:solidFill>
                            <a:srgbClr val="000000"/>
                          </a:solidFill>
                          <a:effectLst/>
                          <a:latin typeface="Franklin Gothic Book" panose="020B0503020102020204" pitchFamily="34" charset="0"/>
                        </a:rPr>
                        <a:t>3,8</a:t>
                      </a:r>
                    </a:p>
                  </a:txBody>
                  <a:tcPr marL="6811" marR="6811" marT="6811"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r" fontAlgn="b"/>
                      <a:r>
                        <a:rPr lang="fi-FI" sz="1100" b="0" i="0" u="none" strike="noStrike">
                          <a:solidFill>
                            <a:srgbClr val="000000"/>
                          </a:solidFill>
                          <a:effectLst/>
                          <a:latin typeface="Franklin Gothic Book" panose="020B0503020102020204" pitchFamily="34" charset="0"/>
                        </a:rPr>
                        <a:t>4,3</a:t>
                      </a:r>
                    </a:p>
                  </a:txBody>
                  <a:tcPr marL="6811" marR="6811" marT="6811"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r" fontAlgn="b"/>
                      <a:r>
                        <a:rPr lang="fi-FI" sz="1100" b="0" i="0" u="none" strike="noStrike">
                          <a:solidFill>
                            <a:srgbClr val="000000"/>
                          </a:solidFill>
                          <a:effectLst/>
                          <a:latin typeface="Franklin Gothic Book" panose="020B0503020102020204" pitchFamily="34" charset="0"/>
                        </a:rPr>
                        <a:t>4,3</a:t>
                      </a:r>
                    </a:p>
                  </a:txBody>
                  <a:tcPr marL="6811" marR="6811" marT="6811"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r" fontAlgn="b"/>
                      <a:r>
                        <a:rPr lang="fi-FI" sz="1100" b="0" i="0" u="none" strike="noStrike">
                          <a:solidFill>
                            <a:srgbClr val="000000"/>
                          </a:solidFill>
                          <a:effectLst/>
                          <a:latin typeface="Franklin Gothic Book" panose="020B0503020102020204" pitchFamily="34" charset="0"/>
                        </a:rPr>
                        <a:t>3,8</a:t>
                      </a:r>
                    </a:p>
                  </a:txBody>
                  <a:tcPr marL="6811" marR="6811" marT="6811"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r" fontAlgn="b"/>
                      <a:r>
                        <a:rPr lang="fi-FI" sz="1100" b="0" i="0" u="none" strike="noStrike" dirty="0">
                          <a:solidFill>
                            <a:srgbClr val="000000"/>
                          </a:solidFill>
                          <a:effectLst/>
                          <a:latin typeface="Franklin Gothic Book" panose="020B0503020102020204" pitchFamily="34" charset="0"/>
                        </a:rPr>
                        <a:t>3,6</a:t>
                      </a:r>
                    </a:p>
                  </a:txBody>
                  <a:tcPr marL="6811" marR="6811" marT="6811" marB="0" anchor="b">
                    <a:lnL>
                      <a:noFill/>
                    </a:lnL>
                    <a:lnR>
                      <a:noFill/>
                    </a:lnR>
                    <a:lnT>
                      <a:noFill/>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067826164"/>
                  </a:ext>
                </a:extLst>
              </a:tr>
            </a:tbl>
          </a:graphicData>
        </a:graphic>
      </p:graphicFrame>
    </p:spTree>
    <p:extLst>
      <p:ext uri="{BB962C8B-B14F-4D97-AF65-F5344CB8AC3E}">
        <p14:creationId xmlns:p14="http://schemas.microsoft.com/office/powerpoint/2010/main" val="10535682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CC11">
            <a:alpha val="4809"/>
          </a:srgbClr>
        </a:solidFill>
        <a:effectLst/>
      </p:bgPr>
    </p:bg>
    <p:spTree>
      <p:nvGrpSpPr>
        <p:cNvPr id="1" name=""/>
        <p:cNvGrpSpPr/>
        <p:nvPr/>
      </p:nvGrpSpPr>
      <p:grpSpPr>
        <a:xfrm>
          <a:off x="0" y="0"/>
          <a:ext cx="0" cy="0"/>
          <a:chOff x="0" y="0"/>
          <a:chExt cx="0" cy="0"/>
        </a:xfrm>
      </p:grpSpPr>
      <p:sp>
        <p:nvSpPr>
          <p:cNvPr id="10" name="Otsikko 1">
            <a:extLst>
              <a:ext uri="{FF2B5EF4-FFF2-40B4-BE49-F238E27FC236}">
                <a16:creationId xmlns:a16="http://schemas.microsoft.com/office/drawing/2014/main" id="{3E4F8491-AF3F-C14A-BED4-E48810A92E9C}"/>
              </a:ext>
            </a:extLst>
          </p:cNvPr>
          <p:cNvSpPr>
            <a:spLocks noGrp="1"/>
          </p:cNvSpPr>
          <p:nvPr>
            <p:ph type="title"/>
          </p:nvPr>
        </p:nvSpPr>
        <p:spPr>
          <a:xfrm>
            <a:off x="448456" y="365125"/>
            <a:ext cx="11288842" cy="1325563"/>
          </a:xfrm>
        </p:spPr>
        <p:txBody>
          <a:bodyPr>
            <a:normAutofit/>
          </a:bodyPr>
          <a:lstStyle/>
          <a:p>
            <a:r>
              <a:rPr lang="fi-FI" sz="3000" dirty="0"/>
              <a:t>Majoitusliikkeiden kapasiteetti</a:t>
            </a:r>
          </a:p>
        </p:txBody>
      </p:sp>
      <p:pic>
        <p:nvPicPr>
          <p:cNvPr id="7" name="Kuva 6">
            <a:extLst>
              <a:ext uri="{FF2B5EF4-FFF2-40B4-BE49-F238E27FC236}">
                <a16:creationId xmlns:a16="http://schemas.microsoft.com/office/drawing/2014/main" id="{34C10C92-2E94-7A44-BD24-737A3C004102}"/>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9755943" y="6332259"/>
            <a:ext cx="2316136" cy="409184"/>
          </a:xfrm>
          <a:prstGeom prst="rect">
            <a:avLst/>
          </a:prstGeom>
        </p:spPr>
      </p:pic>
      <p:sp>
        <p:nvSpPr>
          <p:cNvPr id="5" name="Tekstiruutu 4">
            <a:extLst>
              <a:ext uri="{FF2B5EF4-FFF2-40B4-BE49-F238E27FC236}">
                <a16:creationId xmlns:a16="http://schemas.microsoft.com/office/drawing/2014/main" id="{D52B76BA-6869-45D8-9E27-9F1D6021B660}"/>
              </a:ext>
            </a:extLst>
          </p:cNvPr>
          <p:cNvSpPr txBox="1"/>
          <p:nvPr/>
        </p:nvSpPr>
        <p:spPr>
          <a:xfrm>
            <a:off x="0" y="6659572"/>
            <a:ext cx="9755943" cy="215444"/>
          </a:xfrm>
          <a:prstGeom prst="rect">
            <a:avLst/>
          </a:prstGeom>
          <a:noFill/>
        </p:spPr>
        <p:txBody>
          <a:bodyPr wrap="square" rtlCol="0">
            <a:spAutoFit/>
          </a:bodyPr>
          <a:lstStyle/>
          <a:p>
            <a:r>
              <a:rPr lang="fi-FI" sz="800" dirty="0"/>
              <a:t>Lähde: Tilastokeskus. Sisältää kaikki majoitusliikkeet, joissa on vähintään 20 vuodepaikkaa tai sähköpistokkeella varustettua matkailuvaunupaikkaa.</a:t>
            </a:r>
          </a:p>
        </p:txBody>
      </p:sp>
      <p:graphicFrame>
        <p:nvGraphicFramePr>
          <p:cNvPr id="2" name="Objekti 1">
            <a:extLst>
              <a:ext uri="{FF2B5EF4-FFF2-40B4-BE49-F238E27FC236}">
                <a16:creationId xmlns:a16="http://schemas.microsoft.com/office/drawing/2014/main" id="{250FE07C-3959-2227-2AD2-8D1F561C9703}"/>
              </a:ext>
            </a:extLst>
          </p:cNvPr>
          <p:cNvGraphicFramePr>
            <a:graphicFrameLocks noChangeAspect="1"/>
          </p:cNvGraphicFramePr>
          <p:nvPr>
            <p:extLst>
              <p:ext uri="{D42A27DB-BD31-4B8C-83A1-F6EECF244321}">
                <p14:modId xmlns:p14="http://schemas.microsoft.com/office/powerpoint/2010/main" val="3437533384"/>
              </p:ext>
            </p:extLst>
          </p:nvPr>
        </p:nvGraphicFramePr>
        <p:xfrm>
          <a:off x="552450" y="1722438"/>
          <a:ext cx="11087100" cy="3409950"/>
        </p:xfrm>
        <a:graphic>
          <a:graphicData uri="http://schemas.openxmlformats.org/presentationml/2006/ole">
            <mc:AlternateContent xmlns:mc="http://schemas.openxmlformats.org/markup-compatibility/2006">
              <mc:Choice xmlns:v="urn:schemas-microsoft-com:vml" Requires="v">
                <p:oleObj name="Worksheet" r:id="rId3" imgW="11086970" imgH="3410001" progId="Excel.Sheet.12">
                  <p:embed/>
                </p:oleObj>
              </mc:Choice>
              <mc:Fallback>
                <p:oleObj name="Worksheet" r:id="rId3" imgW="11086970" imgH="3410001" progId="Excel.Sheet.12">
                  <p:embed/>
                  <p:pic>
                    <p:nvPicPr>
                      <p:cNvPr id="2" name="Objekti 1">
                        <a:extLst>
                          <a:ext uri="{FF2B5EF4-FFF2-40B4-BE49-F238E27FC236}">
                            <a16:creationId xmlns:a16="http://schemas.microsoft.com/office/drawing/2014/main" id="{250FE07C-3959-2227-2AD2-8D1F561C9703}"/>
                          </a:ext>
                        </a:extLst>
                      </p:cNvPr>
                      <p:cNvPicPr/>
                      <p:nvPr/>
                    </p:nvPicPr>
                    <p:blipFill>
                      <a:blip r:embed="rId4"/>
                      <a:stretch>
                        <a:fillRect/>
                      </a:stretch>
                    </p:blipFill>
                    <p:spPr>
                      <a:xfrm>
                        <a:off x="552450" y="1722438"/>
                        <a:ext cx="11087100" cy="3409950"/>
                      </a:xfrm>
                      <a:prstGeom prst="rect">
                        <a:avLst/>
                      </a:prstGeom>
                    </p:spPr>
                  </p:pic>
                </p:oleObj>
              </mc:Fallback>
            </mc:AlternateContent>
          </a:graphicData>
        </a:graphic>
      </p:graphicFrame>
    </p:spTree>
    <p:extLst>
      <p:ext uri="{BB962C8B-B14F-4D97-AF65-F5344CB8AC3E}">
        <p14:creationId xmlns:p14="http://schemas.microsoft.com/office/powerpoint/2010/main" val="17141419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CC11">
            <a:alpha val="90000"/>
          </a:srgbClr>
        </a:solidFill>
        <a:effectLst/>
      </p:bgPr>
    </p:bg>
    <p:spTree>
      <p:nvGrpSpPr>
        <p:cNvPr id="1" name=""/>
        <p:cNvGrpSpPr/>
        <p:nvPr/>
      </p:nvGrpSpPr>
      <p:grpSpPr>
        <a:xfrm>
          <a:off x="0" y="0"/>
          <a:ext cx="0" cy="0"/>
          <a:chOff x="0" y="0"/>
          <a:chExt cx="0" cy="0"/>
        </a:xfrm>
      </p:grpSpPr>
      <p:sp>
        <p:nvSpPr>
          <p:cNvPr id="20" name="Otsikko 1">
            <a:extLst>
              <a:ext uri="{FF2B5EF4-FFF2-40B4-BE49-F238E27FC236}">
                <a16:creationId xmlns:a16="http://schemas.microsoft.com/office/drawing/2014/main" id="{DF4CF102-933E-C643-843D-4E0048CE4EF6}"/>
              </a:ext>
            </a:extLst>
          </p:cNvPr>
          <p:cNvSpPr>
            <a:spLocks noGrp="1"/>
          </p:cNvSpPr>
          <p:nvPr>
            <p:ph type="title"/>
          </p:nvPr>
        </p:nvSpPr>
        <p:spPr>
          <a:xfrm>
            <a:off x="448456" y="365125"/>
            <a:ext cx="8769436" cy="1325563"/>
          </a:xfrm>
        </p:spPr>
        <p:txBody>
          <a:bodyPr>
            <a:normAutofit/>
          </a:bodyPr>
          <a:lstStyle/>
          <a:p>
            <a:r>
              <a:rPr lang="fi-FI" sz="3000" dirty="0"/>
              <a:t>Yöpymisten määrä Pohjois-Savon majoitusliikkeissä </a:t>
            </a:r>
            <a:br>
              <a:rPr lang="fi-FI" sz="3000" dirty="0"/>
            </a:br>
            <a:r>
              <a:rPr lang="fi-FI" sz="3000" dirty="0"/>
              <a:t>v. 1995–2023</a:t>
            </a:r>
          </a:p>
        </p:txBody>
      </p:sp>
      <p:pic>
        <p:nvPicPr>
          <p:cNvPr id="10" name="Kuva 9">
            <a:extLst>
              <a:ext uri="{FF2B5EF4-FFF2-40B4-BE49-F238E27FC236}">
                <a16:creationId xmlns:a16="http://schemas.microsoft.com/office/drawing/2014/main" id="{5C0F5CAD-F50A-4BE8-BF15-510016AB5111}"/>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9755943" y="6332259"/>
            <a:ext cx="2316136" cy="409184"/>
          </a:xfrm>
          <a:prstGeom prst="rect">
            <a:avLst/>
          </a:prstGeom>
        </p:spPr>
      </p:pic>
      <p:sp>
        <p:nvSpPr>
          <p:cNvPr id="4" name="Tekstiruutu 3">
            <a:extLst>
              <a:ext uri="{FF2B5EF4-FFF2-40B4-BE49-F238E27FC236}">
                <a16:creationId xmlns:a16="http://schemas.microsoft.com/office/drawing/2014/main" id="{36AD9F37-A033-465C-B1D3-EB37B2852D26}"/>
              </a:ext>
            </a:extLst>
          </p:cNvPr>
          <p:cNvSpPr txBox="1"/>
          <p:nvPr/>
        </p:nvSpPr>
        <p:spPr>
          <a:xfrm>
            <a:off x="0" y="6659572"/>
            <a:ext cx="8352547" cy="215444"/>
          </a:xfrm>
          <a:prstGeom prst="rect">
            <a:avLst/>
          </a:prstGeom>
          <a:noFill/>
        </p:spPr>
        <p:txBody>
          <a:bodyPr wrap="square" rtlCol="0">
            <a:spAutoFit/>
          </a:bodyPr>
          <a:lstStyle/>
          <a:p>
            <a:r>
              <a:rPr lang="fi-FI" sz="800" dirty="0"/>
              <a:t>Lähde: Tilastokeskus. Sisältää kaikki majoitusliikkeet, joissa on vähintään 20 vuodepaikkaa tai sähköpistokkeella varustettua matkailuvaunupaikkaa.</a:t>
            </a:r>
          </a:p>
        </p:txBody>
      </p:sp>
      <p:graphicFrame>
        <p:nvGraphicFramePr>
          <p:cNvPr id="6" name="Taulukko 5">
            <a:extLst>
              <a:ext uri="{FF2B5EF4-FFF2-40B4-BE49-F238E27FC236}">
                <a16:creationId xmlns:a16="http://schemas.microsoft.com/office/drawing/2014/main" id="{BBC6E56C-E7C9-8B06-040C-62A7CEAFEFA5}"/>
              </a:ext>
            </a:extLst>
          </p:cNvPr>
          <p:cNvGraphicFramePr>
            <a:graphicFrameLocks noGrp="1"/>
          </p:cNvGraphicFramePr>
          <p:nvPr>
            <p:extLst>
              <p:ext uri="{D42A27DB-BD31-4B8C-83A1-F6EECF244321}">
                <p14:modId xmlns:p14="http://schemas.microsoft.com/office/powerpoint/2010/main" val="2042734137"/>
              </p:ext>
            </p:extLst>
          </p:nvPr>
        </p:nvGraphicFramePr>
        <p:xfrm>
          <a:off x="10003955" y="518017"/>
          <a:ext cx="1820111" cy="5831222"/>
        </p:xfrm>
        <a:graphic>
          <a:graphicData uri="http://schemas.openxmlformats.org/drawingml/2006/table">
            <a:tbl>
              <a:tblPr/>
              <a:tblGrid>
                <a:gridCol w="693375">
                  <a:extLst>
                    <a:ext uri="{9D8B030D-6E8A-4147-A177-3AD203B41FA5}">
                      <a16:colId xmlns:a16="http://schemas.microsoft.com/office/drawing/2014/main" val="2675305159"/>
                    </a:ext>
                  </a:extLst>
                </a:gridCol>
                <a:gridCol w="1126736">
                  <a:extLst>
                    <a:ext uri="{9D8B030D-6E8A-4147-A177-3AD203B41FA5}">
                      <a16:colId xmlns:a16="http://schemas.microsoft.com/office/drawing/2014/main" val="2100820911"/>
                    </a:ext>
                  </a:extLst>
                </a:gridCol>
              </a:tblGrid>
              <a:tr h="384993">
                <a:tc>
                  <a:txBody>
                    <a:bodyPr/>
                    <a:lstStyle/>
                    <a:p>
                      <a:pPr algn="l" fontAlgn="b"/>
                      <a:r>
                        <a:rPr lang="fi-FI" sz="1100" b="1" i="0" u="none" strike="noStrike" dirty="0">
                          <a:solidFill>
                            <a:srgbClr val="000000"/>
                          </a:solidFill>
                          <a:effectLst/>
                          <a:latin typeface="+mn-lt"/>
                        </a:rPr>
                        <a:t>Vuosi</a:t>
                      </a:r>
                    </a:p>
                  </a:txBody>
                  <a:tcPr marL="7240" marR="7240" marT="7240" marB="0" anchor="b">
                    <a:lnL>
                      <a:noFill/>
                    </a:lnL>
                    <a:lnR>
                      <a:noFill/>
                    </a:lnR>
                    <a:lnT>
                      <a:noFill/>
                    </a:lnT>
                    <a:lnB w="12700" cap="flat" cmpd="sng" algn="ctr">
                      <a:solidFill>
                        <a:srgbClr val="000000"/>
                      </a:solidFill>
                      <a:prstDash val="solid"/>
                      <a:round/>
                      <a:headEnd type="none" w="med" len="med"/>
                      <a:tailEnd type="none" w="med" len="med"/>
                    </a:lnB>
                    <a:solidFill>
                      <a:schemeClr val="bg1"/>
                    </a:solidFill>
                  </a:tcPr>
                </a:tc>
                <a:tc>
                  <a:txBody>
                    <a:bodyPr/>
                    <a:lstStyle/>
                    <a:p>
                      <a:pPr algn="l" fontAlgn="b"/>
                      <a:r>
                        <a:rPr lang="fi-FI" sz="1100" b="1" i="0" u="none" strike="noStrike" dirty="0">
                          <a:solidFill>
                            <a:srgbClr val="000000"/>
                          </a:solidFill>
                          <a:effectLst/>
                          <a:latin typeface="+mn-lt"/>
                        </a:rPr>
                        <a:t>Yöpymisten </a:t>
                      </a:r>
                      <a:br>
                        <a:rPr lang="fi-FI" sz="1100" b="1" i="0" u="none" strike="noStrike" dirty="0">
                          <a:solidFill>
                            <a:srgbClr val="000000"/>
                          </a:solidFill>
                          <a:effectLst/>
                          <a:latin typeface="+mn-lt"/>
                        </a:rPr>
                      </a:br>
                      <a:r>
                        <a:rPr lang="fi-FI" sz="1100" b="1" i="0" u="none" strike="noStrike" dirty="0">
                          <a:solidFill>
                            <a:srgbClr val="000000"/>
                          </a:solidFill>
                          <a:effectLst/>
                          <a:latin typeface="+mn-lt"/>
                        </a:rPr>
                        <a:t>lukumäärä</a:t>
                      </a:r>
                    </a:p>
                  </a:txBody>
                  <a:tcPr marL="7240" marR="7240" marT="7240" marB="0" anchor="b">
                    <a:lnL>
                      <a:noFill/>
                    </a:lnL>
                    <a:lnR>
                      <a:noFill/>
                    </a:lnR>
                    <a:lnT>
                      <a:noFill/>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346241344"/>
                  </a:ext>
                </a:extLst>
              </a:tr>
              <a:tr h="187801">
                <a:tc>
                  <a:txBody>
                    <a:bodyPr/>
                    <a:lstStyle/>
                    <a:p>
                      <a:pPr algn="l" fontAlgn="b"/>
                      <a:r>
                        <a:rPr lang="fi-FI" sz="1100" b="0" i="0" u="none" strike="noStrike" dirty="0">
                          <a:solidFill>
                            <a:srgbClr val="000000"/>
                          </a:solidFill>
                          <a:effectLst/>
                          <a:latin typeface="+mn-lt"/>
                        </a:rPr>
                        <a:t>1995</a:t>
                      </a: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algn="r" fontAlgn="b"/>
                      <a:r>
                        <a:rPr lang="fi-FI" sz="1100" b="0" i="0" u="none" strike="noStrike" dirty="0">
                          <a:solidFill>
                            <a:srgbClr val="000000"/>
                          </a:solidFill>
                          <a:effectLst/>
                          <a:latin typeface="+mn-lt"/>
                        </a:rPr>
                        <a:t>809 965</a:t>
                      </a: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solidFill>
                      <a:schemeClr val="bg1"/>
                    </a:solidFill>
                  </a:tcPr>
                </a:tc>
                <a:extLst>
                  <a:ext uri="{0D108BD9-81ED-4DB2-BD59-A6C34878D82A}">
                    <a16:rowId xmlns:a16="http://schemas.microsoft.com/office/drawing/2014/main" val="4187968662"/>
                  </a:ext>
                </a:extLst>
              </a:tr>
              <a:tr h="187801">
                <a:tc>
                  <a:txBody>
                    <a:bodyPr/>
                    <a:lstStyle/>
                    <a:p>
                      <a:pPr algn="l" fontAlgn="b"/>
                      <a:r>
                        <a:rPr lang="fi-FI" sz="1100" b="0" i="0" u="none" strike="noStrike" dirty="0">
                          <a:solidFill>
                            <a:srgbClr val="000000"/>
                          </a:solidFill>
                          <a:effectLst/>
                          <a:latin typeface="+mn-lt"/>
                        </a:rPr>
                        <a:t>1996</a:t>
                      </a:r>
                    </a:p>
                  </a:txBody>
                  <a:tcPr marL="9525" marR="9525" marT="9525" marB="0" anchor="b">
                    <a:lnL>
                      <a:noFill/>
                    </a:lnL>
                    <a:lnR>
                      <a:noFill/>
                    </a:lnR>
                    <a:lnT w="12700" cap="flat" cmpd="sng" algn="ctr">
                      <a:noFill/>
                      <a:prstDash val="solid"/>
                      <a:round/>
                      <a:headEnd type="none" w="med" len="med"/>
                      <a:tailEnd type="none" w="med" len="med"/>
                    </a:lnT>
                    <a:lnB>
                      <a:noFill/>
                    </a:lnB>
                    <a:solidFill>
                      <a:schemeClr val="bg1">
                        <a:lumMod val="75000"/>
                      </a:schemeClr>
                    </a:solidFill>
                  </a:tcPr>
                </a:tc>
                <a:tc>
                  <a:txBody>
                    <a:bodyPr/>
                    <a:lstStyle/>
                    <a:p>
                      <a:pPr algn="r" fontAlgn="b"/>
                      <a:r>
                        <a:rPr lang="fi-FI" sz="1100" b="0" i="0" u="none" strike="noStrike">
                          <a:solidFill>
                            <a:srgbClr val="000000"/>
                          </a:solidFill>
                          <a:effectLst/>
                          <a:latin typeface="+mn-lt"/>
                        </a:rPr>
                        <a:t>787 293</a:t>
                      </a:r>
                    </a:p>
                  </a:txBody>
                  <a:tcPr marL="9525" marR="9525" marT="9525" marB="0" anchor="b">
                    <a:lnL>
                      <a:noFill/>
                    </a:lnL>
                    <a:lnR>
                      <a:noFill/>
                    </a:lnR>
                    <a:lnT w="12700" cap="flat" cmpd="sng" algn="ctr">
                      <a:noFill/>
                      <a:prstDash val="solid"/>
                      <a:round/>
                      <a:headEnd type="none" w="med" len="med"/>
                      <a:tailEnd type="none" w="med" len="med"/>
                    </a:lnT>
                    <a:lnB>
                      <a:noFill/>
                    </a:lnB>
                    <a:solidFill>
                      <a:schemeClr val="bg1">
                        <a:lumMod val="75000"/>
                      </a:schemeClr>
                    </a:solidFill>
                  </a:tcPr>
                </a:tc>
                <a:extLst>
                  <a:ext uri="{0D108BD9-81ED-4DB2-BD59-A6C34878D82A}">
                    <a16:rowId xmlns:a16="http://schemas.microsoft.com/office/drawing/2014/main" val="310888103"/>
                  </a:ext>
                </a:extLst>
              </a:tr>
              <a:tr h="187801">
                <a:tc>
                  <a:txBody>
                    <a:bodyPr/>
                    <a:lstStyle/>
                    <a:p>
                      <a:pPr algn="l" fontAlgn="b"/>
                      <a:r>
                        <a:rPr lang="fi-FI" sz="1100" b="0" i="0" u="none" strike="noStrike">
                          <a:solidFill>
                            <a:srgbClr val="000000"/>
                          </a:solidFill>
                          <a:effectLst/>
                          <a:latin typeface="+mn-lt"/>
                        </a:rPr>
                        <a:t>1997</a:t>
                      </a:r>
                    </a:p>
                  </a:txBody>
                  <a:tcPr marL="9525" marR="9525" marT="9525" marB="0" anchor="b">
                    <a:lnL>
                      <a:noFill/>
                    </a:lnL>
                    <a:lnR>
                      <a:noFill/>
                    </a:lnR>
                    <a:lnT>
                      <a:noFill/>
                    </a:lnT>
                    <a:lnB>
                      <a:noFill/>
                    </a:lnB>
                    <a:solidFill>
                      <a:schemeClr val="bg1"/>
                    </a:solidFill>
                  </a:tcPr>
                </a:tc>
                <a:tc>
                  <a:txBody>
                    <a:bodyPr/>
                    <a:lstStyle/>
                    <a:p>
                      <a:pPr algn="r" fontAlgn="b"/>
                      <a:r>
                        <a:rPr lang="fi-FI" sz="1100" b="0" i="0" u="none" strike="noStrike">
                          <a:solidFill>
                            <a:srgbClr val="000000"/>
                          </a:solidFill>
                          <a:effectLst/>
                          <a:latin typeface="+mn-lt"/>
                        </a:rPr>
                        <a:t>797 326</a:t>
                      </a:r>
                    </a:p>
                  </a:txBody>
                  <a:tcPr marL="9525" marR="9525" marT="9525" marB="0" anchor="b">
                    <a:lnL>
                      <a:noFill/>
                    </a:lnL>
                    <a:lnR>
                      <a:noFill/>
                    </a:lnR>
                    <a:lnT>
                      <a:noFill/>
                    </a:lnT>
                    <a:lnB>
                      <a:noFill/>
                    </a:lnB>
                    <a:solidFill>
                      <a:schemeClr val="bg1"/>
                    </a:solidFill>
                  </a:tcPr>
                </a:tc>
                <a:extLst>
                  <a:ext uri="{0D108BD9-81ED-4DB2-BD59-A6C34878D82A}">
                    <a16:rowId xmlns:a16="http://schemas.microsoft.com/office/drawing/2014/main" val="1367913625"/>
                  </a:ext>
                </a:extLst>
              </a:tr>
              <a:tr h="187801">
                <a:tc>
                  <a:txBody>
                    <a:bodyPr/>
                    <a:lstStyle/>
                    <a:p>
                      <a:pPr algn="l" fontAlgn="b"/>
                      <a:r>
                        <a:rPr lang="fi-FI" sz="1100" b="0" i="0" u="none" strike="noStrike" dirty="0">
                          <a:solidFill>
                            <a:srgbClr val="000000"/>
                          </a:solidFill>
                          <a:effectLst/>
                          <a:latin typeface="+mn-lt"/>
                        </a:rPr>
                        <a:t>1998</a:t>
                      </a:r>
                    </a:p>
                  </a:txBody>
                  <a:tcPr marL="9525" marR="9525" marT="9525" marB="0" anchor="b">
                    <a:lnL>
                      <a:noFill/>
                    </a:lnL>
                    <a:lnR>
                      <a:noFill/>
                    </a:lnR>
                    <a:lnT>
                      <a:noFill/>
                    </a:lnT>
                    <a:lnB>
                      <a:noFill/>
                    </a:lnB>
                    <a:solidFill>
                      <a:schemeClr val="bg1">
                        <a:lumMod val="75000"/>
                      </a:schemeClr>
                    </a:solidFill>
                  </a:tcPr>
                </a:tc>
                <a:tc>
                  <a:txBody>
                    <a:bodyPr/>
                    <a:lstStyle/>
                    <a:p>
                      <a:pPr algn="r" fontAlgn="b"/>
                      <a:r>
                        <a:rPr lang="fi-FI" sz="1100" b="0" i="0" u="none" strike="noStrike">
                          <a:solidFill>
                            <a:srgbClr val="000000"/>
                          </a:solidFill>
                          <a:effectLst/>
                          <a:latin typeface="+mn-lt"/>
                        </a:rPr>
                        <a:t>830 434</a:t>
                      </a:r>
                    </a:p>
                  </a:txBody>
                  <a:tcPr marL="9525" marR="9525" marT="9525" marB="0" anchor="b">
                    <a:lnL>
                      <a:noFill/>
                    </a:lnL>
                    <a:lnR>
                      <a:noFill/>
                    </a:lnR>
                    <a:lnT>
                      <a:noFill/>
                    </a:lnT>
                    <a:lnB>
                      <a:noFill/>
                    </a:lnB>
                    <a:solidFill>
                      <a:schemeClr val="bg1">
                        <a:lumMod val="75000"/>
                      </a:schemeClr>
                    </a:solidFill>
                  </a:tcPr>
                </a:tc>
                <a:extLst>
                  <a:ext uri="{0D108BD9-81ED-4DB2-BD59-A6C34878D82A}">
                    <a16:rowId xmlns:a16="http://schemas.microsoft.com/office/drawing/2014/main" val="3280848280"/>
                  </a:ext>
                </a:extLst>
              </a:tr>
              <a:tr h="187801">
                <a:tc>
                  <a:txBody>
                    <a:bodyPr/>
                    <a:lstStyle/>
                    <a:p>
                      <a:pPr algn="l" fontAlgn="b"/>
                      <a:r>
                        <a:rPr lang="fi-FI" sz="1100" b="0" i="0" u="none" strike="noStrike">
                          <a:solidFill>
                            <a:srgbClr val="000000"/>
                          </a:solidFill>
                          <a:effectLst/>
                          <a:latin typeface="+mn-lt"/>
                        </a:rPr>
                        <a:t>1999</a:t>
                      </a:r>
                    </a:p>
                  </a:txBody>
                  <a:tcPr marL="9525" marR="9525" marT="9525" marB="0" anchor="b">
                    <a:lnL>
                      <a:noFill/>
                    </a:lnL>
                    <a:lnR>
                      <a:noFill/>
                    </a:lnR>
                    <a:lnT>
                      <a:noFill/>
                    </a:lnT>
                    <a:lnB>
                      <a:noFill/>
                    </a:lnB>
                    <a:solidFill>
                      <a:schemeClr val="bg1"/>
                    </a:solidFill>
                  </a:tcPr>
                </a:tc>
                <a:tc>
                  <a:txBody>
                    <a:bodyPr/>
                    <a:lstStyle/>
                    <a:p>
                      <a:pPr algn="r" fontAlgn="b"/>
                      <a:r>
                        <a:rPr lang="fi-FI" sz="1100" b="0" i="0" u="none" strike="noStrike">
                          <a:solidFill>
                            <a:srgbClr val="000000"/>
                          </a:solidFill>
                          <a:effectLst/>
                          <a:latin typeface="+mn-lt"/>
                        </a:rPr>
                        <a:t>801 989</a:t>
                      </a:r>
                    </a:p>
                  </a:txBody>
                  <a:tcPr marL="9525" marR="9525" marT="9525" marB="0" anchor="b">
                    <a:lnL>
                      <a:noFill/>
                    </a:lnL>
                    <a:lnR>
                      <a:noFill/>
                    </a:lnR>
                    <a:lnT>
                      <a:noFill/>
                    </a:lnT>
                    <a:lnB>
                      <a:noFill/>
                    </a:lnB>
                    <a:solidFill>
                      <a:schemeClr val="bg1"/>
                    </a:solidFill>
                  </a:tcPr>
                </a:tc>
                <a:extLst>
                  <a:ext uri="{0D108BD9-81ED-4DB2-BD59-A6C34878D82A}">
                    <a16:rowId xmlns:a16="http://schemas.microsoft.com/office/drawing/2014/main" val="927622220"/>
                  </a:ext>
                </a:extLst>
              </a:tr>
              <a:tr h="187801">
                <a:tc>
                  <a:txBody>
                    <a:bodyPr/>
                    <a:lstStyle/>
                    <a:p>
                      <a:pPr algn="l" fontAlgn="b"/>
                      <a:r>
                        <a:rPr lang="fi-FI" sz="1100" b="0" i="0" u="none" strike="noStrike">
                          <a:solidFill>
                            <a:srgbClr val="000000"/>
                          </a:solidFill>
                          <a:effectLst/>
                          <a:latin typeface="+mn-lt"/>
                        </a:rPr>
                        <a:t>2000</a:t>
                      </a:r>
                    </a:p>
                  </a:txBody>
                  <a:tcPr marL="9525" marR="9525" marT="9525" marB="0" anchor="b">
                    <a:lnL>
                      <a:noFill/>
                    </a:lnL>
                    <a:lnR>
                      <a:noFill/>
                    </a:lnR>
                    <a:lnT>
                      <a:noFill/>
                    </a:lnT>
                    <a:lnB>
                      <a:noFill/>
                    </a:lnB>
                    <a:solidFill>
                      <a:schemeClr val="bg1">
                        <a:lumMod val="75000"/>
                      </a:schemeClr>
                    </a:solidFill>
                  </a:tcPr>
                </a:tc>
                <a:tc>
                  <a:txBody>
                    <a:bodyPr/>
                    <a:lstStyle/>
                    <a:p>
                      <a:pPr algn="r" fontAlgn="b"/>
                      <a:r>
                        <a:rPr lang="fi-FI" sz="1100" b="0" i="0" u="none" strike="noStrike">
                          <a:solidFill>
                            <a:srgbClr val="000000"/>
                          </a:solidFill>
                          <a:effectLst/>
                          <a:latin typeface="+mn-lt"/>
                        </a:rPr>
                        <a:t>809 458</a:t>
                      </a:r>
                    </a:p>
                  </a:txBody>
                  <a:tcPr marL="9525" marR="9525" marT="9525" marB="0" anchor="b">
                    <a:lnL>
                      <a:noFill/>
                    </a:lnL>
                    <a:lnR>
                      <a:noFill/>
                    </a:lnR>
                    <a:lnT>
                      <a:noFill/>
                    </a:lnT>
                    <a:lnB>
                      <a:noFill/>
                    </a:lnB>
                    <a:solidFill>
                      <a:schemeClr val="bg1">
                        <a:lumMod val="75000"/>
                      </a:schemeClr>
                    </a:solidFill>
                  </a:tcPr>
                </a:tc>
                <a:extLst>
                  <a:ext uri="{0D108BD9-81ED-4DB2-BD59-A6C34878D82A}">
                    <a16:rowId xmlns:a16="http://schemas.microsoft.com/office/drawing/2014/main" val="3210876623"/>
                  </a:ext>
                </a:extLst>
              </a:tr>
              <a:tr h="187801">
                <a:tc>
                  <a:txBody>
                    <a:bodyPr/>
                    <a:lstStyle/>
                    <a:p>
                      <a:pPr algn="l" fontAlgn="b"/>
                      <a:r>
                        <a:rPr lang="fi-FI" sz="1100" b="0" i="0" u="none" strike="noStrike" dirty="0">
                          <a:solidFill>
                            <a:srgbClr val="000000"/>
                          </a:solidFill>
                          <a:effectLst/>
                          <a:latin typeface="+mn-lt"/>
                        </a:rPr>
                        <a:t>2001</a:t>
                      </a:r>
                    </a:p>
                  </a:txBody>
                  <a:tcPr marL="9525" marR="9525" marT="9525" marB="0" anchor="b">
                    <a:lnL>
                      <a:noFill/>
                    </a:lnL>
                    <a:lnR>
                      <a:noFill/>
                    </a:lnR>
                    <a:lnT>
                      <a:noFill/>
                    </a:lnT>
                    <a:lnB>
                      <a:noFill/>
                    </a:lnB>
                    <a:solidFill>
                      <a:schemeClr val="bg1"/>
                    </a:solidFill>
                  </a:tcPr>
                </a:tc>
                <a:tc>
                  <a:txBody>
                    <a:bodyPr/>
                    <a:lstStyle/>
                    <a:p>
                      <a:pPr algn="r" fontAlgn="b"/>
                      <a:r>
                        <a:rPr lang="fi-FI" sz="1100" b="0" i="0" u="none" strike="noStrike">
                          <a:solidFill>
                            <a:srgbClr val="000000"/>
                          </a:solidFill>
                          <a:effectLst/>
                          <a:latin typeface="+mn-lt"/>
                        </a:rPr>
                        <a:t>821 804</a:t>
                      </a:r>
                    </a:p>
                  </a:txBody>
                  <a:tcPr marL="9525" marR="9525" marT="9525" marB="0" anchor="b">
                    <a:lnL>
                      <a:noFill/>
                    </a:lnL>
                    <a:lnR>
                      <a:noFill/>
                    </a:lnR>
                    <a:lnT>
                      <a:noFill/>
                    </a:lnT>
                    <a:lnB>
                      <a:noFill/>
                    </a:lnB>
                    <a:solidFill>
                      <a:schemeClr val="bg1"/>
                    </a:solidFill>
                  </a:tcPr>
                </a:tc>
                <a:extLst>
                  <a:ext uri="{0D108BD9-81ED-4DB2-BD59-A6C34878D82A}">
                    <a16:rowId xmlns:a16="http://schemas.microsoft.com/office/drawing/2014/main" val="1896712444"/>
                  </a:ext>
                </a:extLst>
              </a:tr>
              <a:tr h="187801">
                <a:tc>
                  <a:txBody>
                    <a:bodyPr/>
                    <a:lstStyle/>
                    <a:p>
                      <a:pPr algn="l" fontAlgn="b"/>
                      <a:r>
                        <a:rPr lang="fi-FI" sz="1100" b="0" i="0" u="none" strike="noStrike">
                          <a:solidFill>
                            <a:srgbClr val="000000"/>
                          </a:solidFill>
                          <a:effectLst/>
                          <a:latin typeface="+mn-lt"/>
                        </a:rPr>
                        <a:t>2002</a:t>
                      </a:r>
                    </a:p>
                  </a:txBody>
                  <a:tcPr marL="9525" marR="9525" marT="9525" marB="0" anchor="b">
                    <a:lnL>
                      <a:noFill/>
                    </a:lnL>
                    <a:lnR>
                      <a:noFill/>
                    </a:lnR>
                    <a:lnT>
                      <a:noFill/>
                    </a:lnT>
                    <a:lnB>
                      <a:noFill/>
                    </a:lnB>
                    <a:solidFill>
                      <a:schemeClr val="bg1">
                        <a:lumMod val="75000"/>
                      </a:schemeClr>
                    </a:solidFill>
                  </a:tcPr>
                </a:tc>
                <a:tc>
                  <a:txBody>
                    <a:bodyPr/>
                    <a:lstStyle/>
                    <a:p>
                      <a:pPr algn="r" fontAlgn="b"/>
                      <a:r>
                        <a:rPr lang="fi-FI" sz="1100" b="0" i="0" u="none" strike="noStrike" dirty="0">
                          <a:solidFill>
                            <a:srgbClr val="000000"/>
                          </a:solidFill>
                          <a:effectLst/>
                          <a:latin typeface="+mn-lt"/>
                        </a:rPr>
                        <a:t>799 030</a:t>
                      </a:r>
                    </a:p>
                  </a:txBody>
                  <a:tcPr marL="9525" marR="9525" marT="9525" marB="0" anchor="b">
                    <a:lnL>
                      <a:noFill/>
                    </a:lnL>
                    <a:lnR>
                      <a:noFill/>
                    </a:lnR>
                    <a:lnT>
                      <a:noFill/>
                    </a:lnT>
                    <a:lnB>
                      <a:noFill/>
                    </a:lnB>
                    <a:solidFill>
                      <a:schemeClr val="bg1">
                        <a:lumMod val="75000"/>
                      </a:schemeClr>
                    </a:solidFill>
                  </a:tcPr>
                </a:tc>
                <a:extLst>
                  <a:ext uri="{0D108BD9-81ED-4DB2-BD59-A6C34878D82A}">
                    <a16:rowId xmlns:a16="http://schemas.microsoft.com/office/drawing/2014/main" val="2338449648"/>
                  </a:ext>
                </a:extLst>
              </a:tr>
              <a:tr h="187801">
                <a:tc>
                  <a:txBody>
                    <a:bodyPr/>
                    <a:lstStyle/>
                    <a:p>
                      <a:pPr algn="l" fontAlgn="b"/>
                      <a:r>
                        <a:rPr lang="fi-FI" sz="1100" b="0" i="0" u="none" strike="noStrike">
                          <a:solidFill>
                            <a:srgbClr val="000000"/>
                          </a:solidFill>
                          <a:effectLst/>
                          <a:latin typeface="+mn-lt"/>
                        </a:rPr>
                        <a:t>2003</a:t>
                      </a:r>
                    </a:p>
                  </a:txBody>
                  <a:tcPr marL="9525" marR="9525" marT="9525" marB="0" anchor="b">
                    <a:lnL>
                      <a:noFill/>
                    </a:lnL>
                    <a:lnR>
                      <a:noFill/>
                    </a:lnR>
                    <a:lnT>
                      <a:noFill/>
                    </a:lnT>
                    <a:lnB>
                      <a:noFill/>
                    </a:lnB>
                    <a:solidFill>
                      <a:schemeClr val="bg1"/>
                    </a:solidFill>
                  </a:tcPr>
                </a:tc>
                <a:tc>
                  <a:txBody>
                    <a:bodyPr/>
                    <a:lstStyle/>
                    <a:p>
                      <a:pPr algn="r" fontAlgn="b"/>
                      <a:r>
                        <a:rPr lang="fi-FI" sz="1100" b="0" i="0" u="none" strike="noStrike">
                          <a:solidFill>
                            <a:srgbClr val="000000"/>
                          </a:solidFill>
                          <a:effectLst/>
                          <a:latin typeface="+mn-lt"/>
                        </a:rPr>
                        <a:t>783 994</a:t>
                      </a:r>
                    </a:p>
                  </a:txBody>
                  <a:tcPr marL="9525" marR="9525" marT="9525" marB="0" anchor="b">
                    <a:lnL>
                      <a:noFill/>
                    </a:lnL>
                    <a:lnR>
                      <a:noFill/>
                    </a:lnR>
                    <a:lnT>
                      <a:noFill/>
                    </a:lnT>
                    <a:lnB>
                      <a:noFill/>
                    </a:lnB>
                    <a:solidFill>
                      <a:schemeClr val="bg1"/>
                    </a:solidFill>
                  </a:tcPr>
                </a:tc>
                <a:extLst>
                  <a:ext uri="{0D108BD9-81ED-4DB2-BD59-A6C34878D82A}">
                    <a16:rowId xmlns:a16="http://schemas.microsoft.com/office/drawing/2014/main" val="3717334533"/>
                  </a:ext>
                </a:extLst>
              </a:tr>
              <a:tr h="187801">
                <a:tc>
                  <a:txBody>
                    <a:bodyPr/>
                    <a:lstStyle/>
                    <a:p>
                      <a:pPr algn="l" fontAlgn="b"/>
                      <a:r>
                        <a:rPr lang="fi-FI" sz="1100" b="0" i="0" u="none" strike="noStrike">
                          <a:solidFill>
                            <a:srgbClr val="000000"/>
                          </a:solidFill>
                          <a:effectLst/>
                          <a:latin typeface="+mn-lt"/>
                        </a:rPr>
                        <a:t>2004</a:t>
                      </a:r>
                    </a:p>
                  </a:txBody>
                  <a:tcPr marL="9525" marR="9525" marT="9525" marB="0" anchor="b">
                    <a:lnL>
                      <a:noFill/>
                    </a:lnL>
                    <a:lnR>
                      <a:noFill/>
                    </a:lnR>
                    <a:lnT>
                      <a:noFill/>
                    </a:lnT>
                    <a:lnB>
                      <a:noFill/>
                    </a:lnB>
                    <a:solidFill>
                      <a:schemeClr val="bg1">
                        <a:lumMod val="75000"/>
                      </a:schemeClr>
                    </a:solidFill>
                  </a:tcPr>
                </a:tc>
                <a:tc>
                  <a:txBody>
                    <a:bodyPr/>
                    <a:lstStyle/>
                    <a:p>
                      <a:pPr algn="r" fontAlgn="b"/>
                      <a:r>
                        <a:rPr lang="fi-FI" sz="1100" b="0" i="0" u="none" strike="noStrike" dirty="0">
                          <a:solidFill>
                            <a:srgbClr val="000000"/>
                          </a:solidFill>
                          <a:effectLst/>
                          <a:latin typeface="+mn-lt"/>
                        </a:rPr>
                        <a:t>811 255</a:t>
                      </a:r>
                    </a:p>
                  </a:txBody>
                  <a:tcPr marL="9525" marR="9525" marT="9525" marB="0" anchor="b">
                    <a:lnL>
                      <a:noFill/>
                    </a:lnL>
                    <a:lnR>
                      <a:noFill/>
                    </a:lnR>
                    <a:lnT>
                      <a:noFill/>
                    </a:lnT>
                    <a:lnB>
                      <a:noFill/>
                    </a:lnB>
                    <a:solidFill>
                      <a:schemeClr val="bg1">
                        <a:lumMod val="75000"/>
                      </a:schemeClr>
                    </a:solidFill>
                  </a:tcPr>
                </a:tc>
                <a:extLst>
                  <a:ext uri="{0D108BD9-81ED-4DB2-BD59-A6C34878D82A}">
                    <a16:rowId xmlns:a16="http://schemas.microsoft.com/office/drawing/2014/main" val="698202826"/>
                  </a:ext>
                </a:extLst>
              </a:tr>
              <a:tr h="187801">
                <a:tc>
                  <a:txBody>
                    <a:bodyPr/>
                    <a:lstStyle/>
                    <a:p>
                      <a:pPr algn="l" fontAlgn="b"/>
                      <a:r>
                        <a:rPr lang="fi-FI" sz="1100" b="0" i="0" u="none" strike="noStrike">
                          <a:solidFill>
                            <a:srgbClr val="000000"/>
                          </a:solidFill>
                          <a:effectLst/>
                          <a:latin typeface="+mn-lt"/>
                        </a:rPr>
                        <a:t>2005</a:t>
                      </a:r>
                    </a:p>
                  </a:txBody>
                  <a:tcPr marL="9525" marR="9525" marT="9525" marB="0" anchor="b">
                    <a:lnL>
                      <a:noFill/>
                    </a:lnL>
                    <a:lnR>
                      <a:noFill/>
                    </a:lnR>
                    <a:lnT>
                      <a:noFill/>
                    </a:lnT>
                    <a:lnB>
                      <a:noFill/>
                    </a:lnB>
                    <a:solidFill>
                      <a:schemeClr val="bg1"/>
                    </a:solidFill>
                  </a:tcPr>
                </a:tc>
                <a:tc>
                  <a:txBody>
                    <a:bodyPr/>
                    <a:lstStyle/>
                    <a:p>
                      <a:pPr algn="r" fontAlgn="b"/>
                      <a:r>
                        <a:rPr lang="fi-FI" sz="1100" b="0" i="0" u="none" strike="noStrike">
                          <a:solidFill>
                            <a:srgbClr val="000000"/>
                          </a:solidFill>
                          <a:effectLst/>
                          <a:latin typeface="+mn-lt"/>
                        </a:rPr>
                        <a:t>849 492</a:t>
                      </a:r>
                    </a:p>
                  </a:txBody>
                  <a:tcPr marL="9525" marR="9525" marT="9525" marB="0" anchor="b">
                    <a:lnL>
                      <a:noFill/>
                    </a:lnL>
                    <a:lnR>
                      <a:noFill/>
                    </a:lnR>
                    <a:lnT>
                      <a:noFill/>
                    </a:lnT>
                    <a:lnB>
                      <a:noFill/>
                    </a:lnB>
                    <a:solidFill>
                      <a:schemeClr val="bg1"/>
                    </a:solidFill>
                  </a:tcPr>
                </a:tc>
                <a:extLst>
                  <a:ext uri="{0D108BD9-81ED-4DB2-BD59-A6C34878D82A}">
                    <a16:rowId xmlns:a16="http://schemas.microsoft.com/office/drawing/2014/main" val="1561764084"/>
                  </a:ext>
                </a:extLst>
              </a:tr>
              <a:tr h="187801">
                <a:tc>
                  <a:txBody>
                    <a:bodyPr/>
                    <a:lstStyle/>
                    <a:p>
                      <a:pPr algn="l" fontAlgn="b"/>
                      <a:r>
                        <a:rPr lang="fi-FI" sz="1100" b="0" i="0" u="none" strike="noStrike">
                          <a:solidFill>
                            <a:srgbClr val="000000"/>
                          </a:solidFill>
                          <a:effectLst/>
                          <a:latin typeface="+mn-lt"/>
                        </a:rPr>
                        <a:t>2006</a:t>
                      </a:r>
                    </a:p>
                  </a:txBody>
                  <a:tcPr marL="9525" marR="9525" marT="9525" marB="0" anchor="b">
                    <a:lnL>
                      <a:noFill/>
                    </a:lnL>
                    <a:lnR>
                      <a:noFill/>
                    </a:lnR>
                    <a:lnT>
                      <a:noFill/>
                    </a:lnT>
                    <a:lnB>
                      <a:noFill/>
                    </a:lnB>
                    <a:solidFill>
                      <a:schemeClr val="bg1">
                        <a:lumMod val="75000"/>
                      </a:schemeClr>
                    </a:solidFill>
                  </a:tcPr>
                </a:tc>
                <a:tc>
                  <a:txBody>
                    <a:bodyPr/>
                    <a:lstStyle/>
                    <a:p>
                      <a:pPr algn="r" fontAlgn="b"/>
                      <a:r>
                        <a:rPr lang="fi-FI" sz="1100" b="0" i="0" u="none" strike="noStrike" dirty="0">
                          <a:solidFill>
                            <a:srgbClr val="000000"/>
                          </a:solidFill>
                          <a:effectLst/>
                          <a:latin typeface="+mn-lt"/>
                        </a:rPr>
                        <a:t>889 123</a:t>
                      </a:r>
                    </a:p>
                  </a:txBody>
                  <a:tcPr marL="9525" marR="9525" marT="9525" marB="0" anchor="b">
                    <a:lnL>
                      <a:noFill/>
                    </a:lnL>
                    <a:lnR>
                      <a:noFill/>
                    </a:lnR>
                    <a:lnT>
                      <a:noFill/>
                    </a:lnT>
                    <a:lnB>
                      <a:noFill/>
                    </a:lnB>
                    <a:solidFill>
                      <a:schemeClr val="bg1">
                        <a:lumMod val="75000"/>
                      </a:schemeClr>
                    </a:solidFill>
                  </a:tcPr>
                </a:tc>
                <a:extLst>
                  <a:ext uri="{0D108BD9-81ED-4DB2-BD59-A6C34878D82A}">
                    <a16:rowId xmlns:a16="http://schemas.microsoft.com/office/drawing/2014/main" val="3962528091"/>
                  </a:ext>
                </a:extLst>
              </a:tr>
              <a:tr h="187801">
                <a:tc>
                  <a:txBody>
                    <a:bodyPr/>
                    <a:lstStyle/>
                    <a:p>
                      <a:pPr algn="l" fontAlgn="b"/>
                      <a:r>
                        <a:rPr lang="fi-FI" sz="1100" b="0" i="0" u="none" strike="noStrike">
                          <a:solidFill>
                            <a:srgbClr val="000000"/>
                          </a:solidFill>
                          <a:effectLst/>
                          <a:latin typeface="+mn-lt"/>
                        </a:rPr>
                        <a:t>2007</a:t>
                      </a:r>
                    </a:p>
                  </a:txBody>
                  <a:tcPr marL="9525" marR="9525" marT="9525" marB="0" anchor="b">
                    <a:lnL>
                      <a:noFill/>
                    </a:lnL>
                    <a:lnR>
                      <a:noFill/>
                    </a:lnR>
                    <a:lnT>
                      <a:noFill/>
                    </a:lnT>
                    <a:lnB>
                      <a:noFill/>
                    </a:lnB>
                    <a:solidFill>
                      <a:schemeClr val="bg1"/>
                    </a:solidFill>
                  </a:tcPr>
                </a:tc>
                <a:tc>
                  <a:txBody>
                    <a:bodyPr/>
                    <a:lstStyle/>
                    <a:p>
                      <a:pPr algn="r" fontAlgn="b"/>
                      <a:r>
                        <a:rPr lang="fi-FI" sz="1100" b="0" i="0" u="none" strike="noStrike">
                          <a:solidFill>
                            <a:srgbClr val="000000"/>
                          </a:solidFill>
                          <a:effectLst/>
                          <a:latin typeface="+mn-lt"/>
                        </a:rPr>
                        <a:t>944 407</a:t>
                      </a:r>
                    </a:p>
                  </a:txBody>
                  <a:tcPr marL="9525" marR="9525" marT="9525" marB="0" anchor="b">
                    <a:lnL>
                      <a:noFill/>
                    </a:lnL>
                    <a:lnR>
                      <a:noFill/>
                    </a:lnR>
                    <a:lnT>
                      <a:noFill/>
                    </a:lnT>
                    <a:lnB>
                      <a:noFill/>
                    </a:lnB>
                    <a:solidFill>
                      <a:schemeClr val="bg1"/>
                    </a:solidFill>
                  </a:tcPr>
                </a:tc>
                <a:extLst>
                  <a:ext uri="{0D108BD9-81ED-4DB2-BD59-A6C34878D82A}">
                    <a16:rowId xmlns:a16="http://schemas.microsoft.com/office/drawing/2014/main" val="26811698"/>
                  </a:ext>
                </a:extLst>
              </a:tr>
              <a:tr h="187801">
                <a:tc>
                  <a:txBody>
                    <a:bodyPr/>
                    <a:lstStyle/>
                    <a:p>
                      <a:pPr algn="l" fontAlgn="b"/>
                      <a:r>
                        <a:rPr lang="fi-FI" sz="1100" b="0" i="0" u="none" strike="noStrike">
                          <a:solidFill>
                            <a:srgbClr val="000000"/>
                          </a:solidFill>
                          <a:effectLst/>
                          <a:latin typeface="+mn-lt"/>
                        </a:rPr>
                        <a:t>2008</a:t>
                      </a:r>
                    </a:p>
                  </a:txBody>
                  <a:tcPr marL="9525" marR="9525" marT="9525" marB="0" anchor="b">
                    <a:lnL>
                      <a:noFill/>
                    </a:lnL>
                    <a:lnR>
                      <a:noFill/>
                    </a:lnR>
                    <a:lnT>
                      <a:noFill/>
                    </a:lnT>
                    <a:lnB>
                      <a:noFill/>
                    </a:lnB>
                    <a:solidFill>
                      <a:schemeClr val="bg1">
                        <a:lumMod val="75000"/>
                      </a:schemeClr>
                    </a:solidFill>
                  </a:tcPr>
                </a:tc>
                <a:tc>
                  <a:txBody>
                    <a:bodyPr/>
                    <a:lstStyle/>
                    <a:p>
                      <a:pPr algn="r" fontAlgn="b"/>
                      <a:r>
                        <a:rPr lang="fi-FI" sz="1100" b="0" i="0" u="none" strike="noStrike" dirty="0">
                          <a:solidFill>
                            <a:srgbClr val="000000"/>
                          </a:solidFill>
                          <a:effectLst/>
                          <a:latin typeface="+mn-lt"/>
                        </a:rPr>
                        <a:t>955 005</a:t>
                      </a:r>
                    </a:p>
                  </a:txBody>
                  <a:tcPr marL="9525" marR="9525" marT="9525" marB="0" anchor="b">
                    <a:lnL>
                      <a:noFill/>
                    </a:lnL>
                    <a:lnR>
                      <a:noFill/>
                    </a:lnR>
                    <a:lnT>
                      <a:noFill/>
                    </a:lnT>
                    <a:lnB>
                      <a:noFill/>
                    </a:lnB>
                    <a:solidFill>
                      <a:schemeClr val="bg1">
                        <a:lumMod val="75000"/>
                      </a:schemeClr>
                    </a:solidFill>
                  </a:tcPr>
                </a:tc>
                <a:extLst>
                  <a:ext uri="{0D108BD9-81ED-4DB2-BD59-A6C34878D82A}">
                    <a16:rowId xmlns:a16="http://schemas.microsoft.com/office/drawing/2014/main" val="2582114958"/>
                  </a:ext>
                </a:extLst>
              </a:tr>
              <a:tr h="187801">
                <a:tc>
                  <a:txBody>
                    <a:bodyPr/>
                    <a:lstStyle/>
                    <a:p>
                      <a:pPr algn="l" fontAlgn="b"/>
                      <a:r>
                        <a:rPr lang="fi-FI" sz="1100" b="0" i="0" u="none" strike="noStrike">
                          <a:solidFill>
                            <a:srgbClr val="000000"/>
                          </a:solidFill>
                          <a:effectLst/>
                          <a:latin typeface="+mn-lt"/>
                        </a:rPr>
                        <a:t>2009</a:t>
                      </a:r>
                    </a:p>
                  </a:txBody>
                  <a:tcPr marL="9525" marR="9525" marT="9525" marB="0" anchor="b">
                    <a:lnL>
                      <a:noFill/>
                    </a:lnL>
                    <a:lnR>
                      <a:noFill/>
                    </a:lnR>
                    <a:lnT>
                      <a:noFill/>
                    </a:lnT>
                    <a:lnB>
                      <a:noFill/>
                    </a:lnB>
                    <a:solidFill>
                      <a:schemeClr val="bg1"/>
                    </a:solidFill>
                  </a:tcPr>
                </a:tc>
                <a:tc>
                  <a:txBody>
                    <a:bodyPr/>
                    <a:lstStyle/>
                    <a:p>
                      <a:pPr algn="r" fontAlgn="b"/>
                      <a:r>
                        <a:rPr lang="fi-FI" sz="1100" b="0" i="0" u="none" strike="noStrike">
                          <a:solidFill>
                            <a:srgbClr val="000000"/>
                          </a:solidFill>
                          <a:effectLst/>
                          <a:latin typeface="+mn-lt"/>
                        </a:rPr>
                        <a:t>906 582</a:t>
                      </a:r>
                    </a:p>
                  </a:txBody>
                  <a:tcPr marL="9525" marR="9525" marT="9525" marB="0" anchor="b">
                    <a:lnL>
                      <a:noFill/>
                    </a:lnL>
                    <a:lnR>
                      <a:noFill/>
                    </a:lnR>
                    <a:lnT>
                      <a:noFill/>
                    </a:lnT>
                    <a:lnB>
                      <a:noFill/>
                    </a:lnB>
                    <a:solidFill>
                      <a:schemeClr val="bg1"/>
                    </a:solidFill>
                  </a:tcPr>
                </a:tc>
                <a:extLst>
                  <a:ext uri="{0D108BD9-81ED-4DB2-BD59-A6C34878D82A}">
                    <a16:rowId xmlns:a16="http://schemas.microsoft.com/office/drawing/2014/main" val="340732601"/>
                  </a:ext>
                </a:extLst>
              </a:tr>
              <a:tr h="187801">
                <a:tc>
                  <a:txBody>
                    <a:bodyPr/>
                    <a:lstStyle/>
                    <a:p>
                      <a:pPr algn="l" fontAlgn="b"/>
                      <a:r>
                        <a:rPr lang="fi-FI" sz="1100" b="0" i="0" u="none" strike="noStrike">
                          <a:solidFill>
                            <a:srgbClr val="000000"/>
                          </a:solidFill>
                          <a:effectLst/>
                          <a:latin typeface="+mn-lt"/>
                        </a:rPr>
                        <a:t>2010</a:t>
                      </a:r>
                    </a:p>
                  </a:txBody>
                  <a:tcPr marL="9525" marR="9525" marT="9525" marB="0" anchor="b">
                    <a:lnL>
                      <a:noFill/>
                    </a:lnL>
                    <a:lnR>
                      <a:noFill/>
                    </a:lnR>
                    <a:lnT>
                      <a:noFill/>
                    </a:lnT>
                    <a:lnB>
                      <a:noFill/>
                    </a:lnB>
                    <a:solidFill>
                      <a:schemeClr val="bg1">
                        <a:lumMod val="75000"/>
                      </a:schemeClr>
                    </a:solidFill>
                  </a:tcPr>
                </a:tc>
                <a:tc>
                  <a:txBody>
                    <a:bodyPr/>
                    <a:lstStyle/>
                    <a:p>
                      <a:pPr algn="r" fontAlgn="b"/>
                      <a:r>
                        <a:rPr lang="fi-FI" sz="1100" b="0" i="0" u="none" strike="noStrike" dirty="0">
                          <a:solidFill>
                            <a:srgbClr val="000000"/>
                          </a:solidFill>
                          <a:effectLst/>
                          <a:latin typeface="+mn-lt"/>
                        </a:rPr>
                        <a:t>921 800</a:t>
                      </a:r>
                    </a:p>
                  </a:txBody>
                  <a:tcPr marL="9525" marR="9525" marT="9525" marB="0" anchor="b">
                    <a:lnL>
                      <a:noFill/>
                    </a:lnL>
                    <a:lnR>
                      <a:noFill/>
                    </a:lnR>
                    <a:lnT>
                      <a:noFill/>
                    </a:lnT>
                    <a:lnB>
                      <a:noFill/>
                    </a:lnB>
                    <a:solidFill>
                      <a:schemeClr val="bg1">
                        <a:lumMod val="75000"/>
                      </a:schemeClr>
                    </a:solidFill>
                  </a:tcPr>
                </a:tc>
                <a:extLst>
                  <a:ext uri="{0D108BD9-81ED-4DB2-BD59-A6C34878D82A}">
                    <a16:rowId xmlns:a16="http://schemas.microsoft.com/office/drawing/2014/main" val="1624521921"/>
                  </a:ext>
                </a:extLst>
              </a:tr>
              <a:tr h="187801">
                <a:tc>
                  <a:txBody>
                    <a:bodyPr/>
                    <a:lstStyle/>
                    <a:p>
                      <a:pPr algn="l" fontAlgn="b"/>
                      <a:r>
                        <a:rPr lang="fi-FI" sz="1100" b="0" i="0" u="none" strike="noStrike">
                          <a:solidFill>
                            <a:srgbClr val="000000"/>
                          </a:solidFill>
                          <a:effectLst/>
                          <a:latin typeface="+mn-lt"/>
                        </a:rPr>
                        <a:t>2011</a:t>
                      </a:r>
                    </a:p>
                  </a:txBody>
                  <a:tcPr marL="9525" marR="9525" marT="9525" marB="0" anchor="b">
                    <a:lnL>
                      <a:noFill/>
                    </a:lnL>
                    <a:lnR>
                      <a:noFill/>
                    </a:lnR>
                    <a:lnT>
                      <a:noFill/>
                    </a:lnT>
                    <a:lnB>
                      <a:noFill/>
                    </a:lnB>
                    <a:solidFill>
                      <a:schemeClr val="bg1"/>
                    </a:solidFill>
                  </a:tcPr>
                </a:tc>
                <a:tc>
                  <a:txBody>
                    <a:bodyPr/>
                    <a:lstStyle/>
                    <a:p>
                      <a:pPr algn="r" fontAlgn="b"/>
                      <a:r>
                        <a:rPr lang="fi-FI" sz="1100" b="0" i="0" u="none" strike="noStrike" dirty="0">
                          <a:solidFill>
                            <a:srgbClr val="000000"/>
                          </a:solidFill>
                          <a:effectLst/>
                          <a:latin typeface="+mn-lt"/>
                        </a:rPr>
                        <a:t>883 476</a:t>
                      </a:r>
                    </a:p>
                  </a:txBody>
                  <a:tcPr marL="9525" marR="9525" marT="9525" marB="0" anchor="b">
                    <a:lnL>
                      <a:noFill/>
                    </a:lnL>
                    <a:lnR>
                      <a:noFill/>
                    </a:lnR>
                    <a:lnT>
                      <a:noFill/>
                    </a:lnT>
                    <a:lnB>
                      <a:noFill/>
                    </a:lnB>
                    <a:solidFill>
                      <a:schemeClr val="bg1"/>
                    </a:solidFill>
                  </a:tcPr>
                </a:tc>
                <a:extLst>
                  <a:ext uri="{0D108BD9-81ED-4DB2-BD59-A6C34878D82A}">
                    <a16:rowId xmlns:a16="http://schemas.microsoft.com/office/drawing/2014/main" val="990970633"/>
                  </a:ext>
                </a:extLst>
              </a:tr>
              <a:tr h="187801">
                <a:tc>
                  <a:txBody>
                    <a:bodyPr/>
                    <a:lstStyle/>
                    <a:p>
                      <a:pPr algn="l" fontAlgn="b"/>
                      <a:r>
                        <a:rPr lang="fi-FI" sz="1100" b="0" i="0" u="none" strike="noStrike">
                          <a:solidFill>
                            <a:srgbClr val="000000"/>
                          </a:solidFill>
                          <a:effectLst/>
                          <a:latin typeface="+mn-lt"/>
                        </a:rPr>
                        <a:t>2012</a:t>
                      </a:r>
                    </a:p>
                  </a:txBody>
                  <a:tcPr marL="9525" marR="9525" marT="9525" marB="0" anchor="b">
                    <a:lnL>
                      <a:noFill/>
                    </a:lnL>
                    <a:lnR>
                      <a:noFill/>
                    </a:lnR>
                    <a:lnT>
                      <a:noFill/>
                    </a:lnT>
                    <a:lnB>
                      <a:noFill/>
                    </a:lnB>
                    <a:solidFill>
                      <a:schemeClr val="bg1">
                        <a:lumMod val="75000"/>
                      </a:schemeClr>
                    </a:solidFill>
                  </a:tcPr>
                </a:tc>
                <a:tc>
                  <a:txBody>
                    <a:bodyPr/>
                    <a:lstStyle/>
                    <a:p>
                      <a:pPr algn="r" fontAlgn="b"/>
                      <a:r>
                        <a:rPr lang="fi-FI" sz="1100" b="0" i="0" u="none" strike="noStrike" dirty="0">
                          <a:solidFill>
                            <a:srgbClr val="000000"/>
                          </a:solidFill>
                          <a:effectLst/>
                          <a:latin typeface="+mn-lt"/>
                        </a:rPr>
                        <a:t>894 040</a:t>
                      </a:r>
                    </a:p>
                  </a:txBody>
                  <a:tcPr marL="9525" marR="9525" marT="9525" marB="0" anchor="b">
                    <a:lnL>
                      <a:noFill/>
                    </a:lnL>
                    <a:lnR>
                      <a:noFill/>
                    </a:lnR>
                    <a:lnT>
                      <a:noFill/>
                    </a:lnT>
                    <a:lnB>
                      <a:noFill/>
                    </a:lnB>
                    <a:solidFill>
                      <a:schemeClr val="bg1">
                        <a:lumMod val="75000"/>
                      </a:schemeClr>
                    </a:solidFill>
                  </a:tcPr>
                </a:tc>
                <a:extLst>
                  <a:ext uri="{0D108BD9-81ED-4DB2-BD59-A6C34878D82A}">
                    <a16:rowId xmlns:a16="http://schemas.microsoft.com/office/drawing/2014/main" val="2534035282"/>
                  </a:ext>
                </a:extLst>
              </a:tr>
              <a:tr h="187801">
                <a:tc>
                  <a:txBody>
                    <a:bodyPr/>
                    <a:lstStyle/>
                    <a:p>
                      <a:pPr algn="l" fontAlgn="b"/>
                      <a:r>
                        <a:rPr lang="fi-FI" sz="1100" b="0" i="0" u="none" strike="noStrike">
                          <a:solidFill>
                            <a:srgbClr val="000000"/>
                          </a:solidFill>
                          <a:effectLst/>
                          <a:latin typeface="+mn-lt"/>
                        </a:rPr>
                        <a:t>2013</a:t>
                      </a:r>
                    </a:p>
                  </a:txBody>
                  <a:tcPr marL="9525" marR="9525" marT="9525" marB="0" anchor="b">
                    <a:lnL>
                      <a:noFill/>
                    </a:lnL>
                    <a:lnR>
                      <a:noFill/>
                    </a:lnR>
                    <a:lnT>
                      <a:noFill/>
                    </a:lnT>
                    <a:lnB>
                      <a:noFill/>
                    </a:lnB>
                    <a:solidFill>
                      <a:schemeClr val="bg1"/>
                    </a:solidFill>
                  </a:tcPr>
                </a:tc>
                <a:tc>
                  <a:txBody>
                    <a:bodyPr/>
                    <a:lstStyle/>
                    <a:p>
                      <a:pPr algn="r" fontAlgn="b"/>
                      <a:r>
                        <a:rPr lang="fi-FI" sz="1100" b="0" i="0" u="none" strike="noStrike" dirty="0">
                          <a:solidFill>
                            <a:srgbClr val="000000"/>
                          </a:solidFill>
                          <a:effectLst/>
                          <a:latin typeface="+mn-lt"/>
                        </a:rPr>
                        <a:t>870 786</a:t>
                      </a:r>
                    </a:p>
                  </a:txBody>
                  <a:tcPr marL="9525" marR="9525" marT="9525" marB="0" anchor="b">
                    <a:lnL>
                      <a:noFill/>
                    </a:lnL>
                    <a:lnR>
                      <a:noFill/>
                    </a:lnR>
                    <a:lnT>
                      <a:noFill/>
                    </a:lnT>
                    <a:lnB>
                      <a:noFill/>
                    </a:lnB>
                    <a:solidFill>
                      <a:schemeClr val="bg1"/>
                    </a:solidFill>
                  </a:tcPr>
                </a:tc>
                <a:extLst>
                  <a:ext uri="{0D108BD9-81ED-4DB2-BD59-A6C34878D82A}">
                    <a16:rowId xmlns:a16="http://schemas.microsoft.com/office/drawing/2014/main" val="1293401043"/>
                  </a:ext>
                </a:extLst>
              </a:tr>
              <a:tr h="187801">
                <a:tc>
                  <a:txBody>
                    <a:bodyPr/>
                    <a:lstStyle/>
                    <a:p>
                      <a:pPr algn="l" fontAlgn="b"/>
                      <a:r>
                        <a:rPr lang="fi-FI" sz="1100" b="0" i="0" u="none" strike="noStrike">
                          <a:solidFill>
                            <a:srgbClr val="000000"/>
                          </a:solidFill>
                          <a:effectLst/>
                          <a:latin typeface="+mn-lt"/>
                        </a:rPr>
                        <a:t>2014</a:t>
                      </a:r>
                    </a:p>
                  </a:txBody>
                  <a:tcPr marL="9525" marR="9525" marT="9525" marB="0" anchor="b">
                    <a:lnL>
                      <a:noFill/>
                    </a:lnL>
                    <a:lnR>
                      <a:noFill/>
                    </a:lnR>
                    <a:lnT>
                      <a:noFill/>
                    </a:lnT>
                    <a:lnB>
                      <a:noFill/>
                    </a:lnB>
                    <a:solidFill>
                      <a:schemeClr val="bg1">
                        <a:lumMod val="75000"/>
                      </a:schemeClr>
                    </a:solidFill>
                  </a:tcPr>
                </a:tc>
                <a:tc>
                  <a:txBody>
                    <a:bodyPr/>
                    <a:lstStyle/>
                    <a:p>
                      <a:pPr algn="r" fontAlgn="b"/>
                      <a:r>
                        <a:rPr lang="fi-FI" sz="1100" b="0" i="0" u="none" strike="noStrike" dirty="0">
                          <a:solidFill>
                            <a:srgbClr val="000000"/>
                          </a:solidFill>
                          <a:effectLst/>
                          <a:latin typeface="+mn-lt"/>
                        </a:rPr>
                        <a:t>840 323</a:t>
                      </a:r>
                    </a:p>
                  </a:txBody>
                  <a:tcPr marL="9525" marR="9525" marT="9525" marB="0" anchor="b">
                    <a:lnL>
                      <a:noFill/>
                    </a:lnL>
                    <a:lnR>
                      <a:noFill/>
                    </a:lnR>
                    <a:lnT>
                      <a:noFill/>
                    </a:lnT>
                    <a:lnB>
                      <a:noFill/>
                    </a:lnB>
                    <a:solidFill>
                      <a:schemeClr val="bg1">
                        <a:lumMod val="75000"/>
                      </a:schemeClr>
                    </a:solidFill>
                  </a:tcPr>
                </a:tc>
                <a:extLst>
                  <a:ext uri="{0D108BD9-81ED-4DB2-BD59-A6C34878D82A}">
                    <a16:rowId xmlns:a16="http://schemas.microsoft.com/office/drawing/2014/main" val="3163645663"/>
                  </a:ext>
                </a:extLst>
              </a:tr>
              <a:tr h="187801">
                <a:tc>
                  <a:txBody>
                    <a:bodyPr/>
                    <a:lstStyle/>
                    <a:p>
                      <a:pPr algn="l" fontAlgn="b"/>
                      <a:r>
                        <a:rPr lang="fi-FI" sz="1100" b="0" i="0" u="none" strike="noStrike">
                          <a:solidFill>
                            <a:srgbClr val="000000"/>
                          </a:solidFill>
                          <a:effectLst/>
                          <a:latin typeface="+mn-lt"/>
                        </a:rPr>
                        <a:t>2015</a:t>
                      </a:r>
                    </a:p>
                  </a:txBody>
                  <a:tcPr marL="9525" marR="9525" marT="9525" marB="0" anchor="b">
                    <a:lnL>
                      <a:noFill/>
                    </a:lnL>
                    <a:lnR>
                      <a:noFill/>
                    </a:lnR>
                    <a:lnT>
                      <a:noFill/>
                    </a:lnT>
                    <a:lnB>
                      <a:noFill/>
                    </a:lnB>
                    <a:solidFill>
                      <a:schemeClr val="bg1"/>
                    </a:solidFill>
                  </a:tcPr>
                </a:tc>
                <a:tc>
                  <a:txBody>
                    <a:bodyPr/>
                    <a:lstStyle/>
                    <a:p>
                      <a:pPr algn="r" fontAlgn="b"/>
                      <a:r>
                        <a:rPr lang="fi-FI" sz="1100" b="0" i="0" u="none" strike="noStrike">
                          <a:solidFill>
                            <a:srgbClr val="000000"/>
                          </a:solidFill>
                          <a:effectLst/>
                          <a:latin typeface="+mn-lt"/>
                        </a:rPr>
                        <a:t>820 374</a:t>
                      </a:r>
                    </a:p>
                  </a:txBody>
                  <a:tcPr marL="9525" marR="9525" marT="9525" marB="0" anchor="b">
                    <a:lnL>
                      <a:noFill/>
                    </a:lnL>
                    <a:lnR>
                      <a:noFill/>
                    </a:lnR>
                    <a:lnT>
                      <a:noFill/>
                    </a:lnT>
                    <a:lnB>
                      <a:noFill/>
                    </a:lnB>
                    <a:solidFill>
                      <a:schemeClr val="bg1"/>
                    </a:solidFill>
                  </a:tcPr>
                </a:tc>
                <a:extLst>
                  <a:ext uri="{0D108BD9-81ED-4DB2-BD59-A6C34878D82A}">
                    <a16:rowId xmlns:a16="http://schemas.microsoft.com/office/drawing/2014/main" val="2208550100"/>
                  </a:ext>
                </a:extLst>
              </a:tr>
              <a:tr h="187801">
                <a:tc>
                  <a:txBody>
                    <a:bodyPr/>
                    <a:lstStyle/>
                    <a:p>
                      <a:pPr algn="l" fontAlgn="b"/>
                      <a:r>
                        <a:rPr lang="fi-FI" sz="1100" b="0" i="0" u="none" strike="noStrike">
                          <a:solidFill>
                            <a:srgbClr val="000000"/>
                          </a:solidFill>
                          <a:effectLst/>
                          <a:latin typeface="+mn-lt"/>
                        </a:rPr>
                        <a:t>2016</a:t>
                      </a:r>
                    </a:p>
                  </a:txBody>
                  <a:tcPr marL="9525" marR="9525" marT="9525" marB="0" anchor="b">
                    <a:lnL>
                      <a:noFill/>
                    </a:lnL>
                    <a:lnR>
                      <a:noFill/>
                    </a:lnR>
                    <a:lnT>
                      <a:noFill/>
                    </a:lnT>
                    <a:lnB>
                      <a:noFill/>
                    </a:lnB>
                    <a:solidFill>
                      <a:schemeClr val="bg1">
                        <a:lumMod val="75000"/>
                      </a:schemeClr>
                    </a:solidFill>
                  </a:tcPr>
                </a:tc>
                <a:tc>
                  <a:txBody>
                    <a:bodyPr/>
                    <a:lstStyle/>
                    <a:p>
                      <a:pPr algn="r" fontAlgn="b"/>
                      <a:r>
                        <a:rPr lang="fi-FI" sz="1100" b="0" i="0" u="none" strike="noStrike" dirty="0">
                          <a:solidFill>
                            <a:srgbClr val="000000"/>
                          </a:solidFill>
                          <a:effectLst/>
                          <a:latin typeface="+mn-lt"/>
                        </a:rPr>
                        <a:t>827 224</a:t>
                      </a:r>
                    </a:p>
                  </a:txBody>
                  <a:tcPr marL="9525" marR="9525" marT="9525" marB="0" anchor="b">
                    <a:lnL>
                      <a:noFill/>
                    </a:lnL>
                    <a:lnR>
                      <a:noFill/>
                    </a:lnR>
                    <a:lnT>
                      <a:noFill/>
                    </a:lnT>
                    <a:lnB>
                      <a:noFill/>
                    </a:lnB>
                    <a:solidFill>
                      <a:schemeClr val="bg1">
                        <a:lumMod val="75000"/>
                      </a:schemeClr>
                    </a:solidFill>
                  </a:tcPr>
                </a:tc>
                <a:extLst>
                  <a:ext uri="{0D108BD9-81ED-4DB2-BD59-A6C34878D82A}">
                    <a16:rowId xmlns:a16="http://schemas.microsoft.com/office/drawing/2014/main" val="2662617149"/>
                  </a:ext>
                </a:extLst>
              </a:tr>
              <a:tr h="187801">
                <a:tc>
                  <a:txBody>
                    <a:bodyPr/>
                    <a:lstStyle/>
                    <a:p>
                      <a:pPr algn="l" fontAlgn="b"/>
                      <a:r>
                        <a:rPr lang="fi-FI" sz="1100" b="0" i="0" u="none" strike="noStrike">
                          <a:solidFill>
                            <a:srgbClr val="000000"/>
                          </a:solidFill>
                          <a:effectLst/>
                          <a:latin typeface="+mn-lt"/>
                        </a:rPr>
                        <a:t>2017</a:t>
                      </a:r>
                    </a:p>
                  </a:txBody>
                  <a:tcPr marL="9525" marR="9525" marT="9525" marB="0" anchor="b">
                    <a:lnL>
                      <a:noFill/>
                    </a:lnL>
                    <a:lnR>
                      <a:noFill/>
                    </a:lnR>
                    <a:lnT>
                      <a:noFill/>
                    </a:lnT>
                    <a:lnB>
                      <a:noFill/>
                    </a:lnB>
                    <a:solidFill>
                      <a:schemeClr val="bg1"/>
                    </a:solidFill>
                  </a:tcPr>
                </a:tc>
                <a:tc>
                  <a:txBody>
                    <a:bodyPr/>
                    <a:lstStyle/>
                    <a:p>
                      <a:pPr algn="r" fontAlgn="b"/>
                      <a:r>
                        <a:rPr lang="fi-FI" sz="1100" b="0" i="0" u="none" strike="noStrike" dirty="0">
                          <a:solidFill>
                            <a:srgbClr val="000000"/>
                          </a:solidFill>
                          <a:effectLst/>
                          <a:latin typeface="+mn-lt"/>
                        </a:rPr>
                        <a:t>847 104</a:t>
                      </a:r>
                    </a:p>
                  </a:txBody>
                  <a:tcPr marL="9525" marR="9525" marT="9525" marB="0" anchor="b">
                    <a:lnL>
                      <a:noFill/>
                    </a:lnL>
                    <a:lnR>
                      <a:noFill/>
                    </a:lnR>
                    <a:lnT>
                      <a:noFill/>
                    </a:lnT>
                    <a:lnB>
                      <a:noFill/>
                    </a:lnB>
                    <a:solidFill>
                      <a:schemeClr val="bg1"/>
                    </a:solidFill>
                  </a:tcPr>
                </a:tc>
                <a:extLst>
                  <a:ext uri="{0D108BD9-81ED-4DB2-BD59-A6C34878D82A}">
                    <a16:rowId xmlns:a16="http://schemas.microsoft.com/office/drawing/2014/main" val="2518015559"/>
                  </a:ext>
                </a:extLst>
              </a:tr>
              <a:tr h="187801">
                <a:tc>
                  <a:txBody>
                    <a:bodyPr/>
                    <a:lstStyle/>
                    <a:p>
                      <a:pPr algn="l" fontAlgn="b"/>
                      <a:r>
                        <a:rPr lang="fi-FI" sz="1100" b="0" i="0" u="none" strike="noStrike">
                          <a:solidFill>
                            <a:srgbClr val="000000"/>
                          </a:solidFill>
                          <a:effectLst/>
                          <a:latin typeface="+mn-lt"/>
                        </a:rPr>
                        <a:t>2018</a:t>
                      </a:r>
                    </a:p>
                  </a:txBody>
                  <a:tcPr marL="9525" marR="9525" marT="9525" marB="0" anchor="b">
                    <a:lnL>
                      <a:noFill/>
                    </a:lnL>
                    <a:lnR>
                      <a:noFill/>
                    </a:lnR>
                    <a:lnT>
                      <a:noFill/>
                    </a:lnT>
                    <a:lnB>
                      <a:noFill/>
                    </a:lnB>
                    <a:solidFill>
                      <a:schemeClr val="bg1">
                        <a:lumMod val="75000"/>
                      </a:schemeClr>
                    </a:solidFill>
                  </a:tcPr>
                </a:tc>
                <a:tc>
                  <a:txBody>
                    <a:bodyPr/>
                    <a:lstStyle/>
                    <a:p>
                      <a:pPr algn="r" fontAlgn="b"/>
                      <a:r>
                        <a:rPr lang="fi-FI" sz="1100" b="0" i="0" u="none" strike="noStrike" dirty="0">
                          <a:solidFill>
                            <a:srgbClr val="000000"/>
                          </a:solidFill>
                          <a:effectLst/>
                          <a:latin typeface="+mn-lt"/>
                        </a:rPr>
                        <a:t>842 516</a:t>
                      </a:r>
                    </a:p>
                  </a:txBody>
                  <a:tcPr marL="9525" marR="9525" marT="9525" marB="0" anchor="b">
                    <a:lnL>
                      <a:noFill/>
                    </a:lnL>
                    <a:lnR>
                      <a:noFill/>
                    </a:lnR>
                    <a:lnT>
                      <a:noFill/>
                    </a:lnT>
                    <a:lnB>
                      <a:noFill/>
                    </a:lnB>
                    <a:solidFill>
                      <a:schemeClr val="bg1">
                        <a:lumMod val="75000"/>
                      </a:schemeClr>
                    </a:solidFill>
                  </a:tcPr>
                </a:tc>
                <a:extLst>
                  <a:ext uri="{0D108BD9-81ED-4DB2-BD59-A6C34878D82A}">
                    <a16:rowId xmlns:a16="http://schemas.microsoft.com/office/drawing/2014/main" val="854118526"/>
                  </a:ext>
                </a:extLst>
              </a:tr>
              <a:tr h="187801">
                <a:tc>
                  <a:txBody>
                    <a:bodyPr/>
                    <a:lstStyle/>
                    <a:p>
                      <a:pPr algn="l" fontAlgn="b"/>
                      <a:r>
                        <a:rPr lang="fi-FI" sz="1100" b="0" i="0" u="none" strike="noStrike">
                          <a:solidFill>
                            <a:srgbClr val="000000"/>
                          </a:solidFill>
                          <a:effectLst/>
                          <a:latin typeface="+mn-lt"/>
                        </a:rPr>
                        <a:t>2019</a:t>
                      </a:r>
                    </a:p>
                  </a:txBody>
                  <a:tcPr marL="9525" marR="9525" marT="9525" marB="0" anchor="b">
                    <a:lnL>
                      <a:noFill/>
                    </a:lnL>
                    <a:lnR>
                      <a:noFill/>
                    </a:lnR>
                    <a:lnT>
                      <a:noFill/>
                    </a:lnT>
                    <a:lnB>
                      <a:noFill/>
                    </a:lnB>
                    <a:solidFill>
                      <a:schemeClr val="bg1"/>
                    </a:solidFill>
                  </a:tcPr>
                </a:tc>
                <a:tc>
                  <a:txBody>
                    <a:bodyPr/>
                    <a:lstStyle/>
                    <a:p>
                      <a:pPr algn="r" fontAlgn="b"/>
                      <a:r>
                        <a:rPr lang="fi-FI" sz="1100" b="0" i="0" u="none" strike="noStrike" dirty="0">
                          <a:solidFill>
                            <a:srgbClr val="000000"/>
                          </a:solidFill>
                          <a:effectLst/>
                          <a:latin typeface="+mn-lt"/>
                        </a:rPr>
                        <a:t>866 979</a:t>
                      </a:r>
                    </a:p>
                  </a:txBody>
                  <a:tcPr marL="9525" marR="9525" marT="9525" marB="0" anchor="b">
                    <a:lnL>
                      <a:noFill/>
                    </a:lnL>
                    <a:lnR>
                      <a:noFill/>
                    </a:lnR>
                    <a:lnT>
                      <a:noFill/>
                    </a:lnT>
                    <a:lnB>
                      <a:noFill/>
                    </a:lnB>
                    <a:solidFill>
                      <a:schemeClr val="bg1"/>
                    </a:solidFill>
                  </a:tcPr>
                </a:tc>
                <a:extLst>
                  <a:ext uri="{0D108BD9-81ED-4DB2-BD59-A6C34878D82A}">
                    <a16:rowId xmlns:a16="http://schemas.microsoft.com/office/drawing/2014/main" val="4005032079"/>
                  </a:ext>
                </a:extLst>
              </a:tr>
              <a:tr h="187801">
                <a:tc>
                  <a:txBody>
                    <a:bodyPr/>
                    <a:lstStyle/>
                    <a:p>
                      <a:pPr algn="l" fontAlgn="b"/>
                      <a:r>
                        <a:rPr lang="fi-FI" sz="1100" b="0" i="0" u="none" strike="noStrike">
                          <a:solidFill>
                            <a:srgbClr val="000000"/>
                          </a:solidFill>
                          <a:effectLst/>
                          <a:latin typeface="+mn-lt"/>
                        </a:rPr>
                        <a:t>2020</a:t>
                      </a:r>
                    </a:p>
                  </a:txBody>
                  <a:tcPr marL="9525" marR="9525" marT="9525" marB="0" anchor="b">
                    <a:lnL>
                      <a:noFill/>
                    </a:lnL>
                    <a:lnR>
                      <a:noFill/>
                    </a:lnR>
                    <a:lnT>
                      <a:noFill/>
                    </a:lnT>
                    <a:lnB>
                      <a:noFill/>
                    </a:lnB>
                    <a:solidFill>
                      <a:schemeClr val="bg1">
                        <a:lumMod val="75000"/>
                      </a:schemeClr>
                    </a:solidFill>
                  </a:tcPr>
                </a:tc>
                <a:tc>
                  <a:txBody>
                    <a:bodyPr/>
                    <a:lstStyle/>
                    <a:p>
                      <a:pPr algn="r" fontAlgn="b"/>
                      <a:r>
                        <a:rPr lang="fi-FI" sz="1100" b="0" i="0" u="none" strike="noStrike" dirty="0">
                          <a:solidFill>
                            <a:srgbClr val="000000"/>
                          </a:solidFill>
                          <a:effectLst/>
                          <a:latin typeface="+mn-lt"/>
                        </a:rPr>
                        <a:t>615 617</a:t>
                      </a:r>
                    </a:p>
                  </a:txBody>
                  <a:tcPr marL="9525" marR="9525" marT="9525" marB="0" anchor="b">
                    <a:lnL>
                      <a:noFill/>
                    </a:lnL>
                    <a:lnR>
                      <a:noFill/>
                    </a:lnR>
                    <a:lnT>
                      <a:noFill/>
                    </a:lnT>
                    <a:lnB>
                      <a:noFill/>
                    </a:lnB>
                    <a:solidFill>
                      <a:schemeClr val="bg1">
                        <a:lumMod val="75000"/>
                      </a:schemeClr>
                    </a:solidFill>
                  </a:tcPr>
                </a:tc>
                <a:extLst>
                  <a:ext uri="{0D108BD9-81ED-4DB2-BD59-A6C34878D82A}">
                    <a16:rowId xmlns:a16="http://schemas.microsoft.com/office/drawing/2014/main" val="3994942576"/>
                  </a:ext>
                </a:extLst>
              </a:tr>
              <a:tr h="187801">
                <a:tc>
                  <a:txBody>
                    <a:bodyPr/>
                    <a:lstStyle/>
                    <a:p>
                      <a:pPr algn="l" fontAlgn="b"/>
                      <a:r>
                        <a:rPr lang="fi-FI" sz="1100" b="0" i="0" u="none" strike="noStrike">
                          <a:solidFill>
                            <a:srgbClr val="000000"/>
                          </a:solidFill>
                          <a:effectLst/>
                          <a:latin typeface="+mn-lt"/>
                        </a:rPr>
                        <a:t>2021</a:t>
                      </a:r>
                    </a:p>
                  </a:txBody>
                  <a:tcPr marL="9525" marR="9525" marT="9525" marB="0" anchor="b">
                    <a:lnL>
                      <a:noFill/>
                    </a:lnL>
                    <a:lnR>
                      <a:noFill/>
                    </a:lnR>
                    <a:lnT>
                      <a:noFill/>
                    </a:lnT>
                    <a:lnB>
                      <a:noFill/>
                    </a:lnB>
                    <a:solidFill>
                      <a:schemeClr val="bg1"/>
                    </a:solidFill>
                  </a:tcPr>
                </a:tc>
                <a:tc>
                  <a:txBody>
                    <a:bodyPr/>
                    <a:lstStyle/>
                    <a:p>
                      <a:pPr algn="r" fontAlgn="b"/>
                      <a:r>
                        <a:rPr lang="fi-FI" sz="1100" b="0" i="0" u="none" strike="noStrike" dirty="0">
                          <a:solidFill>
                            <a:srgbClr val="000000"/>
                          </a:solidFill>
                          <a:effectLst/>
                          <a:latin typeface="+mn-lt"/>
                        </a:rPr>
                        <a:t>745 655</a:t>
                      </a:r>
                    </a:p>
                  </a:txBody>
                  <a:tcPr marL="9525" marR="9525" marT="9525" marB="0" anchor="b">
                    <a:lnL>
                      <a:noFill/>
                    </a:lnL>
                    <a:lnR>
                      <a:noFill/>
                    </a:lnR>
                    <a:lnT>
                      <a:noFill/>
                    </a:lnT>
                    <a:lnB>
                      <a:noFill/>
                    </a:lnB>
                    <a:solidFill>
                      <a:schemeClr val="bg1"/>
                    </a:solidFill>
                  </a:tcPr>
                </a:tc>
                <a:extLst>
                  <a:ext uri="{0D108BD9-81ED-4DB2-BD59-A6C34878D82A}">
                    <a16:rowId xmlns:a16="http://schemas.microsoft.com/office/drawing/2014/main" val="471864326"/>
                  </a:ext>
                </a:extLst>
              </a:tr>
              <a:tr h="187801">
                <a:tc>
                  <a:txBody>
                    <a:bodyPr/>
                    <a:lstStyle/>
                    <a:p>
                      <a:pPr algn="l" fontAlgn="b"/>
                      <a:r>
                        <a:rPr lang="fi-FI" sz="1100" b="0" i="0" u="none" strike="noStrike">
                          <a:solidFill>
                            <a:srgbClr val="000000"/>
                          </a:solidFill>
                          <a:effectLst/>
                          <a:latin typeface="+mn-lt"/>
                        </a:rPr>
                        <a:t>2022</a:t>
                      </a:r>
                    </a:p>
                  </a:txBody>
                  <a:tcPr marL="9525" marR="9525" marT="9525" marB="0" anchor="b">
                    <a:lnL>
                      <a:noFill/>
                    </a:lnL>
                    <a:lnR>
                      <a:noFill/>
                    </a:lnR>
                    <a:lnT>
                      <a:noFill/>
                    </a:lnT>
                    <a:lnB>
                      <a:noFill/>
                    </a:lnB>
                    <a:solidFill>
                      <a:schemeClr val="bg1">
                        <a:lumMod val="75000"/>
                      </a:schemeClr>
                    </a:solidFill>
                  </a:tcPr>
                </a:tc>
                <a:tc>
                  <a:txBody>
                    <a:bodyPr/>
                    <a:lstStyle/>
                    <a:p>
                      <a:pPr algn="r" fontAlgn="b"/>
                      <a:r>
                        <a:rPr lang="fi-FI" sz="1100" b="0" i="0" u="none" strike="noStrike" dirty="0">
                          <a:solidFill>
                            <a:srgbClr val="000000"/>
                          </a:solidFill>
                          <a:effectLst/>
                          <a:latin typeface="+mn-lt"/>
                        </a:rPr>
                        <a:t>824 114</a:t>
                      </a:r>
                    </a:p>
                  </a:txBody>
                  <a:tcPr marL="9525" marR="9525" marT="9525" marB="0" anchor="b">
                    <a:lnL>
                      <a:noFill/>
                    </a:lnL>
                    <a:lnR>
                      <a:noFill/>
                    </a:lnR>
                    <a:lnT>
                      <a:noFill/>
                    </a:lnT>
                    <a:lnB>
                      <a:noFill/>
                    </a:lnB>
                    <a:solidFill>
                      <a:schemeClr val="bg1">
                        <a:lumMod val="75000"/>
                      </a:schemeClr>
                    </a:solidFill>
                  </a:tcPr>
                </a:tc>
                <a:extLst>
                  <a:ext uri="{0D108BD9-81ED-4DB2-BD59-A6C34878D82A}">
                    <a16:rowId xmlns:a16="http://schemas.microsoft.com/office/drawing/2014/main" val="3574206580"/>
                  </a:ext>
                </a:extLst>
              </a:tr>
              <a:tr h="187801">
                <a:tc>
                  <a:txBody>
                    <a:bodyPr/>
                    <a:lstStyle/>
                    <a:p>
                      <a:pPr algn="l" fontAlgn="b"/>
                      <a:r>
                        <a:rPr lang="fi-FI" sz="1100" b="0" i="0" u="none" strike="noStrike">
                          <a:solidFill>
                            <a:srgbClr val="000000"/>
                          </a:solidFill>
                          <a:effectLst/>
                          <a:latin typeface="+mn-lt"/>
                        </a:rPr>
                        <a:t>2023</a:t>
                      </a:r>
                    </a:p>
                  </a:txBody>
                  <a:tcPr marL="9525" marR="9525" marT="9525" marB="0" anchor="b">
                    <a:lnL>
                      <a:noFill/>
                    </a:lnL>
                    <a:lnR>
                      <a:noFill/>
                    </a:lnR>
                    <a:lnT>
                      <a:noFill/>
                    </a:lnT>
                    <a:lnB>
                      <a:noFill/>
                    </a:lnB>
                    <a:solidFill>
                      <a:schemeClr val="bg1"/>
                    </a:solidFill>
                  </a:tcPr>
                </a:tc>
                <a:tc>
                  <a:txBody>
                    <a:bodyPr/>
                    <a:lstStyle/>
                    <a:p>
                      <a:pPr algn="r" fontAlgn="b"/>
                      <a:r>
                        <a:rPr lang="fi-FI" sz="1100" b="0" i="0" u="none" strike="noStrike" dirty="0">
                          <a:solidFill>
                            <a:srgbClr val="000000"/>
                          </a:solidFill>
                          <a:effectLst/>
                          <a:latin typeface="+mn-lt"/>
                        </a:rPr>
                        <a:t>829 629</a:t>
                      </a:r>
                    </a:p>
                  </a:txBody>
                  <a:tcPr marL="9525" marR="9525" marT="9525" marB="0" anchor="b">
                    <a:lnL>
                      <a:noFill/>
                    </a:lnL>
                    <a:lnR>
                      <a:noFill/>
                    </a:lnR>
                    <a:lnT>
                      <a:noFill/>
                    </a:lnT>
                    <a:lnB>
                      <a:noFill/>
                    </a:lnB>
                    <a:solidFill>
                      <a:schemeClr val="bg1"/>
                    </a:solidFill>
                  </a:tcPr>
                </a:tc>
                <a:extLst>
                  <a:ext uri="{0D108BD9-81ED-4DB2-BD59-A6C34878D82A}">
                    <a16:rowId xmlns:a16="http://schemas.microsoft.com/office/drawing/2014/main" val="1065178662"/>
                  </a:ext>
                </a:extLst>
              </a:tr>
            </a:tbl>
          </a:graphicData>
        </a:graphic>
      </p:graphicFrame>
      <p:graphicFrame>
        <p:nvGraphicFramePr>
          <p:cNvPr id="5" name="Kaavio 4">
            <a:extLst>
              <a:ext uri="{FF2B5EF4-FFF2-40B4-BE49-F238E27FC236}">
                <a16:creationId xmlns:a16="http://schemas.microsoft.com/office/drawing/2014/main" id="{93AD5511-F8BB-4A66-8525-340A2DEAC736}"/>
              </a:ext>
            </a:extLst>
          </p:cNvPr>
          <p:cNvGraphicFramePr>
            <a:graphicFrameLocks/>
          </p:cNvGraphicFramePr>
          <p:nvPr>
            <p:extLst>
              <p:ext uri="{D42A27DB-BD31-4B8C-83A1-F6EECF244321}">
                <p14:modId xmlns:p14="http://schemas.microsoft.com/office/powerpoint/2010/main" val="1227522287"/>
              </p:ext>
            </p:extLst>
          </p:nvPr>
        </p:nvGraphicFramePr>
        <p:xfrm>
          <a:off x="550718" y="1617383"/>
          <a:ext cx="8667174" cy="471487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2257275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CC11">
            <a:alpha val="4809"/>
          </a:srgbClr>
        </a:solidFill>
        <a:effectLst/>
      </p:bgPr>
    </p:bg>
    <p:spTree>
      <p:nvGrpSpPr>
        <p:cNvPr id="1" name=""/>
        <p:cNvGrpSpPr/>
        <p:nvPr/>
      </p:nvGrpSpPr>
      <p:grpSpPr>
        <a:xfrm>
          <a:off x="0" y="0"/>
          <a:ext cx="0" cy="0"/>
          <a:chOff x="0" y="0"/>
          <a:chExt cx="0" cy="0"/>
        </a:xfrm>
      </p:grpSpPr>
      <p:sp>
        <p:nvSpPr>
          <p:cNvPr id="10" name="Otsikko 1">
            <a:extLst>
              <a:ext uri="{FF2B5EF4-FFF2-40B4-BE49-F238E27FC236}">
                <a16:creationId xmlns:a16="http://schemas.microsoft.com/office/drawing/2014/main" id="{3E4F8491-AF3F-C14A-BED4-E48810A92E9C}"/>
              </a:ext>
            </a:extLst>
          </p:cNvPr>
          <p:cNvSpPr>
            <a:spLocks noGrp="1"/>
          </p:cNvSpPr>
          <p:nvPr>
            <p:ph type="title"/>
          </p:nvPr>
        </p:nvSpPr>
        <p:spPr>
          <a:xfrm>
            <a:off x="448456" y="365125"/>
            <a:ext cx="11288842" cy="1325563"/>
          </a:xfrm>
        </p:spPr>
        <p:txBody>
          <a:bodyPr>
            <a:normAutofit/>
          </a:bodyPr>
          <a:lstStyle/>
          <a:p>
            <a:r>
              <a:rPr lang="fi-FI" sz="3000" dirty="0"/>
              <a:t>Yöpymisten lukumäärä maakunnittain v. 2010–2023</a:t>
            </a:r>
          </a:p>
        </p:txBody>
      </p:sp>
      <p:pic>
        <p:nvPicPr>
          <p:cNvPr id="7" name="Kuva 6">
            <a:extLst>
              <a:ext uri="{FF2B5EF4-FFF2-40B4-BE49-F238E27FC236}">
                <a16:creationId xmlns:a16="http://schemas.microsoft.com/office/drawing/2014/main" id="{34C10C92-2E94-7A44-BD24-737A3C004102}"/>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9755943" y="6332259"/>
            <a:ext cx="2316136" cy="409184"/>
          </a:xfrm>
          <a:prstGeom prst="rect">
            <a:avLst/>
          </a:prstGeom>
        </p:spPr>
      </p:pic>
      <p:sp>
        <p:nvSpPr>
          <p:cNvPr id="6" name="Tekstiruutu 5">
            <a:extLst>
              <a:ext uri="{FF2B5EF4-FFF2-40B4-BE49-F238E27FC236}">
                <a16:creationId xmlns:a16="http://schemas.microsoft.com/office/drawing/2014/main" id="{2A586BD5-256A-4603-9D33-93A806E58B2D}"/>
              </a:ext>
            </a:extLst>
          </p:cNvPr>
          <p:cNvSpPr txBox="1"/>
          <p:nvPr/>
        </p:nvSpPr>
        <p:spPr>
          <a:xfrm>
            <a:off x="0" y="6659572"/>
            <a:ext cx="8352547" cy="215444"/>
          </a:xfrm>
          <a:prstGeom prst="rect">
            <a:avLst/>
          </a:prstGeom>
          <a:noFill/>
        </p:spPr>
        <p:txBody>
          <a:bodyPr wrap="square" rtlCol="0">
            <a:spAutoFit/>
          </a:bodyPr>
          <a:lstStyle/>
          <a:p>
            <a:r>
              <a:rPr lang="fi-FI" sz="800" dirty="0"/>
              <a:t>Lähde: Tilastokeskus. Sisältää kaikki majoitusliikkeet, joissa on vähintään 20 vuodepaikkaa tai sähköpistokkeella varustettua matkailuvaunupaikkaa.</a:t>
            </a:r>
          </a:p>
        </p:txBody>
      </p:sp>
      <p:graphicFrame>
        <p:nvGraphicFramePr>
          <p:cNvPr id="12" name="Taulukko 11">
            <a:extLst>
              <a:ext uri="{FF2B5EF4-FFF2-40B4-BE49-F238E27FC236}">
                <a16:creationId xmlns:a16="http://schemas.microsoft.com/office/drawing/2014/main" id="{F962E58A-4C76-0EB2-703B-01361BDC3FB9}"/>
              </a:ext>
            </a:extLst>
          </p:cNvPr>
          <p:cNvGraphicFramePr>
            <a:graphicFrameLocks noGrp="1"/>
          </p:cNvGraphicFramePr>
          <p:nvPr>
            <p:extLst>
              <p:ext uri="{D42A27DB-BD31-4B8C-83A1-F6EECF244321}">
                <p14:modId xmlns:p14="http://schemas.microsoft.com/office/powerpoint/2010/main" val="3629929369"/>
              </p:ext>
            </p:extLst>
          </p:nvPr>
        </p:nvGraphicFramePr>
        <p:xfrm>
          <a:off x="571500" y="1345223"/>
          <a:ext cx="10823329" cy="4987030"/>
        </p:xfrm>
        <a:graphic>
          <a:graphicData uri="http://schemas.openxmlformats.org/drawingml/2006/table">
            <a:tbl>
              <a:tblPr/>
              <a:tblGrid>
                <a:gridCol w="1577681">
                  <a:extLst>
                    <a:ext uri="{9D8B030D-6E8A-4147-A177-3AD203B41FA5}">
                      <a16:colId xmlns:a16="http://schemas.microsoft.com/office/drawing/2014/main" val="4200294999"/>
                    </a:ext>
                  </a:extLst>
                </a:gridCol>
                <a:gridCol w="655005">
                  <a:extLst>
                    <a:ext uri="{9D8B030D-6E8A-4147-A177-3AD203B41FA5}">
                      <a16:colId xmlns:a16="http://schemas.microsoft.com/office/drawing/2014/main" val="475880745"/>
                    </a:ext>
                  </a:extLst>
                </a:gridCol>
                <a:gridCol w="655005">
                  <a:extLst>
                    <a:ext uri="{9D8B030D-6E8A-4147-A177-3AD203B41FA5}">
                      <a16:colId xmlns:a16="http://schemas.microsoft.com/office/drawing/2014/main" val="2609917534"/>
                    </a:ext>
                  </a:extLst>
                </a:gridCol>
                <a:gridCol w="655005">
                  <a:extLst>
                    <a:ext uri="{9D8B030D-6E8A-4147-A177-3AD203B41FA5}">
                      <a16:colId xmlns:a16="http://schemas.microsoft.com/office/drawing/2014/main" val="1476703424"/>
                    </a:ext>
                  </a:extLst>
                </a:gridCol>
                <a:gridCol w="655005">
                  <a:extLst>
                    <a:ext uri="{9D8B030D-6E8A-4147-A177-3AD203B41FA5}">
                      <a16:colId xmlns:a16="http://schemas.microsoft.com/office/drawing/2014/main" val="3332742072"/>
                    </a:ext>
                  </a:extLst>
                </a:gridCol>
                <a:gridCol w="655005">
                  <a:extLst>
                    <a:ext uri="{9D8B030D-6E8A-4147-A177-3AD203B41FA5}">
                      <a16:colId xmlns:a16="http://schemas.microsoft.com/office/drawing/2014/main" val="1655964575"/>
                    </a:ext>
                  </a:extLst>
                </a:gridCol>
                <a:gridCol w="655005">
                  <a:extLst>
                    <a:ext uri="{9D8B030D-6E8A-4147-A177-3AD203B41FA5}">
                      <a16:colId xmlns:a16="http://schemas.microsoft.com/office/drawing/2014/main" val="2479733983"/>
                    </a:ext>
                  </a:extLst>
                </a:gridCol>
                <a:gridCol w="655005">
                  <a:extLst>
                    <a:ext uri="{9D8B030D-6E8A-4147-A177-3AD203B41FA5}">
                      <a16:colId xmlns:a16="http://schemas.microsoft.com/office/drawing/2014/main" val="1996773742"/>
                    </a:ext>
                  </a:extLst>
                </a:gridCol>
                <a:gridCol w="655005">
                  <a:extLst>
                    <a:ext uri="{9D8B030D-6E8A-4147-A177-3AD203B41FA5}">
                      <a16:colId xmlns:a16="http://schemas.microsoft.com/office/drawing/2014/main" val="75293141"/>
                    </a:ext>
                  </a:extLst>
                </a:gridCol>
                <a:gridCol w="655005">
                  <a:extLst>
                    <a:ext uri="{9D8B030D-6E8A-4147-A177-3AD203B41FA5}">
                      <a16:colId xmlns:a16="http://schemas.microsoft.com/office/drawing/2014/main" val="967812981"/>
                    </a:ext>
                  </a:extLst>
                </a:gridCol>
                <a:gridCol w="655005">
                  <a:extLst>
                    <a:ext uri="{9D8B030D-6E8A-4147-A177-3AD203B41FA5}">
                      <a16:colId xmlns:a16="http://schemas.microsoft.com/office/drawing/2014/main" val="1288899672"/>
                    </a:ext>
                  </a:extLst>
                </a:gridCol>
                <a:gridCol w="655005">
                  <a:extLst>
                    <a:ext uri="{9D8B030D-6E8A-4147-A177-3AD203B41FA5}">
                      <a16:colId xmlns:a16="http://schemas.microsoft.com/office/drawing/2014/main" val="475267804"/>
                    </a:ext>
                  </a:extLst>
                </a:gridCol>
                <a:gridCol w="655005">
                  <a:extLst>
                    <a:ext uri="{9D8B030D-6E8A-4147-A177-3AD203B41FA5}">
                      <a16:colId xmlns:a16="http://schemas.microsoft.com/office/drawing/2014/main" val="764594965"/>
                    </a:ext>
                  </a:extLst>
                </a:gridCol>
                <a:gridCol w="692794">
                  <a:extLst>
                    <a:ext uri="{9D8B030D-6E8A-4147-A177-3AD203B41FA5}">
                      <a16:colId xmlns:a16="http://schemas.microsoft.com/office/drawing/2014/main" val="292468885"/>
                    </a:ext>
                  </a:extLst>
                </a:gridCol>
                <a:gridCol w="692794">
                  <a:extLst>
                    <a:ext uri="{9D8B030D-6E8A-4147-A177-3AD203B41FA5}">
                      <a16:colId xmlns:a16="http://schemas.microsoft.com/office/drawing/2014/main" val="314187918"/>
                    </a:ext>
                  </a:extLst>
                </a:gridCol>
              </a:tblGrid>
              <a:tr h="248171">
                <a:tc>
                  <a:txBody>
                    <a:bodyPr/>
                    <a:lstStyle/>
                    <a:p>
                      <a:pPr algn="l" fontAlgn="b"/>
                      <a:r>
                        <a:rPr lang="fi-FI" sz="900" b="1" i="0" u="none" strike="noStrike" dirty="0">
                          <a:solidFill>
                            <a:srgbClr val="000000"/>
                          </a:solidFill>
                          <a:effectLst/>
                          <a:latin typeface="+mn-lt"/>
                        </a:rPr>
                        <a:t>Maakunta</a:t>
                      </a:r>
                    </a:p>
                  </a:txBody>
                  <a:tcPr marL="9525" marR="9525" marT="9525"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fi-FI" sz="900" b="1" i="0" u="none" strike="noStrike" dirty="0">
                          <a:solidFill>
                            <a:srgbClr val="000000"/>
                          </a:solidFill>
                          <a:effectLst/>
                          <a:latin typeface="+mn-lt"/>
                        </a:rPr>
                        <a:t>2010</a:t>
                      </a:r>
                    </a:p>
                  </a:txBody>
                  <a:tcPr marL="9525" marR="9525" marT="9525"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fi-FI" sz="900" b="1" i="0" u="none" strike="noStrike" dirty="0">
                          <a:solidFill>
                            <a:srgbClr val="000000"/>
                          </a:solidFill>
                          <a:effectLst/>
                          <a:latin typeface="+mn-lt"/>
                        </a:rPr>
                        <a:t>2011</a:t>
                      </a:r>
                    </a:p>
                  </a:txBody>
                  <a:tcPr marL="9525" marR="9525" marT="9525"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fi-FI" sz="900" b="1" i="0" u="none" strike="noStrike" dirty="0">
                          <a:solidFill>
                            <a:srgbClr val="000000"/>
                          </a:solidFill>
                          <a:effectLst/>
                          <a:latin typeface="+mn-lt"/>
                        </a:rPr>
                        <a:t>2012</a:t>
                      </a:r>
                    </a:p>
                  </a:txBody>
                  <a:tcPr marL="9525" marR="9525" marT="9525"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fi-FI" sz="900" b="1" i="0" u="none" strike="noStrike" dirty="0">
                          <a:solidFill>
                            <a:srgbClr val="000000"/>
                          </a:solidFill>
                          <a:effectLst/>
                          <a:latin typeface="+mn-lt"/>
                        </a:rPr>
                        <a:t>2013</a:t>
                      </a:r>
                    </a:p>
                  </a:txBody>
                  <a:tcPr marL="9525" marR="9525" marT="9525"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fi-FI" sz="900" b="1" i="0" u="none" strike="noStrike" dirty="0">
                          <a:solidFill>
                            <a:srgbClr val="000000"/>
                          </a:solidFill>
                          <a:effectLst/>
                          <a:latin typeface="+mn-lt"/>
                        </a:rPr>
                        <a:t>2014</a:t>
                      </a:r>
                    </a:p>
                  </a:txBody>
                  <a:tcPr marL="9525" marR="9525" marT="9525"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fi-FI" sz="900" b="1" i="0" u="none" strike="noStrike" dirty="0">
                          <a:solidFill>
                            <a:srgbClr val="000000"/>
                          </a:solidFill>
                          <a:effectLst/>
                          <a:latin typeface="+mn-lt"/>
                        </a:rPr>
                        <a:t>2015</a:t>
                      </a:r>
                    </a:p>
                  </a:txBody>
                  <a:tcPr marL="9525" marR="9525" marT="9525"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fi-FI" sz="900" b="1" i="0" u="none" strike="noStrike" dirty="0">
                          <a:solidFill>
                            <a:srgbClr val="000000"/>
                          </a:solidFill>
                          <a:effectLst/>
                          <a:latin typeface="+mn-lt"/>
                        </a:rPr>
                        <a:t>2016</a:t>
                      </a:r>
                    </a:p>
                  </a:txBody>
                  <a:tcPr marL="9525" marR="9525" marT="9525"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fi-FI" sz="900" b="1" i="0" u="none" strike="noStrike" dirty="0">
                          <a:solidFill>
                            <a:srgbClr val="000000"/>
                          </a:solidFill>
                          <a:effectLst/>
                          <a:latin typeface="+mn-lt"/>
                        </a:rPr>
                        <a:t>2017</a:t>
                      </a:r>
                    </a:p>
                  </a:txBody>
                  <a:tcPr marL="9525" marR="9525" marT="9525"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fi-FI" sz="900" b="1" i="0" u="none" strike="noStrike">
                          <a:solidFill>
                            <a:srgbClr val="000000"/>
                          </a:solidFill>
                          <a:effectLst/>
                          <a:latin typeface="+mn-lt"/>
                        </a:rPr>
                        <a:t>2018</a:t>
                      </a:r>
                    </a:p>
                  </a:txBody>
                  <a:tcPr marL="9525" marR="9525" marT="9525"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fi-FI" sz="900" b="1" i="0" u="none" strike="noStrike">
                          <a:solidFill>
                            <a:srgbClr val="000000"/>
                          </a:solidFill>
                          <a:effectLst/>
                          <a:latin typeface="+mn-lt"/>
                        </a:rPr>
                        <a:t>2019</a:t>
                      </a:r>
                    </a:p>
                  </a:txBody>
                  <a:tcPr marL="9525" marR="9525" marT="9525"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fi-FI" sz="900" b="1" i="0" u="none" strike="noStrike" dirty="0">
                          <a:solidFill>
                            <a:srgbClr val="000000"/>
                          </a:solidFill>
                          <a:effectLst/>
                          <a:latin typeface="+mn-lt"/>
                        </a:rPr>
                        <a:t>2020</a:t>
                      </a:r>
                    </a:p>
                  </a:txBody>
                  <a:tcPr marL="9525" marR="9525" marT="9525"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fi-FI" sz="900" b="1" i="0" u="none" strike="noStrike" dirty="0">
                          <a:solidFill>
                            <a:srgbClr val="000000"/>
                          </a:solidFill>
                          <a:effectLst/>
                          <a:latin typeface="+mn-lt"/>
                        </a:rPr>
                        <a:t>2021</a:t>
                      </a:r>
                    </a:p>
                  </a:txBody>
                  <a:tcPr marL="9525" marR="9525" marT="9525"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fi-FI" sz="900" b="1" i="0" u="none" strike="noStrike" dirty="0">
                          <a:solidFill>
                            <a:srgbClr val="000000"/>
                          </a:solidFill>
                          <a:effectLst/>
                          <a:latin typeface="+mn-lt"/>
                        </a:rPr>
                        <a:t>2022</a:t>
                      </a:r>
                    </a:p>
                  </a:txBody>
                  <a:tcPr marL="9525" marR="9525" marT="9525"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fi-FI" sz="900" b="1" i="0" u="none" strike="noStrike" dirty="0">
                          <a:solidFill>
                            <a:srgbClr val="000000"/>
                          </a:solidFill>
                          <a:effectLst/>
                          <a:latin typeface="+mn-lt"/>
                        </a:rPr>
                        <a:t>2023</a:t>
                      </a:r>
                    </a:p>
                  </a:txBody>
                  <a:tcPr marL="9525" marR="9525" marT="9525"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65464945"/>
                  </a:ext>
                </a:extLst>
              </a:tr>
              <a:tr h="236352">
                <a:tc>
                  <a:txBody>
                    <a:bodyPr/>
                    <a:lstStyle/>
                    <a:p>
                      <a:pPr algn="l" fontAlgn="b"/>
                      <a:r>
                        <a:rPr lang="fi-FI" sz="900" b="0" i="0" u="none" strike="noStrike" dirty="0">
                          <a:solidFill>
                            <a:srgbClr val="000000"/>
                          </a:solidFill>
                          <a:effectLst/>
                          <a:latin typeface="+mn-lt"/>
                        </a:rPr>
                        <a:t>Uusimaa</a:t>
                      </a: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solidFill>
                      <a:srgbClr val="BFBFBF"/>
                    </a:solidFill>
                  </a:tcPr>
                </a:tc>
                <a:tc>
                  <a:txBody>
                    <a:bodyPr/>
                    <a:lstStyle/>
                    <a:p>
                      <a:pPr algn="r" fontAlgn="b"/>
                      <a:r>
                        <a:rPr lang="fi-FI" sz="900" b="0" i="0" u="none" strike="noStrike">
                          <a:solidFill>
                            <a:srgbClr val="000000"/>
                          </a:solidFill>
                          <a:effectLst/>
                          <a:latin typeface="+mn-lt"/>
                        </a:rPr>
                        <a:t>4 856 835</a:t>
                      </a: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solidFill>
                      <a:srgbClr val="BFBFBF"/>
                    </a:solidFill>
                  </a:tcPr>
                </a:tc>
                <a:tc>
                  <a:txBody>
                    <a:bodyPr/>
                    <a:lstStyle/>
                    <a:p>
                      <a:pPr algn="r" fontAlgn="b"/>
                      <a:r>
                        <a:rPr lang="fi-FI" sz="900" b="0" i="0" u="none" strike="noStrike">
                          <a:solidFill>
                            <a:srgbClr val="000000"/>
                          </a:solidFill>
                          <a:effectLst/>
                          <a:latin typeface="+mn-lt"/>
                        </a:rPr>
                        <a:t>5 194 606</a:t>
                      </a: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solidFill>
                      <a:srgbClr val="BFBFBF"/>
                    </a:solidFill>
                  </a:tcPr>
                </a:tc>
                <a:tc>
                  <a:txBody>
                    <a:bodyPr/>
                    <a:lstStyle/>
                    <a:p>
                      <a:pPr algn="r" fontAlgn="b"/>
                      <a:r>
                        <a:rPr lang="fi-FI" sz="900" b="0" i="0" u="none" strike="noStrike">
                          <a:solidFill>
                            <a:srgbClr val="000000"/>
                          </a:solidFill>
                          <a:effectLst/>
                          <a:latin typeface="+mn-lt"/>
                        </a:rPr>
                        <a:t>5 262 273</a:t>
                      </a: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solidFill>
                      <a:srgbClr val="BFBFBF"/>
                    </a:solidFill>
                  </a:tcPr>
                </a:tc>
                <a:tc>
                  <a:txBody>
                    <a:bodyPr/>
                    <a:lstStyle/>
                    <a:p>
                      <a:pPr algn="r" fontAlgn="b"/>
                      <a:r>
                        <a:rPr lang="fi-FI" sz="900" b="0" i="0" u="none" strike="noStrike">
                          <a:solidFill>
                            <a:srgbClr val="000000"/>
                          </a:solidFill>
                          <a:effectLst/>
                          <a:latin typeface="+mn-lt"/>
                        </a:rPr>
                        <a:t>5 103 405</a:t>
                      </a: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solidFill>
                      <a:srgbClr val="BFBFBF"/>
                    </a:solidFill>
                  </a:tcPr>
                </a:tc>
                <a:tc>
                  <a:txBody>
                    <a:bodyPr/>
                    <a:lstStyle/>
                    <a:p>
                      <a:pPr algn="r" fontAlgn="b"/>
                      <a:r>
                        <a:rPr lang="fi-FI" sz="900" b="0" i="0" u="none" strike="noStrike">
                          <a:solidFill>
                            <a:srgbClr val="000000"/>
                          </a:solidFill>
                          <a:effectLst/>
                          <a:latin typeface="+mn-lt"/>
                        </a:rPr>
                        <a:t>5 127 059</a:t>
                      </a: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solidFill>
                      <a:srgbClr val="BFBFBF"/>
                    </a:solidFill>
                  </a:tcPr>
                </a:tc>
                <a:tc>
                  <a:txBody>
                    <a:bodyPr/>
                    <a:lstStyle/>
                    <a:p>
                      <a:pPr algn="r" fontAlgn="b"/>
                      <a:r>
                        <a:rPr lang="fi-FI" sz="900" b="0" i="0" u="none" strike="noStrike">
                          <a:solidFill>
                            <a:srgbClr val="000000"/>
                          </a:solidFill>
                          <a:effectLst/>
                          <a:latin typeface="+mn-lt"/>
                        </a:rPr>
                        <a:t>5 386 400</a:t>
                      </a: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solidFill>
                      <a:srgbClr val="BFBFBF"/>
                    </a:solidFill>
                  </a:tcPr>
                </a:tc>
                <a:tc>
                  <a:txBody>
                    <a:bodyPr/>
                    <a:lstStyle/>
                    <a:p>
                      <a:pPr algn="r" fontAlgn="b"/>
                      <a:r>
                        <a:rPr lang="fi-FI" sz="900" b="0" i="0" u="none" strike="noStrike" dirty="0">
                          <a:solidFill>
                            <a:srgbClr val="000000"/>
                          </a:solidFill>
                          <a:effectLst/>
                          <a:latin typeface="+mn-lt"/>
                        </a:rPr>
                        <a:t>5 509 405</a:t>
                      </a: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solidFill>
                      <a:srgbClr val="BFBFBF"/>
                    </a:solidFill>
                  </a:tcPr>
                </a:tc>
                <a:tc>
                  <a:txBody>
                    <a:bodyPr/>
                    <a:lstStyle/>
                    <a:p>
                      <a:pPr algn="r" fontAlgn="b"/>
                      <a:r>
                        <a:rPr lang="fi-FI" sz="900" b="0" i="0" u="none" strike="noStrike" dirty="0">
                          <a:solidFill>
                            <a:srgbClr val="000000"/>
                          </a:solidFill>
                          <a:effectLst/>
                          <a:latin typeface="+mn-lt"/>
                        </a:rPr>
                        <a:t>6 449 086</a:t>
                      </a: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solidFill>
                      <a:srgbClr val="BFBFBF"/>
                    </a:solidFill>
                  </a:tcPr>
                </a:tc>
                <a:tc>
                  <a:txBody>
                    <a:bodyPr/>
                    <a:lstStyle/>
                    <a:p>
                      <a:pPr algn="r" fontAlgn="b"/>
                      <a:r>
                        <a:rPr lang="fi-FI" sz="900" b="0" i="0" u="none" strike="noStrike" dirty="0">
                          <a:solidFill>
                            <a:srgbClr val="000000"/>
                          </a:solidFill>
                          <a:effectLst/>
                          <a:latin typeface="+mn-lt"/>
                        </a:rPr>
                        <a:t>6 546 400</a:t>
                      </a: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solidFill>
                      <a:srgbClr val="BFBFBF"/>
                    </a:solidFill>
                  </a:tcPr>
                </a:tc>
                <a:tc>
                  <a:txBody>
                    <a:bodyPr/>
                    <a:lstStyle/>
                    <a:p>
                      <a:pPr algn="r" fontAlgn="b"/>
                      <a:r>
                        <a:rPr lang="fi-FI" sz="900" b="0" i="0" u="none" strike="noStrike" dirty="0">
                          <a:solidFill>
                            <a:srgbClr val="000000"/>
                          </a:solidFill>
                          <a:effectLst/>
                          <a:latin typeface="+mn-lt"/>
                        </a:rPr>
                        <a:t>7 024 828</a:t>
                      </a: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solidFill>
                      <a:srgbClr val="BFBFBF"/>
                    </a:solidFill>
                  </a:tcPr>
                </a:tc>
                <a:tc>
                  <a:txBody>
                    <a:bodyPr/>
                    <a:lstStyle/>
                    <a:p>
                      <a:pPr algn="r" fontAlgn="b"/>
                      <a:r>
                        <a:rPr lang="fi-FI" sz="900" b="0" i="0" u="none" strike="noStrike" dirty="0">
                          <a:solidFill>
                            <a:srgbClr val="000000"/>
                          </a:solidFill>
                          <a:effectLst/>
                          <a:latin typeface="+mn-lt"/>
                        </a:rPr>
                        <a:t>2 842 555</a:t>
                      </a: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solidFill>
                      <a:srgbClr val="BFBFBF"/>
                    </a:solidFill>
                  </a:tcPr>
                </a:tc>
                <a:tc>
                  <a:txBody>
                    <a:bodyPr/>
                    <a:lstStyle/>
                    <a:p>
                      <a:pPr algn="r" fontAlgn="b"/>
                      <a:r>
                        <a:rPr lang="fi-FI" sz="900" b="0" i="0" u="none" strike="noStrike">
                          <a:solidFill>
                            <a:srgbClr val="000000"/>
                          </a:solidFill>
                          <a:effectLst/>
                          <a:latin typeface="+mn-lt"/>
                        </a:rPr>
                        <a:t>3 668 557</a:t>
                      </a: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solidFill>
                      <a:srgbClr val="BFBFBF"/>
                    </a:solidFill>
                  </a:tcPr>
                </a:tc>
                <a:tc>
                  <a:txBody>
                    <a:bodyPr/>
                    <a:lstStyle/>
                    <a:p>
                      <a:pPr algn="r" fontAlgn="b"/>
                      <a:r>
                        <a:rPr lang="fi-FI" sz="900" b="0" i="0" u="none" strike="noStrike" dirty="0">
                          <a:solidFill>
                            <a:srgbClr val="000000"/>
                          </a:solidFill>
                          <a:effectLst/>
                          <a:latin typeface="+mn-lt"/>
                        </a:rPr>
                        <a:t>5 924 883</a:t>
                      </a: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solidFill>
                      <a:srgbClr val="BFBFBF"/>
                    </a:solidFill>
                  </a:tcPr>
                </a:tc>
                <a:tc>
                  <a:txBody>
                    <a:bodyPr/>
                    <a:lstStyle/>
                    <a:p>
                      <a:pPr algn="r" fontAlgn="b"/>
                      <a:r>
                        <a:rPr lang="fi-FI" sz="900" b="0" i="0" u="none" strike="noStrike" kern="1200" dirty="0">
                          <a:solidFill>
                            <a:srgbClr val="000000"/>
                          </a:solidFill>
                          <a:effectLst/>
                          <a:latin typeface="+mn-lt"/>
                          <a:ea typeface="+mn-ea"/>
                          <a:cs typeface="+mn-cs"/>
                        </a:rPr>
                        <a:t>6 360 553</a:t>
                      </a: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solidFill>
                      <a:srgbClr val="BFBFBF"/>
                    </a:solidFill>
                  </a:tcPr>
                </a:tc>
                <a:extLst>
                  <a:ext uri="{0D108BD9-81ED-4DB2-BD59-A6C34878D82A}">
                    <a16:rowId xmlns:a16="http://schemas.microsoft.com/office/drawing/2014/main" val="1151932843"/>
                  </a:ext>
                </a:extLst>
              </a:tr>
              <a:tr h="236352">
                <a:tc>
                  <a:txBody>
                    <a:bodyPr/>
                    <a:lstStyle/>
                    <a:p>
                      <a:pPr algn="l" fontAlgn="b"/>
                      <a:r>
                        <a:rPr lang="fi-FI" sz="900" b="0" i="0" u="none" strike="noStrike">
                          <a:solidFill>
                            <a:srgbClr val="000000"/>
                          </a:solidFill>
                          <a:effectLst/>
                          <a:latin typeface="+mn-lt"/>
                        </a:rPr>
                        <a:t>Varsinais-Suomi</a:t>
                      </a:r>
                    </a:p>
                  </a:txBody>
                  <a:tcPr marL="9525" marR="9525" marT="9525" marB="0" anchor="b">
                    <a:lnL>
                      <a:noFill/>
                    </a:lnL>
                    <a:lnR>
                      <a:noFill/>
                    </a:lnR>
                    <a:lnT>
                      <a:noFill/>
                    </a:lnT>
                    <a:lnB>
                      <a:noFill/>
                    </a:lnB>
                  </a:tcPr>
                </a:tc>
                <a:tc>
                  <a:txBody>
                    <a:bodyPr/>
                    <a:lstStyle/>
                    <a:p>
                      <a:pPr algn="r" fontAlgn="b"/>
                      <a:r>
                        <a:rPr lang="fi-FI" sz="900" b="0" i="0" u="none" strike="noStrike">
                          <a:solidFill>
                            <a:srgbClr val="000000"/>
                          </a:solidFill>
                          <a:effectLst/>
                          <a:latin typeface="+mn-lt"/>
                        </a:rPr>
                        <a:t>1 222 703</a:t>
                      </a:r>
                    </a:p>
                  </a:txBody>
                  <a:tcPr marL="9525" marR="9525" marT="9525" marB="0" anchor="b">
                    <a:lnL>
                      <a:noFill/>
                    </a:lnL>
                    <a:lnR>
                      <a:noFill/>
                    </a:lnR>
                    <a:lnT>
                      <a:noFill/>
                    </a:lnT>
                    <a:lnB>
                      <a:noFill/>
                    </a:lnB>
                  </a:tcPr>
                </a:tc>
                <a:tc>
                  <a:txBody>
                    <a:bodyPr/>
                    <a:lstStyle/>
                    <a:p>
                      <a:pPr algn="r" fontAlgn="b"/>
                      <a:r>
                        <a:rPr lang="fi-FI" sz="900" b="0" i="0" u="none" strike="noStrike">
                          <a:solidFill>
                            <a:srgbClr val="000000"/>
                          </a:solidFill>
                          <a:effectLst/>
                          <a:latin typeface="+mn-lt"/>
                        </a:rPr>
                        <a:t>1 308 393</a:t>
                      </a:r>
                    </a:p>
                  </a:txBody>
                  <a:tcPr marL="9525" marR="9525" marT="9525" marB="0" anchor="b">
                    <a:lnL>
                      <a:noFill/>
                    </a:lnL>
                    <a:lnR>
                      <a:noFill/>
                    </a:lnR>
                    <a:lnT>
                      <a:noFill/>
                    </a:lnT>
                    <a:lnB>
                      <a:noFill/>
                    </a:lnB>
                  </a:tcPr>
                </a:tc>
                <a:tc>
                  <a:txBody>
                    <a:bodyPr/>
                    <a:lstStyle/>
                    <a:p>
                      <a:pPr algn="r" fontAlgn="b"/>
                      <a:r>
                        <a:rPr lang="fi-FI" sz="900" b="0" i="0" u="none" strike="noStrike">
                          <a:solidFill>
                            <a:srgbClr val="000000"/>
                          </a:solidFill>
                          <a:effectLst/>
                          <a:latin typeface="+mn-lt"/>
                        </a:rPr>
                        <a:t>1 233 921</a:t>
                      </a:r>
                    </a:p>
                  </a:txBody>
                  <a:tcPr marL="9525" marR="9525" marT="9525" marB="0" anchor="b">
                    <a:lnL>
                      <a:noFill/>
                    </a:lnL>
                    <a:lnR>
                      <a:noFill/>
                    </a:lnR>
                    <a:lnT>
                      <a:noFill/>
                    </a:lnT>
                    <a:lnB>
                      <a:noFill/>
                    </a:lnB>
                  </a:tcPr>
                </a:tc>
                <a:tc>
                  <a:txBody>
                    <a:bodyPr/>
                    <a:lstStyle/>
                    <a:p>
                      <a:pPr algn="r" fontAlgn="b"/>
                      <a:r>
                        <a:rPr lang="fi-FI" sz="900" b="0" i="0" u="none" strike="noStrike">
                          <a:solidFill>
                            <a:srgbClr val="000000"/>
                          </a:solidFill>
                          <a:effectLst/>
                          <a:latin typeface="+mn-lt"/>
                        </a:rPr>
                        <a:t>1 185 928</a:t>
                      </a:r>
                    </a:p>
                  </a:txBody>
                  <a:tcPr marL="9525" marR="9525" marT="9525" marB="0" anchor="b">
                    <a:lnL>
                      <a:noFill/>
                    </a:lnL>
                    <a:lnR>
                      <a:noFill/>
                    </a:lnR>
                    <a:lnT>
                      <a:noFill/>
                    </a:lnT>
                    <a:lnB>
                      <a:noFill/>
                    </a:lnB>
                  </a:tcPr>
                </a:tc>
                <a:tc>
                  <a:txBody>
                    <a:bodyPr/>
                    <a:lstStyle/>
                    <a:p>
                      <a:pPr algn="r" fontAlgn="b"/>
                      <a:r>
                        <a:rPr lang="fi-FI" sz="900" b="0" i="0" u="none" strike="noStrike">
                          <a:solidFill>
                            <a:srgbClr val="000000"/>
                          </a:solidFill>
                          <a:effectLst/>
                          <a:latin typeface="+mn-lt"/>
                        </a:rPr>
                        <a:t>1 179 261</a:t>
                      </a:r>
                    </a:p>
                  </a:txBody>
                  <a:tcPr marL="9525" marR="9525" marT="9525" marB="0" anchor="b">
                    <a:lnL>
                      <a:noFill/>
                    </a:lnL>
                    <a:lnR>
                      <a:noFill/>
                    </a:lnR>
                    <a:lnT>
                      <a:noFill/>
                    </a:lnT>
                    <a:lnB>
                      <a:noFill/>
                    </a:lnB>
                  </a:tcPr>
                </a:tc>
                <a:tc>
                  <a:txBody>
                    <a:bodyPr/>
                    <a:lstStyle/>
                    <a:p>
                      <a:pPr algn="r" fontAlgn="b"/>
                      <a:r>
                        <a:rPr lang="fi-FI" sz="900" b="0" i="0" u="none" strike="noStrike">
                          <a:solidFill>
                            <a:srgbClr val="000000"/>
                          </a:solidFill>
                          <a:effectLst/>
                          <a:latin typeface="+mn-lt"/>
                        </a:rPr>
                        <a:t>1 167 867</a:t>
                      </a:r>
                    </a:p>
                  </a:txBody>
                  <a:tcPr marL="9525" marR="9525" marT="9525" marB="0" anchor="b">
                    <a:lnL>
                      <a:noFill/>
                    </a:lnL>
                    <a:lnR>
                      <a:noFill/>
                    </a:lnR>
                    <a:lnT>
                      <a:noFill/>
                    </a:lnT>
                    <a:lnB>
                      <a:noFill/>
                    </a:lnB>
                  </a:tcPr>
                </a:tc>
                <a:tc>
                  <a:txBody>
                    <a:bodyPr/>
                    <a:lstStyle/>
                    <a:p>
                      <a:pPr algn="r" fontAlgn="b"/>
                      <a:r>
                        <a:rPr lang="fi-FI" sz="900" b="0" i="0" u="none" strike="noStrike">
                          <a:solidFill>
                            <a:srgbClr val="000000"/>
                          </a:solidFill>
                          <a:effectLst/>
                          <a:latin typeface="+mn-lt"/>
                        </a:rPr>
                        <a:t>1 206 660</a:t>
                      </a:r>
                    </a:p>
                  </a:txBody>
                  <a:tcPr marL="9525" marR="9525" marT="9525" marB="0" anchor="b">
                    <a:lnL>
                      <a:noFill/>
                    </a:lnL>
                    <a:lnR>
                      <a:noFill/>
                    </a:lnR>
                    <a:lnT>
                      <a:noFill/>
                    </a:lnT>
                    <a:lnB>
                      <a:noFill/>
                    </a:lnB>
                  </a:tcPr>
                </a:tc>
                <a:tc>
                  <a:txBody>
                    <a:bodyPr/>
                    <a:lstStyle/>
                    <a:p>
                      <a:pPr algn="r" fontAlgn="b"/>
                      <a:r>
                        <a:rPr lang="fi-FI" sz="900" b="0" i="0" u="none" strike="noStrike">
                          <a:solidFill>
                            <a:srgbClr val="000000"/>
                          </a:solidFill>
                          <a:effectLst/>
                          <a:latin typeface="+mn-lt"/>
                        </a:rPr>
                        <a:t>1 276 217</a:t>
                      </a:r>
                    </a:p>
                  </a:txBody>
                  <a:tcPr marL="9525" marR="9525" marT="9525" marB="0" anchor="b">
                    <a:lnL>
                      <a:noFill/>
                    </a:lnL>
                    <a:lnR>
                      <a:noFill/>
                    </a:lnR>
                    <a:lnT>
                      <a:noFill/>
                    </a:lnT>
                    <a:lnB>
                      <a:noFill/>
                    </a:lnB>
                  </a:tcPr>
                </a:tc>
                <a:tc>
                  <a:txBody>
                    <a:bodyPr/>
                    <a:lstStyle/>
                    <a:p>
                      <a:pPr algn="r" fontAlgn="b"/>
                      <a:r>
                        <a:rPr lang="fi-FI" sz="900" b="0" i="0" u="none" strike="noStrike">
                          <a:solidFill>
                            <a:srgbClr val="000000"/>
                          </a:solidFill>
                          <a:effectLst/>
                          <a:latin typeface="+mn-lt"/>
                        </a:rPr>
                        <a:t>1 220 911</a:t>
                      </a:r>
                    </a:p>
                  </a:txBody>
                  <a:tcPr marL="9525" marR="9525" marT="9525" marB="0" anchor="b">
                    <a:lnL>
                      <a:noFill/>
                    </a:lnL>
                    <a:lnR>
                      <a:noFill/>
                    </a:lnR>
                    <a:lnT>
                      <a:noFill/>
                    </a:lnT>
                    <a:lnB>
                      <a:noFill/>
                    </a:lnB>
                  </a:tcPr>
                </a:tc>
                <a:tc>
                  <a:txBody>
                    <a:bodyPr/>
                    <a:lstStyle/>
                    <a:p>
                      <a:pPr algn="r" fontAlgn="b"/>
                      <a:r>
                        <a:rPr lang="fi-FI" sz="900" b="0" i="0" u="none" strike="noStrike">
                          <a:solidFill>
                            <a:srgbClr val="000000"/>
                          </a:solidFill>
                          <a:effectLst/>
                          <a:latin typeface="+mn-lt"/>
                        </a:rPr>
                        <a:t>1 314 000</a:t>
                      </a:r>
                    </a:p>
                  </a:txBody>
                  <a:tcPr marL="9525" marR="9525" marT="9525" marB="0" anchor="b">
                    <a:lnL>
                      <a:noFill/>
                    </a:lnL>
                    <a:lnR>
                      <a:noFill/>
                    </a:lnR>
                    <a:lnT>
                      <a:noFill/>
                    </a:lnT>
                    <a:lnB>
                      <a:noFill/>
                    </a:lnB>
                  </a:tcPr>
                </a:tc>
                <a:tc>
                  <a:txBody>
                    <a:bodyPr/>
                    <a:lstStyle/>
                    <a:p>
                      <a:pPr algn="r" fontAlgn="b"/>
                      <a:r>
                        <a:rPr lang="fi-FI" sz="900" b="0" i="0" u="none" strike="noStrike">
                          <a:solidFill>
                            <a:srgbClr val="000000"/>
                          </a:solidFill>
                          <a:effectLst/>
                          <a:latin typeface="+mn-lt"/>
                        </a:rPr>
                        <a:t>894 946</a:t>
                      </a:r>
                    </a:p>
                  </a:txBody>
                  <a:tcPr marL="9525" marR="9525" marT="9525" marB="0" anchor="b">
                    <a:lnL>
                      <a:noFill/>
                    </a:lnL>
                    <a:lnR>
                      <a:noFill/>
                    </a:lnR>
                    <a:lnT>
                      <a:noFill/>
                    </a:lnT>
                    <a:lnB>
                      <a:noFill/>
                    </a:lnB>
                  </a:tcPr>
                </a:tc>
                <a:tc>
                  <a:txBody>
                    <a:bodyPr/>
                    <a:lstStyle/>
                    <a:p>
                      <a:pPr algn="r" fontAlgn="b"/>
                      <a:r>
                        <a:rPr lang="fi-FI" sz="900" b="0" i="0" u="none" strike="noStrike">
                          <a:solidFill>
                            <a:srgbClr val="000000"/>
                          </a:solidFill>
                          <a:effectLst/>
                          <a:latin typeface="+mn-lt"/>
                        </a:rPr>
                        <a:t>1 124 671</a:t>
                      </a:r>
                    </a:p>
                  </a:txBody>
                  <a:tcPr marL="9525" marR="9525" marT="9525" marB="0" anchor="b">
                    <a:lnL>
                      <a:noFill/>
                    </a:lnL>
                    <a:lnR>
                      <a:noFill/>
                    </a:lnR>
                    <a:lnT>
                      <a:noFill/>
                    </a:lnT>
                    <a:lnB>
                      <a:noFill/>
                    </a:lnB>
                  </a:tcPr>
                </a:tc>
                <a:tc>
                  <a:txBody>
                    <a:bodyPr/>
                    <a:lstStyle/>
                    <a:p>
                      <a:pPr algn="r" fontAlgn="b"/>
                      <a:r>
                        <a:rPr lang="fi-FI" sz="900" b="0" i="0" u="none" strike="noStrike" dirty="0">
                          <a:solidFill>
                            <a:srgbClr val="000000"/>
                          </a:solidFill>
                          <a:effectLst/>
                          <a:latin typeface="+mn-lt"/>
                        </a:rPr>
                        <a:t>1 391 705</a:t>
                      </a:r>
                    </a:p>
                  </a:txBody>
                  <a:tcPr marL="9525" marR="9525" marT="9525" marB="0" anchor="b">
                    <a:lnL>
                      <a:noFill/>
                    </a:lnL>
                    <a:lnR>
                      <a:noFill/>
                    </a:lnR>
                    <a:lnT>
                      <a:noFill/>
                    </a:lnT>
                    <a:lnB>
                      <a:noFill/>
                    </a:lnB>
                  </a:tcPr>
                </a:tc>
                <a:tc>
                  <a:txBody>
                    <a:bodyPr/>
                    <a:lstStyle/>
                    <a:p>
                      <a:pPr algn="r" fontAlgn="b"/>
                      <a:r>
                        <a:rPr lang="fi-FI" sz="900" b="0" i="0" u="none" strike="noStrike" kern="1200" dirty="0">
                          <a:solidFill>
                            <a:srgbClr val="000000"/>
                          </a:solidFill>
                          <a:effectLst/>
                          <a:latin typeface="+mn-lt"/>
                          <a:ea typeface="+mn-ea"/>
                          <a:cs typeface="+mn-cs"/>
                        </a:rPr>
                        <a:t>1 428 086</a:t>
                      </a:r>
                    </a:p>
                  </a:txBody>
                  <a:tcPr marL="9525" marR="9525" marT="9525" marB="0" anchor="b">
                    <a:lnL>
                      <a:noFill/>
                    </a:lnL>
                    <a:lnR>
                      <a:noFill/>
                    </a:lnR>
                    <a:lnT>
                      <a:noFill/>
                    </a:lnT>
                    <a:lnB>
                      <a:noFill/>
                    </a:lnB>
                  </a:tcPr>
                </a:tc>
                <a:extLst>
                  <a:ext uri="{0D108BD9-81ED-4DB2-BD59-A6C34878D82A}">
                    <a16:rowId xmlns:a16="http://schemas.microsoft.com/office/drawing/2014/main" val="1227594364"/>
                  </a:ext>
                </a:extLst>
              </a:tr>
              <a:tr h="236352">
                <a:tc>
                  <a:txBody>
                    <a:bodyPr/>
                    <a:lstStyle/>
                    <a:p>
                      <a:pPr algn="l" fontAlgn="b"/>
                      <a:r>
                        <a:rPr lang="fi-FI" sz="900" b="0" i="0" u="none" strike="noStrike">
                          <a:solidFill>
                            <a:srgbClr val="000000"/>
                          </a:solidFill>
                          <a:effectLst/>
                          <a:latin typeface="+mn-lt"/>
                        </a:rPr>
                        <a:t>Satakunta</a:t>
                      </a:r>
                    </a:p>
                  </a:txBody>
                  <a:tcPr marL="9525" marR="9525" marT="9525" marB="0" anchor="b">
                    <a:lnL>
                      <a:noFill/>
                    </a:lnL>
                    <a:lnR>
                      <a:noFill/>
                    </a:lnR>
                    <a:lnT>
                      <a:noFill/>
                    </a:lnT>
                    <a:lnB>
                      <a:noFill/>
                    </a:lnB>
                    <a:solidFill>
                      <a:srgbClr val="BFBFBF"/>
                    </a:solidFill>
                  </a:tcPr>
                </a:tc>
                <a:tc>
                  <a:txBody>
                    <a:bodyPr/>
                    <a:lstStyle/>
                    <a:p>
                      <a:pPr algn="r" fontAlgn="b"/>
                      <a:r>
                        <a:rPr lang="fi-FI" sz="900" b="0" i="0" u="none" strike="noStrike">
                          <a:solidFill>
                            <a:srgbClr val="000000"/>
                          </a:solidFill>
                          <a:effectLst/>
                          <a:latin typeface="+mn-lt"/>
                        </a:rPr>
                        <a:t>457 936</a:t>
                      </a:r>
                    </a:p>
                  </a:txBody>
                  <a:tcPr marL="9525" marR="9525" marT="9525" marB="0" anchor="b">
                    <a:lnL>
                      <a:noFill/>
                    </a:lnL>
                    <a:lnR>
                      <a:noFill/>
                    </a:lnR>
                    <a:lnT>
                      <a:noFill/>
                    </a:lnT>
                    <a:lnB>
                      <a:noFill/>
                    </a:lnB>
                    <a:solidFill>
                      <a:srgbClr val="BFBFBF"/>
                    </a:solidFill>
                  </a:tcPr>
                </a:tc>
                <a:tc>
                  <a:txBody>
                    <a:bodyPr/>
                    <a:lstStyle/>
                    <a:p>
                      <a:pPr algn="r" fontAlgn="b"/>
                      <a:r>
                        <a:rPr lang="fi-FI" sz="900" b="0" i="0" u="none" strike="noStrike">
                          <a:solidFill>
                            <a:srgbClr val="000000"/>
                          </a:solidFill>
                          <a:effectLst/>
                          <a:latin typeface="+mn-lt"/>
                        </a:rPr>
                        <a:t>429 269</a:t>
                      </a:r>
                    </a:p>
                  </a:txBody>
                  <a:tcPr marL="9525" marR="9525" marT="9525" marB="0" anchor="b">
                    <a:lnL>
                      <a:noFill/>
                    </a:lnL>
                    <a:lnR>
                      <a:noFill/>
                    </a:lnR>
                    <a:lnT>
                      <a:noFill/>
                    </a:lnT>
                    <a:lnB>
                      <a:noFill/>
                    </a:lnB>
                    <a:solidFill>
                      <a:srgbClr val="BFBFBF"/>
                    </a:solidFill>
                  </a:tcPr>
                </a:tc>
                <a:tc>
                  <a:txBody>
                    <a:bodyPr/>
                    <a:lstStyle/>
                    <a:p>
                      <a:pPr algn="r" fontAlgn="b"/>
                      <a:r>
                        <a:rPr lang="fi-FI" sz="900" b="0" i="0" u="none" strike="noStrike">
                          <a:solidFill>
                            <a:srgbClr val="000000"/>
                          </a:solidFill>
                          <a:effectLst/>
                          <a:latin typeface="+mn-lt"/>
                        </a:rPr>
                        <a:t>416 777</a:t>
                      </a:r>
                    </a:p>
                  </a:txBody>
                  <a:tcPr marL="9525" marR="9525" marT="9525" marB="0" anchor="b">
                    <a:lnL>
                      <a:noFill/>
                    </a:lnL>
                    <a:lnR>
                      <a:noFill/>
                    </a:lnR>
                    <a:lnT>
                      <a:noFill/>
                    </a:lnT>
                    <a:lnB>
                      <a:noFill/>
                    </a:lnB>
                    <a:solidFill>
                      <a:srgbClr val="BFBFBF"/>
                    </a:solidFill>
                  </a:tcPr>
                </a:tc>
                <a:tc>
                  <a:txBody>
                    <a:bodyPr/>
                    <a:lstStyle/>
                    <a:p>
                      <a:pPr algn="r" fontAlgn="b"/>
                      <a:r>
                        <a:rPr lang="fi-FI" sz="900" b="0" i="0" u="none" strike="noStrike">
                          <a:solidFill>
                            <a:srgbClr val="000000"/>
                          </a:solidFill>
                          <a:effectLst/>
                          <a:latin typeface="+mn-lt"/>
                        </a:rPr>
                        <a:t>422 832</a:t>
                      </a:r>
                    </a:p>
                  </a:txBody>
                  <a:tcPr marL="9525" marR="9525" marT="9525" marB="0" anchor="b">
                    <a:lnL>
                      <a:noFill/>
                    </a:lnL>
                    <a:lnR>
                      <a:noFill/>
                    </a:lnR>
                    <a:lnT>
                      <a:noFill/>
                    </a:lnT>
                    <a:lnB>
                      <a:noFill/>
                    </a:lnB>
                    <a:solidFill>
                      <a:srgbClr val="BFBFBF"/>
                    </a:solidFill>
                  </a:tcPr>
                </a:tc>
                <a:tc>
                  <a:txBody>
                    <a:bodyPr/>
                    <a:lstStyle/>
                    <a:p>
                      <a:pPr algn="r" fontAlgn="b"/>
                      <a:r>
                        <a:rPr lang="fi-FI" sz="900" b="0" i="0" u="none" strike="noStrike">
                          <a:solidFill>
                            <a:srgbClr val="000000"/>
                          </a:solidFill>
                          <a:effectLst/>
                          <a:latin typeface="+mn-lt"/>
                        </a:rPr>
                        <a:t>392 702</a:t>
                      </a:r>
                    </a:p>
                  </a:txBody>
                  <a:tcPr marL="9525" marR="9525" marT="9525" marB="0" anchor="b">
                    <a:lnL>
                      <a:noFill/>
                    </a:lnL>
                    <a:lnR>
                      <a:noFill/>
                    </a:lnR>
                    <a:lnT>
                      <a:noFill/>
                    </a:lnT>
                    <a:lnB>
                      <a:noFill/>
                    </a:lnB>
                    <a:solidFill>
                      <a:srgbClr val="BFBFBF"/>
                    </a:solidFill>
                  </a:tcPr>
                </a:tc>
                <a:tc>
                  <a:txBody>
                    <a:bodyPr/>
                    <a:lstStyle/>
                    <a:p>
                      <a:pPr algn="r" fontAlgn="b"/>
                      <a:r>
                        <a:rPr lang="fi-FI" sz="900" b="0" i="0" u="none" strike="noStrike">
                          <a:solidFill>
                            <a:srgbClr val="000000"/>
                          </a:solidFill>
                          <a:effectLst/>
                          <a:latin typeface="+mn-lt"/>
                        </a:rPr>
                        <a:t>393 049</a:t>
                      </a:r>
                    </a:p>
                  </a:txBody>
                  <a:tcPr marL="9525" marR="9525" marT="9525" marB="0" anchor="b">
                    <a:lnL>
                      <a:noFill/>
                    </a:lnL>
                    <a:lnR>
                      <a:noFill/>
                    </a:lnR>
                    <a:lnT>
                      <a:noFill/>
                    </a:lnT>
                    <a:lnB>
                      <a:noFill/>
                    </a:lnB>
                    <a:solidFill>
                      <a:srgbClr val="BFBFBF"/>
                    </a:solidFill>
                  </a:tcPr>
                </a:tc>
                <a:tc>
                  <a:txBody>
                    <a:bodyPr/>
                    <a:lstStyle/>
                    <a:p>
                      <a:pPr algn="r" fontAlgn="b"/>
                      <a:r>
                        <a:rPr lang="fi-FI" sz="900" b="0" i="0" u="none" strike="noStrike">
                          <a:solidFill>
                            <a:srgbClr val="000000"/>
                          </a:solidFill>
                          <a:effectLst/>
                          <a:latin typeface="+mn-lt"/>
                        </a:rPr>
                        <a:t>381 750</a:t>
                      </a:r>
                    </a:p>
                  </a:txBody>
                  <a:tcPr marL="9525" marR="9525" marT="9525" marB="0" anchor="b">
                    <a:lnL>
                      <a:noFill/>
                    </a:lnL>
                    <a:lnR>
                      <a:noFill/>
                    </a:lnR>
                    <a:lnT>
                      <a:noFill/>
                    </a:lnT>
                    <a:lnB>
                      <a:noFill/>
                    </a:lnB>
                    <a:solidFill>
                      <a:srgbClr val="BFBFBF"/>
                    </a:solidFill>
                  </a:tcPr>
                </a:tc>
                <a:tc>
                  <a:txBody>
                    <a:bodyPr/>
                    <a:lstStyle/>
                    <a:p>
                      <a:pPr algn="r" fontAlgn="b"/>
                      <a:r>
                        <a:rPr lang="fi-FI" sz="900" b="0" i="0" u="none" strike="noStrike">
                          <a:solidFill>
                            <a:srgbClr val="000000"/>
                          </a:solidFill>
                          <a:effectLst/>
                          <a:latin typeface="+mn-lt"/>
                        </a:rPr>
                        <a:t>419 692</a:t>
                      </a:r>
                    </a:p>
                  </a:txBody>
                  <a:tcPr marL="9525" marR="9525" marT="9525" marB="0" anchor="b">
                    <a:lnL>
                      <a:noFill/>
                    </a:lnL>
                    <a:lnR>
                      <a:noFill/>
                    </a:lnR>
                    <a:lnT>
                      <a:noFill/>
                    </a:lnT>
                    <a:lnB>
                      <a:noFill/>
                    </a:lnB>
                    <a:solidFill>
                      <a:srgbClr val="BFBFBF"/>
                    </a:solidFill>
                  </a:tcPr>
                </a:tc>
                <a:tc>
                  <a:txBody>
                    <a:bodyPr/>
                    <a:lstStyle/>
                    <a:p>
                      <a:pPr algn="r" fontAlgn="b"/>
                      <a:r>
                        <a:rPr lang="fi-FI" sz="900" b="0" i="0" u="none" strike="noStrike">
                          <a:solidFill>
                            <a:srgbClr val="000000"/>
                          </a:solidFill>
                          <a:effectLst/>
                          <a:latin typeface="+mn-lt"/>
                        </a:rPr>
                        <a:t>418 040</a:t>
                      </a:r>
                    </a:p>
                  </a:txBody>
                  <a:tcPr marL="9525" marR="9525" marT="9525" marB="0" anchor="b">
                    <a:lnL>
                      <a:noFill/>
                    </a:lnL>
                    <a:lnR>
                      <a:noFill/>
                    </a:lnR>
                    <a:lnT>
                      <a:noFill/>
                    </a:lnT>
                    <a:lnB>
                      <a:noFill/>
                    </a:lnB>
                    <a:solidFill>
                      <a:srgbClr val="BFBFBF"/>
                    </a:solidFill>
                  </a:tcPr>
                </a:tc>
                <a:tc>
                  <a:txBody>
                    <a:bodyPr/>
                    <a:lstStyle/>
                    <a:p>
                      <a:pPr algn="r" fontAlgn="b"/>
                      <a:r>
                        <a:rPr lang="fi-FI" sz="900" b="0" i="0" u="none" strike="noStrike">
                          <a:solidFill>
                            <a:srgbClr val="000000"/>
                          </a:solidFill>
                          <a:effectLst/>
                          <a:latin typeface="+mn-lt"/>
                        </a:rPr>
                        <a:t>392 128</a:t>
                      </a:r>
                    </a:p>
                  </a:txBody>
                  <a:tcPr marL="9525" marR="9525" marT="9525" marB="0" anchor="b">
                    <a:lnL>
                      <a:noFill/>
                    </a:lnL>
                    <a:lnR>
                      <a:noFill/>
                    </a:lnR>
                    <a:lnT>
                      <a:noFill/>
                    </a:lnT>
                    <a:lnB>
                      <a:noFill/>
                    </a:lnB>
                    <a:solidFill>
                      <a:srgbClr val="BFBFBF"/>
                    </a:solidFill>
                  </a:tcPr>
                </a:tc>
                <a:tc>
                  <a:txBody>
                    <a:bodyPr/>
                    <a:lstStyle/>
                    <a:p>
                      <a:pPr algn="r" fontAlgn="b"/>
                      <a:r>
                        <a:rPr lang="fi-FI" sz="900" b="0" i="0" u="none" strike="noStrike">
                          <a:solidFill>
                            <a:srgbClr val="000000"/>
                          </a:solidFill>
                          <a:effectLst/>
                          <a:latin typeface="+mn-lt"/>
                        </a:rPr>
                        <a:t>313 035</a:t>
                      </a:r>
                    </a:p>
                  </a:txBody>
                  <a:tcPr marL="9525" marR="9525" marT="9525" marB="0" anchor="b">
                    <a:lnL>
                      <a:noFill/>
                    </a:lnL>
                    <a:lnR>
                      <a:noFill/>
                    </a:lnR>
                    <a:lnT>
                      <a:noFill/>
                    </a:lnT>
                    <a:lnB>
                      <a:noFill/>
                    </a:lnB>
                    <a:solidFill>
                      <a:srgbClr val="BFBFBF"/>
                    </a:solidFill>
                  </a:tcPr>
                </a:tc>
                <a:tc>
                  <a:txBody>
                    <a:bodyPr/>
                    <a:lstStyle/>
                    <a:p>
                      <a:pPr algn="r" fontAlgn="b"/>
                      <a:r>
                        <a:rPr lang="fi-FI" sz="900" b="0" i="0" u="none" strike="noStrike">
                          <a:solidFill>
                            <a:srgbClr val="000000"/>
                          </a:solidFill>
                          <a:effectLst/>
                          <a:latin typeface="+mn-lt"/>
                        </a:rPr>
                        <a:t>366 021</a:t>
                      </a:r>
                    </a:p>
                  </a:txBody>
                  <a:tcPr marL="9525" marR="9525" marT="9525" marB="0" anchor="b">
                    <a:lnL>
                      <a:noFill/>
                    </a:lnL>
                    <a:lnR>
                      <a:noFill/>
                    </a:lnR>
                    <a:lnT>
                      <a:noFill/>
                    </a:lnT>
                    <a:lnB>
                      <a:noFill/>
                    </a:lnB>
                    <a:solidFill>
                      <a:srgbClr val="BFBFBF"/>
                    </a:solidFill>
                  </a:tcPr>
                </a:tc>
                <a:tc>
                  <a:txBody>
                    <a:bodyPr/>
                    <a:lstStyle/>
                    <a:p>
                      <a:pPr algn="r" fontAlgn="b"/>
                      <a:r>
                        <a:rPr lang="fi-FI" sz="900" b="0" i="0" u="none" strike="noStrike" dirty="0">
                          <a:solidFill>
                            <a:srgbClr val="000000"/>
                          </a:solidFill>
                          <a:effectLst/>
                          <a:latin typeface="+mn-lt"/>
                        </a:rPr>
                        <a:t>414 581</a:t>
                      </a:r>
                    </a:p>
                  </a:txBody>
                  <a:tcPr marL="9525" marR="9525" marT="9525" marB="0" anchor="b">
                    <a:lnL>
                      <a:noFill/>
                    </a:lnL>
                    <a:lnR>
                      <a:noFill/>
                    </a:lnR>
                    <a:lnT>
                      <a:noFill/>
                    </a:lnT>
                    <a:lnB>
                      <a:noFill/>
                    </a:lnB>
                    <a:solidFill>
                      <a:srgbClr val="BFBFBF"/>
                    </a:solidFill>
                  </a:tcPr>
                </a:tc>
                <a:tc>
                  <a:txBody>
                    <a:bodyPr/>
                    <a:lstStyle/>
                    <a:p>
                      <a:pPr algn="r" fontAlgn="b"/>
                      <a:r>
                        <a:rPr lang="fi-FI" sz="900" b="0" i="0" u="none" strike="noStrike" kern="1200" dirty="0">
                          <a:solidFill>
                            <a:srgbClr val="000000"/>
                          </a:solidFill>
                          <a:effectLst/>
                          <a:latin typeface="+mn-lt"/>
                          <a:ea typeface="+mn-ea"/>
                          <a:cs typeface="+mn-cs"/>
                        </a:rPr>
                        <a:t>403 232</a:t>
                      </a:r>
                    </a:p>
                  </a:txBody>
                  <a:tcPr marL="9525" marR="9525" marT="9525" marB="0" anchor="b">
                    <a:lnL>
                      <a:noFill/>
                    </a:lnL>
                    <a:lnR>
                      <a:noFill/>
                    </a:lnR>
                    <a:lnT>
                      <a:noFill/>
                    </a:lnT>
                    <a:lnB>
                      <a:noFill/>
                    </a:lnB>
                    <a:solidFill>
                      <a:srgbClr val="BFBFBF"/>
                    </a:solidFill>
                  </a:tcPr>
                </a:tc>
                <a:extLst>
                  <a:ext uri="{0D108BD9-81ED-4DB2-BD59-A6C34878D82A}">
                    <a16:rowId xmlns:a16="http://schemas.microsoft.com/office/drawing/2014/main" val="1944744310"/>
                  </a:ext>
                </a:extLst>
              </a:tr>
              <a:tr h="236352">
                <a:tc>
                  <a:txBody>
                    <a:bodyPr/>
                    <a:lstStyle/>
                    <a:p>
                      <a:pPr algn="l" fontAlgn="b"/>
                      <a:r>
                        <a:rPr lang="fi-FI" sz="900" b="0" i="0" u="none" strike="noStrike">
                          <a:solidFill>
                            <a:srgbClr val="000000"/>
                          </a:solidFill>
                          <a:effectLst/>
                          <a:latin typeface="+mn-lt"/>
                        </a:rPr>
                        <a:t>Kanta-Häme</a:t>
                      </a:r>
                    </a:p>
                  </a:txBody>
                  <a:tcPr marL="9525" marR="9525" marT="9525" marB="0" anchor="b">
                    <a:lnL>
                      <a:noFill/>
                    </a:lnL>
                    <a:lnR>
                      <a:noFill/>
                    </a:lnR>
                    <a:lnT>
                      <a:noFill/>
                    </a:lnT>
                    <a:lnB>
                      <a:noFill/>
                    </a:lnB>
                  </a:tcPr>
                </a:tc>
                <a:tc>
                  <a:txBody>
                    <a:bodyPr/>
                    <a:lstStyle/>
                    <a:p>
                      <a:pPr algn="r" fontAlgn="b"/>
                      <a:r>
                        <a:rPr lang="fi-FI" sz="900" b="0" i="0" u="none" strike="noStrike">
                          <a:solidFill>
                            <a:srgbClr val="000000"/>
                          </a:solidFill>
                          <a:effectLst/>
                          <a:latin typeface="+mn-lt"/>
                        </a:rPr>
                        <a:t>393 451</a:t>
                      </a:r>
                    </a:p>
                  </a:txBody>
                  <a:tcPr marL="9525" marR="9525" marT="9525" marB="0" anchor="b">
                    <a:lnL>
                      <a:noFill/>
                    </a:lnL>
                    <a:lnR>
                      <a:noFill/>
                    </a:lnR>
                    <a:lnT>
                      <a:noFill/>
                    </a:lnT>
                    <a:lnB>
                      <a:noFill/>
                    </a:lnB>
                  </a:tcPr>
                </a:tc>
                <a:tc>
                  <a:txBody>
                    <a:bodyPr/>
                    <a:lstStyle/>
                    <a:p>
                      <a:pPr algn="r" fontAlgn="b"/>
                      <a:r>
                        <a:rPr lang="fi-FI" sz="900" b="0" i="0" u="none" strike="noStrike">
                          <a:solidFill>
                            <a:srgbClr val="000000"/>
                          </a:solidFill>
                          <a:effectLst/>
                          <a:latin typeface="+mn-lt"/>
                        </a:rPr>
                        <a:t>394 328</a:t>
                      </a:r>
                    </a:p>
                  </a:txBody>
                  <a:tcPr marL="9525" marR="9525" marT="9525" marB="0" anchor="b">
                    <a:lnL>
                      <a:noFill/>
                    </a:lnL>
                    <a:lnR>
                      <a:noFill/>
                    </a:lnR>
                    <a:lnT>
                      <a:noFill/>
                    </a:lnT>
                    <a:lnB>
                      <a:noFill/>
                    </a:lnB>
                  </a:tcPr>
                </a:tc>
                <a:tc>
                  <a:txBody>
                    <a:bodyPr/>
                    <a:lstStyle/>
                    <a:p>
                      <a:pPr algn="r" fontAlgn="b"/>
                      <a:r>
                        <a:rPr lang="fi-FI" sz="900" b="0" i="0" u="none" strike="noStrike">
                          <a:solidFill>
                            <a:srgbClr val="000000"/>
                          </a:solidFill>
                          <a:effectLst/>
                          <a:latin typeface="+mn-lt"/>
                        </a:rPr>
                        <a:t>397 775</a:t>
                      </a:r>
                    </a:p>
                  </a:txBody>
                  <a:tcPr marL="9525" marR="9525" marT="9525" marB="0" anchor="b">
                    <a:lnL>
                      <a:noFill/>
                    </a:lnL>
                    <a:lnR>
                      <a:noFill/>
                    </a:lnR>
                    <a:lnT>
                      <a:noFill/>
                    </a:lnT>
                    <a:lnB>
                      <a:noFill/>
                    </a:lnB>
                  </a:tcPr>
                </a:tc>
                <a:tc>
                  <a:txBody>
                    <a:bodyPr/>
                    <a:lstStyle/>
                    <a:p>
                      <a:pPr algn="r" fontAlgn="b"/>
                      <a:r>
                        <a:rPr lang="fi-FI" sz="900" b="0" i="0" u="none" strike="noStrike">
                          <a:solidFill>
                            <a:srgbClr val="000000"/>
                          </a:solidFill>
                          <a:effectLst/>
                          <a:latin typeface="+mn-lt"/>
                        </a:rPr>
                        <a:t>364 603</a:t>
                      </a:r>
                    </a:p>
                  </a:txBody>
                  <a:tcPr marL="9525" marR="9525" marT="9525" marB="0" anchor="b">
                    <a:lnL>
                      <a:noFill/>
                    </a:lnL>
                    <a:lnR>
                      <a:noFill/>
                    </a:lnR>
                    <a:lnT>
                      <a:noFill/>
                    </a:lnT>
                    <a:lnB>
                      <a:noFill/>
                    </a:lnB>
                  </a:tcPr>
                </a:tc>
                <a:tc>
                  <a:txBody>
                    <a:bodyPr/>
                    <a:lstStyle/>
                    <a:p>
                      <a:pPr algn="r" fontAlgn="b"/>
                      <a:r>
                        <a:rPr lang="fi-FI" sz="900" b="0" i="0" u="none" strike="noStrike">
                          <a:solidFill>
                            <a:srgbClr val="000000"/>
                          </a:solidFill>
                          <a:effectLst/>
                          <a:latin typeface="+mn-lt"/>
                        </a:rPr>
                        <a:t>374 434</a:t>
                      </a:r>
                    </a:p>
                  </a:txBody>
                  <a:tcPr marL="9525" marR="9525" marT="9525" marB="0" anchor="b">
                    <a:lnL>
                      <a:noFill/>
                    </a:lnL>
                    <a:lnR>
                      <a:noFill/>
                    </a:lnR>
                    <a:lnT>
                      <a:noFill/>
                    </a:lnT>
                    <a:lnB>
                      <a:noFill/>
                    </a:lnB>
                  </a:tcPr>
                </a:tc>
                <a:tc>
                  <a:txBody>
                    <a:bodyPr/>
                    <a:lstStyle/>
                    <a:p>
                      <a:pPr algn="r" fontAlgn="b"/>
                      <a:r>
                        <a:rPr lang="fi-FI" sz="900" b="0" i="0" u="none" strike="noStrike">
                          <a:solidFill>
                            <a:srgbClr val="000000"/>
                          </a:solidFill>
                          <a:effectLst/>
                          <a:latin typeface="+mn-lt"/>
                        </a:rPr>
                        <a:t>356 337</a:t>
                      </a:r>
                    </a:p>
                  </a:txBody>
                  <a:tcPr marL="9525" marR="9525" marT="9525" marB="0" anchor="b">
                    <a:lnL>
                      <a:noFill/>
                    </a:lnL>
                    <a:lnR>
                      <a:noFill/>
                    </a:lnR>
                    <a:lnT>
                      <a:noFill/>
                    </a:lnT>
                    <a:lnB>
                      <a:noFill/>
                    </a:lnB>
                  </a:tcPr>
                </a:tc>
                <a:tc>
                  <a:txBody>
                    <a:bodyPr/>
                    <a:lstStyle/>
                    <a:p>
                      <a:pPr algn="r" fontAlgn="b"/>
                      <a:r>
                        <a:rPr lang="fi-FI" sz="900" b="0" i="0" u="none" strike="noStrike">
                          <a:solidFill>
                            <a:srgbClr val="000000"/>
                          </a:solidFill>
                          <a:effectLst/>
                          <a:latin typeface="+mn-lt"/>
                        </a:rPr>
                        <a:t>381 802</a:t>
                      </a:r>
                    </a:p>
                  </a:txBody>
                  <a:tcPr marL="9525" marR="9525" marT="9525" marB="0" anchor="b">
                    <a:lnL>
                      <a:noFill/>
                    </a:lnL>
                    <a:lnR>
                      <a:noFill/>
                    </a:lnR>
                    <a:lnT>
                      <a:noFill/>
                    </a:lnT>
                    <a:lnB>
                      <a:noFill/>
                    </a:lnB>
                  </a:tcPr>
                </a:tc>
                <a:tc>
                  <a:txBody>
                    <a:bodyPr/>
                    <a:lstStyle/>
                    <a:p>
                      <a:pPr algn="r" fontAlgn="b"/>
                      <a:r>
                        <a:rPr lang="fi-FI" sz="900" b="0" i="0" u="none" strike="noStrike">
                          <a:solidFill>
                            <a:srgbClr val="000000"/>
                          </a:solidFill>
                          <a:effectLst/>
                          <a:latin typeface="+mn-lt"/>
                        </a:rPr>
                        <a:t>372 318</a:t>
                      </a:r>
                    </a:p>
                  </a:txBody>
                  <a:tcPr marL="9525" marR="9525" marT="9525" marB="0" anchor="b">
                    <a:lnL>
                      <a:noFill/>
                    </a:lnL>
                    <a:lnR>
                      <a:noFill/>
                    </a:lnR>
                    <a:lnT>
                      <a:noFill/>
                    </a:lnT>
                    <a:lnB>
                      <a:noFill/>
                    </a:lnB>
                  </a:tcPr>
                </a:tc>
                <a:tc>
                  <a:txBody>
                    <a:bodyPr/>
                    <a:lstStyle/>
                    <a:p>
                      <a:pPr algn="r" fontAlgn="b"/>
                      <a:r>
                        <a:rPr lang="fi-FI" sz="900" b="0" i="0" u="none" strike="noStrike">
                          <a:solidFill>
                            <a:srgbClr val="000000"/>
                          </a:solidFill>
                          <a:effectLst/>
                          <a:latin typeface="+mn-lt"/>
                        </a:rPr>
                        <a:t>374 282</a:t>
                      </a:r>
                    </a:p>
                  </a:txBody>
                  <a:tcPr marL="9525" marR="9525" marT="9525" marB="0" anchor="b">
                    <a:lnL>
                      <a:noFill/>
                    </a:lnL>
                    <a:lnR>
                      <a:noFill/>
                    </a:lnR>
                    <a:lnT>
                      <a:noFill/>
                    </a:lnT>
                    <a:lnB>
                      <a:noFill/>
                    </a:lnB>
                  </a:tcPr>
                </a:tc>
                <a:tc>
                  <a:txBody>
                    <a:bodyPr/>
                    <a:lstStyle/>
                    <a:p>
                      <a:pPr algn="r" fontAlgn="b"/>
                      <a:r>
                        <a:rPr lang="fi-FI" sz="900" b="0" i="0" u="none" strike="noStrike">
                          <a:solidFill>
                            <a:srgbClr val="000000"/>
                          </a:solidFill>
                          <a:effectLst/>
                          <a:latin typeface="+mn-lt"/>
                        </a:rPr>
                        <a:t>382 017</a:t>
                      </a:r>
                    </a:p>
                  </a:txBody>
                  <a:tcPr marL="9525" marR="9525" marT="9525" marB="0" anchor="b">
                    <a:lnL>
                      <a:noFill/>
                    </a:lnL>
                    <a:lnR>
                      <a:noFill/>
                    </a:lnR>
                    <a:lnT>
                      <a:noFill/>
                    </a:lnT>
                    <a:lnB>
                      <a:noFill/>
                    </a:lnB>
                  </a:tcPr>
                </a:tc>
                <a:tc>
                  <a:txBody>
                    <a:bodyPr/>
                    <a:lstStyle/>
                    <a:p>
                      <a:pPr algn="r" fontAlgn="b"/>
                      <a:r>
                        <a:rPr lang="fi-FI" sz="900" b="0" i="0" u="none" strike="noStrike">
                          <a:solidFill>
                            <a:srgbClr val="000000"/>
                          </a:solidFill>
                          <a:effectLst/>
                          <a:latin typeface="+mn-lt"/>
                        </a:rPr>
                        <a:t>238 854</a:t>
                      </a:r>
                    </a:p>
                  </a:txBody>
                  <a:tcPr marL="9525" marR="9525" marT="9525" marB="0" anchor="b">
                    <a:lnL>
                      <a:noFill/>
                    </a:lnL>
                    <a:lnR>
                      <a:noFill/>
                    </a:lnR>
                    <a:lnT>
                      <a:noFill/>
                    </a:lnT>
                    <a:lnB>
                      <a:noFill/>
                    </a:lnB>
                  </a:tcPr>
                </a:tc>
                <a:tc>
                  <a:txBody>
                    <a:bodyPr/>
                    <a:lstStyle/>
                    <a:p>
                      <a:pPr algn="r" fontAlgn="b"/>
                      <a:r>
                        <a:rPr lang="fi-FI" sz="900" b="0" i="0" u="none" strike="noStrike">
                          <a:solidFill>
                            <a:srgbClr val="000000"/>
                          </a:solidFill>
                          <a:effectLst/>
                          <a:latin typeface="+mn-lt"/>
                        </a:rPr>
                        <a:t>308 456</a:t>
                      </a:r>
                    </a:p>
                  </a:txBody>
                  <a:tcPr marL="9525" marR="9525" marT="9525" marB="0" anchor="b">
                    <a:lnL>
                      <a:noFill/>
                    </a:lnL>
                    <a:lnR>
                      <a:noFill/>
                    </a:lnR>
                    <a:lnT>
                      <a:noFill/>
                    </a:lnT>
                    <a:lnB>
                      <a:noFill/>
                    </a:lnB>
                  </a:tcPr>
                </a:tc>
                <a:tc>
                  <a:txBody>
                    <a:bodyPr/>
                    <a:lstStyle/>
                    <a:p>
                      <a:pPr algn="r" fontAlgn="b"/>
                      <a:r>
                        <a:rPr lang="fi-FI" sz="900" b="0" i="0" u="none" strike="noStrike">
                          <a:solidFill>
                            <a:srgbClr val="000000"/>
                          </a:solidFill>
                          <a:effectLst/>
                          <a:latin typeface="+mn-lt"/>
                        </a:rPr>
                        <a:t>387 814</a:t>
                      </a:r>
                    </a:p>
                  </a:txBody>
                  <a:tcPr marL="9525" marR="9525" marT="9525" marB="0" anchor="b">
                    <a:lnL>
                      <a:noFill/>
                    </a:lnL>
                    <a:lnR>
                      <a:noFill/>
                    </a:lnR>
                    <a:lnT>
                      <a:noFill/>
                    </a:lnT>
                    <a:lnB>
                      <a:noFill/>
                    </a:lnB>
                  </a:tcPr>
                </a:tc>
                <a:tc>
                  <a:txBody>
                    <a:bodyPr/>
                    <a:lstStyle/>
                    <a:p>
                      <a:pPr algn="r" fontAlgn="b"/>
                      <a:r>
                        <a:rPr lang="fi-FI" sz="900" b="0" i="0" u="none" strike="noStrike" kern="1200" dirty="0">
                          <a:solidFill>
                            <a:srgbClr val="000000"/>
                          </a:solidFill>
                          <a:effectLst/>
                          <a:latin typeface="+mn-lt"/>
                          <a:ea typeface="+mn-ea"/>
                          <a:cs typeface="+mn-cs"/>
                        </a:rPr>
                        <a:t>389 846</a:t>
                      </a:r>
                    </a:p>
                  </a:txBody>
                  <a:tcPr marL="9525" marR="9525" marT="9525" marB="0" anchor="b">
                    <a:lnL>
                      <a:noFill/>
                    </a:lnL>
                    <a:lnR>
                      <a:noFill/>
                    </a:lnR>
                    <a:lnT>
                      <a:noFill/>
                    </a:lnT>
                    <a:lnB>
                      <a:noFill/>
                    </a:lnB>
                  </a:tcPr>
                </a:tc>
                <a:extLst>
                  <a:ext uri="{0D108BD9-81ED-4DB2-BD59-A6C34878D82A}">
                    <a16:rowId xmlns:a16="http://schemas.microsoft.com/office/drawing/2014/main" val="883026429"/>
                  </a:ext>
                </a:extLst>
              </a:tr>
              <a:tr h="236352">
                <a:tc>
                  <a:txBody>
                    <a:bodyPr/>
                    <a:lstStyle/>
                    <a:p>
                      <a:pPr algn="l" fontAlgn="b"/>
                      <a:r>
                        <a:rPr lang="fi-FI" sz="900" b="0" i="0" u="none" strike="noStrike">
                          <a:solidFill>
                            <a:srgbClr val="000000"/>
                          </a:solidFill>
                          <a:effectLst/>
                          <a:latin typeface="+mn-lt"/>
                        </a:rPr>
                        <a:t>Pirkanmaa</a:t>
                      </a:r>
                    </a:p>
                  </a:txBody>
                  <a:tcPr marL="9525" marR="9525" marT="9525" marB="0" anchor="b">
                    <a:lnL>
                      <a:noFill/>
                    </a:lnL>
                    <a:lnR>
                      <a:noFill/>
                    </a:lnR>
                    <a:lnT>
                      <a:noFill/>
                    </a:lnT>
                    <a:lnB>
                      <a:noFill/>
                    </a:lnB>
                    <a:solidFill>
                      <a:srgbClr val="BFBFBF"/>
                    </a:solidFill>
                  </a:tcPr>
                </a:tc>
                <a:tc>
                  <a:txBody>
                    <a:bodyPr/>
                    <a:lstStyle/>
                    <a:p>
                      <a:pPr algn="r" fontAlgn="b"/>
                      <a:r>
                        <a:rPr lang="fi-FI" sz="900" b="0" i="0" u="none" strike="noStrike">
                          <a:solidFill>
                            <a:srgbClr val="000000"/>
                          </a:solidFill>
                          <a:effectLst/>
                          <a:latin typeface="+mn-lt"/>
                        </a:rPr>
                        <a:t>1 501 873</a:t>
                      </a:r>
                    </a:p>
                  </a:txBody>
                  <a:tcPr marL="9525" marR="9525" marT="9525" marB="0" anchor="b">
                    <a:lnL>
                      <a:noFill/>
                    </a:lnL>
                    <a:lnR>
                      <a:noFill/>
                    </a:lnR>
                    <a:lnT>
                      <a:noFill/>
                    </a:lnT>
                    <a:lnB>
                      <a:noFill/>
                    </a:lnB>
                    <a:solidFill>
                      <a:srgbClr val="BFBFBF"/>
                    </a:solidFill>
                  </a:tcPr>
                </a:tc>
                <a:tc>
                  <a:txBody>
                    <a:bodyPr/>
                    <a:lstStyle/>
                    <a:p>
                      <a:pPr algn="r" fontAlgn="b"/>
                      <a:r>
                        <a:rPr lang="fi-FI" sz="900" b="0" i="0" u="none" strike="noStrike">
                          <a:solidFill>
                            <a:srgbClr val="000000"/>
                          </a:solidFill>
                          <a:effectLst/>
                          <a:latin typeface="+mn-lt"/>
                        </a:rPr>
                        <a:t>1 516 899</a:t>
                      </a:r>
                    </a:p>
                  </a:txBody>
                  <a:tcPr marL="9525" marR="9525" marT="9525" marB="0" anchor="b">
                    <a:lnL>
                      <a:noFill/>
                    </a:lnL>
                    <a:lnR>
                      <a:noFill/>
                    </a:lnR>
                    <a:lnT>
                      <a:noFill/>
                    </a:lnT>
                    <a:lnB>
                      <a:noFill/>
                    </a:lnB>
                    <a:solidFill>
                      <a:srgbClr val="BFBFBF"/>
                    </a:solidFill>
                  </a:tcPr>
                </a:tc>
                <a:tc>
                  <a:txBody>
                    <a:bodyPr/>
                    <a:lstStyle/>
                    <a:p>
                      <a:pPr algn="r" fontAlgn="b"/>
                      <a:r>
                        <a:rPr lang="fi-FI" sz="900" b="0" i="0" u="none" strike="noStrike">
                          <a:solidFill>
                            <a:srgbClr val="000000"/>
                          </a:solidFill>
                          <a:effectLst/>
                          <a:latin typeface="+mn-lt"/>
                        </a:rPr>
                        <a:t>1 516 645</a:t>
                      </a:r>
                    </a:p>
                  </a:txBody>
                  <a:tcPr marL="9525" marR="9525" marT="9525" marB="0" anchor="b">
                    <a:lnL>
                      <a:noFill/>
                    </a:lnL>
                    <a:lnR>
                      <a:noFill/>
                    </a:lnR>
                    <a:lnT>
                      <a:noFill/>
                    </a:lnT>
                    <a:lnB>
                      <a:noFill/>
                    </a:lnB>
                    <a:solidFill>
                      <a:srgbClr val="BFBFBF"/>
                    </a:solidFill>
                  </a:tcPr>
                </a:tc>
                <a:tc>
                  <a:txBody>
                    <a:bodyPr/>
                    <a:lstStyle/>
                    <a:p>
                      <a:pPr algn="r" fontAlgn="b"/>
                      <a:r>
                        <a:rPr lang="fi-FI" sz="900" b="0" i="0" u="none" strike="noStrike">
                          <a:solidFill>
                            <a:srgbClr val="000000"/>
                          </a:solidFill>
                          <a:effectLst/>
                          <a:latin typeface="+mn-lt"/>
                        </a:rPr>
                        <a:t>1 479 530</a:t>
                      </a:r>
                    </a:p>
                  </a:txBody>
                  <a:tcPr marL="9525" marR="9525" marT="9525" marB="0" anchor="b">
                    <a:lnL>
                      <a:noFill/>
                    </a:lnL>
                    <a:lnR>
                      <a:noFill/>
                    </a:lnR>
                    <a:lnT>
                      <a:noFill/>
                    </a:lnT>
                    <a:lnB>
                      <a:noFill/>
                    </a:lnB>
                    <a:solidFill>
                      <a:srgbClr val="BFBFBF"/>
                    </a:solidFill>
                  </a:tcPr>
                </a:tc>
                <a:tc>
                  <a:txBody>
                    <a:bodyPr/>
                    <a:lstStyle/>
                    <a:p>
                      <a:pPr algn="r" fontAlgn="b"/>
                      <a:r>
                        <a:rPr lang="fi-FI" sz="900" b="0" i="0" u="none" strike="noStrike">
                          <a:solidFill>
                            <a:srgbClr val="000000"/>
                          </a:solidFill>
                          <a:effectLst/>
                          <a:latin typeface="+mn-lt"/>
                        </a:rPr>
                        <a:t>1 389 033</a:t>
                      </a:r>
                    </a:p>
                  </a:txBody>
                  <a:tcPr marL="9525" marR="9525" marT="9525" marB="0" anchor="b">
                    <a:lnL>
                      <a:noFill/>
                    </a:lnL>
                    <a:lnR>
                      <a:noFill/>
                    </a:lnR>
                    <a:lnT>
                      <a:noFill/>
                    </a:lnT>
                    <a:lnB>
                      <a:noFill/>
                    </a:lnB>
                    <a:solidFill>
                      <a:srgbClr val="BFBFBF"/>
                    </a:solidFill>
                  </a:tcPr>
                </a:tc>
                <a:tc>
                  <a:txBody>
                    <a:bodyPr/>
                    <a:lstStyle/>
                    <a:p>
                      <a:pPr algn="r" fontAlgn="b"/>
                      <a:r>
                        <a:rPr lang="fi-FI" sz="900" b="0" i="0" u="none" strike="noStrike">
                          <a:solidFill>
                            <a:srgbClr val="000000"/>
                          </a:solidFill>
                          <a:effectLst/>
                          <a:latin typeface="+mn-lt"/>
                        </a:rPr>
                        <a:t>1 452 408</a:t>
                      </a:r>
                    </a:p>
                  </a:txBody>
                  <a:tcPr marL="9525" marR="9525" marT="9525" marB="0" anchor="b">
                    <a:lnL>
                      <a:noFill/>
                    </a:lnL>
                    <a:lnR>
                      <a:noFill/>
                    </a:lnR>
                    <a:lnT>
                      <a:noFill/>
                    </a:lnT>
                    <a:lnB>
                      <a:noFill/>
                    </a:lnB>
                    <a:solidFill>
                      <a:srgbClr val="BFBFBF"/>
                    </a:solidFill>
                  </a:tcPr>
                </a:tc>
                <a:tc>
                  <a:txBody>
                    <a:bodyPr/>
                    <a:lstStyle/>
                    <a:p>
                      <a:pPr algn="r" fontAlgn="b"/>
                      <a:r>
                        <a:rPr lang="fi-FI" sz="900" b="0" i="0" u="none" strike="noStrike">
                          <a:solidFill>
                            <a:srgbClr val="000000"/>
                          </a:solidFill>
                          <a:effectLst/>
                          <a:latin typeface="+mn-lt"/>
                        </a:rPr>
                        <a:t>1 462 147</a:t>
                      </a:r>
                    </a:p>
                  </a:txBody>
                  <a:tcPr marL="9525" marR="9525" marT="9525" marB="0" anchor="b">
                    <a:lnL>
                      <a:noFill/>
                    </a:lnL>
                    <a:lnR>
                      <a:noFill/>
                    </a:lnR>
                    <a:lnT>
                      <a:noFill/>
                    </a:lnT>
                    <a:lnB>
                      <a:noFill/>
                    </a:lnB>
                    <a:solidFill>
                      <a:srgbClr val="BFBFBF"/>
                    </a:solidFill>
                  </a:tcPr>
                </a:tc>
                <a:tc>
                  <a:txBody>
                    <a:bodyPr/>
                    <a:lstStyle/>
                    <a:p>
                      <a:pPr algn="r" fontAlgn="b"/>
                      <a:r>
                        <a:rPr lang="fi-FI" sz="900" b="0" i="0" u="none" strike="noStrike">
                          <a:solidFill>
                            <a:srgbClr val="000000"/>
                          </a:solidFill>
                          <a:effectLst/>
                          <a:latin typeface="+mn-lt"/>
                        </a:rPr>
                        <a:t>1 565 593</a:t>
                      </a:r>
                    </a:p>
                  </a:txBody>
                  <a:tcPr marL="9525" marR="9525" marT="9525" marB="0" anchor="b">
                    <a:lnL>
                      <a:noFill/>
                    </a:lnL>
                    <a:lnR>
                      <a:noFill/>
                    </a:lnR>
                    <a:lnT>
                      <a:noFill/>
                    </a:lnT>
                    <a:lnB>
                      <a:noFill/>
                    </a:lnB>
                    <a:solidFill>
                      <a:srgbClr val="BFBFBF"/>
                    </a:solidFill>
                  </a:tcPr>
                </a:tc>
                <a:tc>
                  <a:txBody>
                    <a:bodyPr/>
                    <a:lstStyle/>
                    <a:p>
                      <a:pPr algn="r" fontAlgn="b"/>
                      <a:r>
                        <a:rPr lang="fi-FI" sz="900" b="0" i="0" u="none" strike="noStrike">
                          <a:solidFill>
                            <a:srgbClr val="000000"/>
                          </a:solidFill>
                          <a:effectLst/>
                          <a:latin typeface="+mn-lt"/>
                        </a:rPr>
                        <a:t>1 564 603</a:t>
                      </a:r>
                    </a:p>
                  </a:txBody>
                  <a:tcPr marL="9525" marR="9525" marT="9525" marB="0" anchor="b">
                    <a:lnL>
                      <a:noFill/>
                    </a:lnL>
                    <a:lnR>
                      <a:noFill/>
                    </a:lnR>
                    <a:lnT>
                      <a:noFill/>
                    </a:lnT>
                    <a:lnB>
                      <a:noFill/>
                    </a:lnB>
                    <a:solidFill>
                      <a:srgbClr val="BFBFBF"/>
                    </a:solidFill>
                  </a:tcPr>
                </a:tc>
                <a:tc>
                  <a:txBody>
                    <a:bodyPr/>
                    <a:lstStyle/>
                    <a:p>
                      <a:pPr algn="r" fontAlgn="b"/>
                      <a:r>
                        <a:rPr lang="fi-FI" sz="900" b="0" i="0" u="none" strike="noStrike">
                          <a:solidFill>
                            <a:srgbClr val="000000"/>
                          </a:solidFill>
                          <a:effectLst/>
                          <a:latin typeface="+mn-lt"/>
                        </a:rPr>
                        <a:t>1 600 437</a:t>
                      </a:r>
                    </a:p>
                  </a:txBody>
                  <a:tcPr marL="9525" marR="9525" marT="9525" marB="0" anchor="b">
                    <a:lnL>
                      <a:noFill/>
                    </a:lnL>
                    <a:lnR>
                      <a:noFill/>
                    </a:lnR>
                    <a:lnT>
                      <a:noFill/>
                    </a:lnT>
                    <a:lnB>
                      <a:noFill/>
                    </a:lnB>
                    <a:solidFill>
                      <a:srgbClr val="BFBFBF"/>
                    </a:solidFill>
                  </a:tcPr>
                </a:tc>
                <a:tc>
                  <a:txBody>
                    <a:bodyPr/>
                    <a:lstStyle/>
                    <a:p>
                      <a:pPr algn="r" fontAlgn="b"/>
                      <a:r>
                        <a:rPr lang="fi-FI" sz="900" b="0" i="0" u="none" strike="noStrike">
                          <a:solidFill>
                            <a:srgbClr val="000000"/>
                          </a:solidFill>
                          <a:effectLst/>
                          <a:latin typeface="+mn-lt"/>
                        </a:rPr>
                        <a:t>1 036 449</a:t>
                      </a:r>
                    </a:p>
                  </a:txBody>
                  <a:tcPr marL="9525" marR="9525" marT="9525" marB="0" anchor="b">
                    <a:lnL>
                      <a:noFill/>
                    </a:lnL>
                    <a:lnR>
                      <a:noFill/>
                    </a:lnR>
                    <a:lnT>
                      <a:noFill/>
                    </a:lnT>
                    <a:lnB>
                      <a:noFill/>
                    </a:lnB>
                    <a:solidFill>
                      <a:srgbClr val="BFBFBF"/>
                    </a:solidFill>
                  </a:tcPr>
                </a:tc>
                <a:tc>
                  <a:txBody>
                    <a:bodyPr/>
                    <a:lstStyle/>
                    <a:p>
                      <a:pPr algn="r" fontAlgn="b"/>
                      <a:r>
                        <a:rPr lang="fi-FI" sz="900" b="0" i="0" u="none" strike="noStrike">
                          <a:solidFill>
                            <a:srgbClr val="000000"/>
                          </a:solidFill>
                          <a:effectLst/>
                          <a:latin typeface="+mn-lt"/>
                        </a:rPr>
                        <a:t>1 328 641</a:t>
                      </a:r>
                    </a:p>
                  </a:txBody>
                  <a:tcPr marL="9525" marR="9525" marT="9525" marB="0" anchor="b">
                    <a:lnL>
                      <a:noFill/>
                    </a:lnL>
                    <a:lnR>
                      <a:noFill/>
                    </a:lnR>
                    <a:lnT>
                      <a:noFill/>
                    </a:lnT>
                    <a:lnB>
                      <a:noFill/>
                    </a:lnB>
                    <a:solidFill>
                      <a:srgbClr val="BFBFBF"/>
                    </a:solidFill>
                  </a:tcPr>
                </a:tc>
                <a:tc>
                  <a:txBody>
                    <a:bodyPr/>
                    <a:lstStyle/>
                    <a:p>
                      <a:pPr algn="r" fontAlgn="b"/>
                      <a:r>
                        <a:rPr lang="fi-FI" sz="900" b="0" i="0" u="none" strike="noStrike">
                          <a:solidFill>
                            <a:srgbClr val="000000"/>
                          </a:solidFill>
                          <a:effectLst/>
                          <a:latin typeface="+mn-lt"/>
                        </a:rPr>
                        <a:t>1 769 711</a:t>
                      </a:r>
                    </a:p>
                  </a:txBody>
                  <a:tcPr marL="9525" marR="9525" marT="9525" marB="0" anchor="b">
                    <a:lnL>
                      <a:noFill/>
                    </a:lnL>
                    <a:lnR>
                      <a:noFill/>
                    </a:lnR>
                    <a:lnT>
                      <a:noFill/>
                    </a:lnT>
                    <a:lnB>
                      <a:noFill/>
                    </a:lnB>
                    <a:solidFill>
                      <a:srgbClr val="BFBFBF"/>
                    </a:solidFill>
                  </a:tcPr>
                </a:tc>
                <a:tc>
                  <a:txBody>
                    <a:bodyPr/>
                    <a:lstStyle/>
                    <a:p>
                      <a:pPr algn="r" fontAlgn="b"/>
                      <a:r>
                        <a:rPr lang="fi-FI" sz="900" b="0" i="0" u="none" strike="noStrike" kern="1200">
                          <a:solidFill>
                            <a:srgbClr val="000000"/>
                          </a:solidFill>
                          <a:effectLst/>
                          <a:latin typeface="+mn-lt"/>
                          <a:ea typeface="+mn-ea"/>
                          <a:cs typeface="+mn-cs"/>
                        </a:rPr>
                        <a:t>1 864 621</a:t>
                      </a:r>
                    </a:p>
                  </a:txBody>
                  <a:tcPr marL="9525" marR="9525" marT="9525" marB="0" anchor="b">
                    <a:lnL>
                      <a:noFill/>
                    </a:lnL>
                    <a:lnR>
                      <a:noFill/>
                    </a:lnR>
                    <a:lnT>
                      <a:noFill/>
                    </a:lnT>
                    <a:lnB>
                      <a:noFill/>
                    </a:lnB>
                    <a:solidFill>
                      <a:srgbClr val="BFBFBF"/>
                    </a:solidFill>
                  </a:tcPr>
                </a:tc>
                <a:extLst>
                  <a:ext uri="{0D108BD9-81ED-4DB2-BD59-A6C34878D82A}">
                    <a16:rowId xmlns:a16="http://schemas.microsoft.com/office/drawing/2014/main" val="397214920"/>
                  </a:ext>
                </a:extLst>
              </a:tr>
              <a:tr h="236352">
                <a:tc>
                  <a:txBody>
                    <a:bodyPr/>
                    <a:lstStyle/>
                    <a:p>
                      <a:pPr algn="l" fontAlgn="b"/>
                      <a:r>
                        <a:rPr lang="fi-FI" sz="900" b="0" i="0" u="none" strike="noStrike">
                          <a:solidFill>
                            <a:srgbClr val="000000"/>
                          </a:solidFill>
                          <a:effectLst/>
                          <a:latin typeface="+mn-lt"/>
                        </a:rPr>
                        <a:t>Päijät-Häme</a:t>
                      </a:r>
                    </a:p>
                  </a:txBody>
                  <a:tcPr marL="9525" marR="9525" marT="9525" marB="0" anchor="b">
                    <a:lnL>
                      <a:noFill/>
                    </a:lnL>
                    <a:lnR>
                      <a:noFill/>
                    </a:lnR>
                    <a:lnT>
                      <a:noFill/>
                    </a:lnT>
                    <a:lnB>
                      <a:noFill/>
                    </a:lnB>
                  </a:tcPr>
                </a:tc>
                <a:tc>
                  <a:txBody>
                    <a:bodyPr/>
                    <a:lstStyle/>
                    <a:p>
                      <a:pPr algn="r" fontAlgn="b"/>
                      <a:r>
                        <a:rPr lang="fi-FI" sz="900" b="0" i="0" u="none" strike="noStrike" dirty="0">
                          <a:solidFill>
                            <a:srgbClr val="000000"/>
                          </a:solidFill>
                          <a:effectLst/>
                          <a:latin typeface="+mn-lt"/>
                        </a:rPr>
                        <a:t>565 242</a:t>
                      </a:r>
                    </a:p>
                  </a:txBody>
                  <a:tcPr marL="9525" marR="9525" marT="9525" marB="0" anchor="b">
                    <a:lnL>
                      <a:noFill/>
                    </a:lnL>
                    <a:lnR>
                      <a:noFill/>
                    </a:lnR>
                    <a:lnT>
                      <a:noFill/>
                    </a:lnT>
                    <a:lnB>
                      <a:noFill/>
                    </a:lnB>
                  </a:tcPr>
                </a:tc>
                <a:tc>
                  <a:txBody>
                    <a:bodyPr/>
                    <a:lstStyle/>
                    <a:p>
                      <a:pPr algn="r" fontAlgn="b"/>
                      <a:r>
                        <a:rPr lang="fi-FI" sz="900" b="0" i="0" u="none" strike="noStrike">
                          <a:solidFill>
                            <a:srgbClr val="000000"/>
                          </a:solidFill>
                          <a:effectLst/>
                          <a:latin typeface="+mn-lt"/>
                        </a:rPr>
                        <a:t>613 421</a:t>
                      </a:r>
                    </a:p>
                  </a:txBody>
                  <a:tcPr marL="9525" marR="9525" marT="9525" marB="0" anchor="b">
                    <a:lnL>
                      <a:noFill/>
                    </a:lnL>
                    <a:lnR>
                      <a:noFill/>
                    </a:lnR>
                    <a:lnT>
                      <a:noFill/>
                    </a:lnT>
                    <a:lnB>
                      <a:noFill/>
                    </a:lnB>
                  </a:tcPr>
                </a:tc>
                <a:tc>
                  <a:txBody>
                    <a:bodyPr/>
                    <a:lstStyle/>
                    <a:p>
                      <a:pPr algn="r" fontAlgn="b"/>
                      <a:r>
                        <a:rPr lang="fi-FI" sz="900" b="0" i="0" u="none" strike="noStrike">
                          <a:solidFill>
                            <a:srgbClr val="000000"/>
                          </a:solidFill>
                          <a:effectLst/>
                          <a:latin typeface="+mn-lt"/>
                        </a:rPr>
                        <a:t>625 942</a:t>
                      </a:r>
                    </a:p>
                  </a:txBody>
                  <a:tcPr marL="9525" marR="9525" marT="9525" marB="0" anchor="b">
                    <a:lnL>
                      <a:noFill/>
                    </a:lnL>
                    <a:lnR>
                      <a:noFill/>
                    </a:lnR>
                    <a:lnT>
                      <a:noFill/>
                    </a:lnT>
                    <a:lnB>
                      <a:noFill/>
                    </a:lnB>
                  </a:tcPr>
                </a:tc>
                <a:tc>
                  <a:txBody>
                    <a:bodyPr/>
                    <a:lstStyle/>
                    <a:p>
                      <a:pPr algn="r" fontAlgn="b"/>
                      <a:r>
                        <a:rPr lang="fi-FI" sz="900" b="0" i="0" u="none" strike="noStrike">
                          <a:solidFill>
                            <a:srgbClr val="000000"/>
                          </a:solidFill>
                          <a:effectLst/>
                          <a:latin typeface="+mn-lt"/>
                        </a:rPr>
                        <a:t>612 525</a:t>
                      </a:r>
                    </a:p>
                  </a:txBody>
                  <a:tcPr marL="9525" marR="9525" marT="9525" marB="0" anchor="b">
                    <a:lnL>
                      <a:noFill/>
                    </a:lnL>
                    <a:lnR>
                      <a:noFill/>
                    </a:lnR>
                    <a:lnT>
                      <a:noFill/>
                    </a:lnT>
                    <a:lnB>
                      <a:noFill/>
                    </a:lnB>
                  </a:tcPr>
                </a:tc>
                <a:tc>
                  <a:txBody>
                    <a:bodyPr/>
                    <a:lstStyle/>
                    <a:p>
                      <a:pPr algn="r" fontAlgn="b"/>
                      <a:r>
                        <a:rPr lang="fi-FI" sz="900" b="0" i="0" u="none" strike="noStrike">
                          <a:solidFill>
                            <a:srgbClr val="000000"/>
                          </a:solidFill>
                          <a:effectLst/>
                          <a:latin typeface="+mn-lt"/>
                        </a:rPr>
                        <a:t>594 155</a:t>
                      </a:r>
                    </a:p>
                  </a:txBody>
                  <a:tcPr marL="9525" marR="9525" marT="9525" marB="0" anchor="b">
                    <a:lnL>
                      <a:noFill/>
                    </a:lnL>
                    <a:lnR>
                      <a:noFill/>
                    </a:lnR>
                    <a:lnT>
                      <a:noFill/>
                    </a:lnT>
                    <a:lnB>
                      <a:noFill/>
                    </a:lnB>
                  </a:tcPr>
                </a:tc>
                <a:tc>
                  <a:txBody>
                    <a:bodyPr/>
                    <a:lstStyle/>
                    <a:p>
                      <a:pPr algn="r" fontAlgn="b"/>
                      <a:r>
                        <a:rPr lang="fi-FI" sz="900" b="0" i="0" u="none" strike="noStrike">
                          <a:solidFill>
                            <a:srgbClr val="000000"/>
                          </a:solidFill>
                          <a:effectLst/>
                          <a:latin typeface="+mn-lt"/>
                        </a:rPr>
                        <a:t>553 240</a:t>
                      </a:r>
                    </a:p>
                  </a:txBody>
                  <a:tcPr marL="9525" marR="9525" marT="9525" marB="0" anchor="b">
                    <a:lnL>
                      <a:noFill/>
                    </a:lnL>
                    <a:lnR>
                      <a:noFill/>
                    </a:lnR>
                    <a:lnT>
                      <a:noFill/>
                    </a:lnT>
                    <a:lnB>
                      <a:noFill/>
                    </a:lnB>
                  </a:tcPr>
                </a:tc>
                <a:tc>
                  <a:txBody>
                    <a:bodyPr/>
                    <a:lstStyle/>
                    <a:p>
                      <a:pPr algn="r" fontAlgn="b"/>
                      <a:r>
                        <a:rPr lang="fi-FI" sz="900" b="0" i="0" u="none" strike="noStrike">
                          <a:solidFill>
                            <a:srgbClr val="000000"/>
                          </a:solidFill>
                          <a:effectLst/>
                          <a:latin typeface="+mn-lt"/>
                        </a:rPr>
                        <a:t>547 583</a:t>
                      </a:r>
                    </a:p>
                  </a:txBody>
                  <a:tcPr marL="9525" marR="9525" marT="9525" marB="0" anchor="b">
                    <a:lnL>
                      <a:noFill/>
                    </a:lnL>
                    <a:lnR>
                      <a:noFill/>
                    </a:lnR>
                    <a:lnT>
                      <a:noFill/>
                    </a:lnT>
                    <a:lnB>
                      <a:noFill/>
                    </a:lnB>
                  </a:tcPr>
                </a:tc>
                <a:tc>
                  <a:txBody>
                    <a:bodyPr/>
                    <a:lstStyle/>
                    <a:p>
                      <a:pPr algn="r" fontAlgn="b"/>
                      <a:r>
                        <a:rPr lang="fi-FI" sz="900" b="0" i="0" u="none" strike="noStrike">
                          <a:solidFill>
                            <a:srgbClr val="000000"/>
                          </a:solidFill>
                          <a:effectLst/>
                          <a:latin typeface="+mn-lt"/>
                        </a:rPr>
                        <a:t>581 910</a:t>
                      </a:r>
                    </a:p>
                  </a:txBody>
                  <a:tcPr marL="9525" marR="9525" marT="9525" marB="0" anchor="b">
                    <a:lnL>
                      <a:noFill/>
                    </a:lnL>
                    <a:lnR>
                      <a:noFill/>
                    </a:lnR>
                    <a:lnT>
                      <a:noFill/>
                    </a:lnT>
                    <a:lnB>
                      <a:noFill/>
                    </a:lnB>
                  </a:tcPr>
                </a:tc>
                <a:tc>
                  <a:txBody>
                    <a:bodyPr/>
                    <a:lstStyle/>
                    <a:p>
                      <a:pPr algn="r" fontAlgn="b"/>
                      <a:r>
                        <a:rPr lang="fi-FI" sz="900" b="0" i="0" u="none" strike="noStrike">
                          <a:solidFill>
                            <a:srgbClr val="000000"/>
                          </a:solidFill>
                          <a:effectLst/>
                          <a:latin typeface="+mn-lt"/>
                        </a:rPr>
                        <a:t>632 917</a:t>
                      </a:r>
                    </a:p>
                  </a:txBody>
                  <a:tcPr marL="9525" marR="9525" marT="9525" marB="0" anchor="b">
                    <a:lnL>
                      <a:noFill/>
                    </a:lnL>
                    <a:lnR>
                      <a:noFill/>
                    </a:lnR>
                    <a:lnT>
                      <a:noFill/>
                    </a:lnT>
                    <a:lnB>
                      <a:noFill/>
                    </a:lnB>
                  </a:tcPr>
                </a:tc>
                <a:tc>
                  <a:txBody>
                    <a:bodyPr/>
                    <a:lstStyle/>
                    <a:p>
                      <a:pPr algn="r" fontAlgn="b"/>
                      <a:r>
                        <a:rPr lang="fi-FI" sz="900" b="0" i="0" u="none" strike="noStrike">
                          <a:solidFill>
                            <a:srgbClr val="000000"/>
                          </a:solidFill>
                          <a:effectLst/>
                          <a:latin typeface="+mn-lt"/>
                        </a:rPr>
                        <a:t>599 773</a:t>
                      </a:r>
                    </a:p>
                  </a:txBody>
                  <a:tcPr marL="9525" marR="9525" marT="9525" marB="0" anchor="b">
                    <a:lnL>
                      <a:noFill/>
                    </a:lnL>
                    <a:lnR>
                      <a:noFill/>
                    </a:lnR>
                    <a:lnT>
                      <a:noFill/>
                    </a:lnT>
                    <a:lnB>
                      <a:noFill/>
                    </a:lnB>
                  </a:tcPr>
                </a:tc>
                <a:tc>
                  <a:txBody>
                    <a:bodyPr/>
                    <a:lstStyle/>
                    <a:p>
                      <a:pPr algn="r" fontAlgn="b"/>
                      <a:r>
                        <a:rPr lang="fi-FI" sz="900" b="0" i="0" u="none" strike="noStrike">
                          <a:solidFill>
                            <a:srgbClr val="000000"/>
                          </a:solidFill>
                          <a:effectLst/>
                          <a:latin typeface="+mn-lt"/>
                        </a:rPr>
                        <a:t>359 985</a:t>
                      </a:r>
                    </a:p>
                  </a:txBody>
                  <a:tcPr marL="9525" marR="9525" marT="9525" marB="0" anchor="b">
                    <a:lnL>
                      <a:noFill/>
                    </a:lnL>
                    <a:lnR>
                      <a:noFill/>
                    </a:lnR>
                    <a:lnT>
                      <a:noFill/>
                    </a:lnT>
                    <a:lnB>
                      <a:noFill/>
                    </a:lnB>
                  </a:tcPr>
                </a:tc>
                <a:tc>
                  <a:txBody>
                    <a:bodyPr/>
                    <a:lstStyle/>
                    <a:p>
                      <a:pPr algn="r" fontAlgn="b"/>
                      <a:r>
                        <a:rPr lang="fi-FI" sz="900" b="0" i="0" u="none" strike="noStrike">
                          <a:solidFill>
                            <a:srgbClr val="000000"/>
                          </a:solidFill>
                          <a:effectLst/>
                          <a:latin typeface="+mn-lt"/>
                        </a:rPr>
                        <a:t>456 802</a:t>
                      </a:r>
                    </a:p>
                  </a:txBody>
                  <a:tcPr marL="9525" marR="9525" marT="9525" marB="0" anchor="b">
                    <a:lnL>
                      <a:noFill/>
                    </a:lnL>
                    <a:lnR>
                      <a:noFill/>
                    </a:lnR>
                    <a:lnT>
                      <a:noFill/>
                    </a:lnT>
                    <a:lnB>
                      <a:noFill/>
                    </a:lnB>
                  </a:tcPr>
                </a:tc>
                <a:tc>
                  <a:txBody>
                    <a:bodyPr/>
                    <a:lstStyle/>
                    <a:p>
                      <a:pPr algn="r" fontAlgn="b"/>
                      <a:r>
                        <a:rPr lang="fi-FI" sz="900" b="0" i="0" u="none" strike="noStrike">
                          <a:solidFill>
                            <a:srgbClr val="000000"/>
                          </a:solidFill>
                          <a:effectLst/>
                          <a:latin typeface="+mn-lt"/>
                        </a:rPr>
                        <a:t>579 666</a:t>
                      </a:r>
                    </a:p>
                  </a:txBody>
                  <a:tcPr marL="9525" marR="9525" marT="9525" marB="0" anchor="b">
                    <a:lnL>
                      <a:noFill/>
                    </a:lnL>
                    <a:lnR>
                      <a:noFill/>
                    </a:lnR>
                    <a:lnT>
                      <a:noFill/>
                    </a:lnT>
                    <a:lnB>
                      <a:noFill/>
                    </a:lnB>
                  </a:tcPr>
                </a:tc>
                <a:tc>
                  <a:txBody>
                    <a:bodyPr/>
                    <a:lstStyle/>
                    <a:p>
                      <a:pPr algn="r" fontAlgn="b"/>
                      <a:r>
                        <a:rPr lang="fi-FI" sz="900" b="0" i="0" u="none" strike="noStrike" kern="1200" dirty="0">
                          <a:solidFill>
                            <a:srgbClr val="000000"/>
                          </a:solidFill>
                          <a:effectLst/>
                          <a:latin typeface="+mn-lt"/>
                          <a:ea typeface="+mn-ea"/>
                          <a:cs typeface="+mn-cs"/>
                        </a:rPr>
                        <a:t>604 954</a:t>
                      </a:r>
                    </a:p>
                  </a:txBody>
                  <a:tcPr marL="9525" marR="9525" marT="9525" marB="0" anchor="b">
                    <a:lnL>
                      <a:noFill/>
                    </a:lnL>
                    <a:lnR>
                      <a:noFill/>
                    </a:lnR>
                    <a:lnT>
                      <a:noFill/>
                    </a:lnT>
                    <a:lnB>
                      <a:noFill/>
                    </a:lnB>
                  </a:tcPr>
                </a:tc>
                <a:extLst>
                  <a:ext uri="{0D108BD9-81ED-4DB2-BD59-A6C34878D82A}">
                    <a16:rowId xmlns:a16="http://schemas.microsoft.com/office/drawing/2014/main" val="2373817382"/>
                  </a:ext>
                </a:extLst>
              </a:tr>
              <a:tr h="236352">
                <a:tc>
                  <a:txBody>
                    <a:bodyPr/>
                    <a:lstStyle/>
                    <a:p>
                      <a:pPr algn="l" fontAlgn="b"/>
                      <a:r>
                        <a:rPr lang="fi-FI" sz="900" b="0" i="0" u="none" strike="noStrike">
                          <a:solidFill>
                            <a:srgbClr val="000000"/>
                          </a:solidFill>
                          <a:effectLst/>
                          <a:latin typeface="+mn-lt"/>
                        </a:rPr>
                        <a:t>Kymenlaakso</a:t>
                      </a:r>
                    </a:p>
                  </a:txBody>
                  <a:tcPr marL="9525" marR="9525" marT="9525" marB="0" anchor="b">
                    <a:lnL>
                      <a:noFill/>
                    </a:lnL>
                    <a:lnR>
                      <a:noFill/>
                    </a:lnR>
                    <a:lnT>
                      <a:noFill/>
                    </a:lnT>
                    <a:lnB>
                      <a:noFill/>
                    </a:lnB>
                    <a:solidFill>
                      <a:srgbClr val="BFBFBF"/>
                    </a:solidFill>
                  </a:tcPr>
                </a:tc>
                <a:tc>
                  <a:txBody>
                    <a:bodyPr/>
                    <a:lstStyle/>
                    <a:p>
                      <a:pPr algn="r" fontAlgn="b"/>
                      <a:r>
                        <a:rPr lang="fi-FI" sz="900" b="0" i="0" u="none" strike="noStrike">
                          <a:solidFill>
                            <a:srgbClr val="000000"/>
                          </a:solidFill>
                          <a:effectLst/>
                          <a:latin typeface="+mn-lt"/>
                        </a:rPr>
                        <a:t>326 160</a:t>
                      </a:r>
                    </a:p>
                  </a:txBody>
                  <a:tcPr marL="9525" marR="9525" marT="9525" marB="0" anchor="b">
                    <a:lnL>
                      <a:noFill/>
                    </a:lnL>
                    <a:lnR>
                      <a:noFill/>
                    </a:lnR>
                    <a:lnT>
                      <a:noFill/>
                    </a:lnT>
                    <a:lnB>
                      <a:noFill/>
                    </a:lnB>
                    <a:solidFill>
                      <a:srgbClr val="BFBFBF"/>
                    </a:solidFill>
                  </a:tcPr>
                </a:tc>
                <a:tc>
                  <a:txBody>
                    <a:bodyPr/>
                    <a:lstStyle/>
                    <a:p>
                      <a:pPr algn="r" fontAlgn="b"/>
                      <a:r>
                        <a:rPr lang="fi-FI" sz="900" b="0" i="0" u="none" strike="noStrike">
                          <a:solidFill>
                            <a:srgbClr val="000000"/>
                          </a:solidFill>
                          <a:effectLst/>
                          <a:latin typeface="+mn-lt"/>
                        </a:rPr>
                        <a:t>331 909</a:t>
                      </a:r>
                    </a:p>
                  </a:txBody>
                  <a:tcPr marL="9525" marR="9525" marT="9525" marB="0" anchor="b">
                    <a:lnL>
                      <a:noFill/>
                    </a:lnL>
                    <a:lnR>
                      <a:noFill/>
                    </a:lnR>
                    <a:lnT>
                      <a:noFill/>
                    </a:lnT>
                    <a:lnB>
                      <a:noFill/>
                    </a:lnB>
                    <a:solidFill>
                      <a:srgbClr val="BFBFBF"/>
                    </a:solidFill>
                  </a:tcPr>
                </a:tc>
                <a:tc>
                  <a:txBody>
                    <a:bodyPr/>
                    <a:lstStyle/>
                    <a:p>
                      <a:pPr algn="r" fontAlgn="b"/>
                      <a:r>
                        <a:rPr lang="fi-FI" sz="900" b="0" i="0" u="none" strike="noStrike">
                          <a:solidFill>
                            <a:srgbClr val="000000"/>
                          </a:solidFill>
                          <a:effectLst/>
                          <a:latin typeface="+mn-lt"/>
                        </a:rPr>
                        <a:t>328 661</a:t>
                      </a:r>
                    </a:p>
                  </a:txBody>
                  <a:tcPr marL="9525" marR="9525" marT="9525" marB="0" anchor="b">
                    <a:lnL>
                      <a:noFill/>
                    </a:lnL>
                    <a:lnR>
                      <a:noFill/>
                    </a:lnR>
                    <a:lnT>
                      <a:noFill/>
                    </a:lnT>
                    <a:lnB>
                      <a:noFill/>
                    </a:lnB>
                    <a:solidFill>
                      <a:srgbClr val="BFBFBF"/>
                    </a:solidFill>
                  </a:tcPr>
                </a:tc>
                <a:tc>
                  <a:txBody>
                    <a:bodyPr/>
                    <a:lstStyle/>
                    <a:p>
                      <a:pPr algn="r" fontAlgn="b"/>
                      <a:r>
                        <a:rPr lang="fi-FI" sz="900" b="0" i="0" u="none" strike="noStrike">
                          <a:solidFill>
                            <a:srgbClr val="000000"/>
                          </a:solidFill>
                          <a:effectLst/>
                          <a:latin typeface="+mn-lt"/>
                        </a:rPr>
                        <a:t>352 411</a:t>
                      </a:r>
                    </a:p>
                  </a:txBody>
                  <a:tcPr marL="9525" marR="9525" marT="9525" marB="0" anchor="b">
                    <a:lnL>
                      <a:noFill/>
                    </a:lnL>
                    <a:lnR>
                      <a:noFill/>
                    </a:lnR>
                    <a:lnT>
                      <a:noFill/>
                    </a:lnT>
                    <a:lnB>
                      <a:noFill/>
                    </a:lnB>
                    <a:solidFill>
                      <a:srgbClr val="BFBFBF"/>
                    </a:solidFill>
                  </a:tcPr>
                </a:tc>
                <a:tc>
                  <a:txBody>
                    <a:bodyPr/>
                    <a:lstStyle/>
                    <a:p>
                      <a:pPr algn="r" fontAlgn="b"/>
                      <a:r>
                        <a:rPr lang="fi-FI" sz="900" b="0" i="0" u="none" strike="noStrike">
                          <a:solidFill>
                            <a:srgbClr val="000000"/>
                          </a:solidFill>
                          <a:effectLst/>
                          <a:latin typeface="+mn-lt"/>
                        </a:rPr>
                        <a:t>336 240</a:t>
                      </a:r>
                    </a:p>
                  </a:txBody>
                  <a:tcPr marL="9525" marR="9525" marT="9525" marB="0" anchor="b">
                    <a:lnL>
                      <a:noFill/>
                    </a:lnL>
                    <a:lnR>
                      <a:noFill/>
                    </a:lnR>
                    <a:lnT>
                      <a:noFill/>
                    </a:lnT>
                    <a:lnB>
                      <a:noFill/>
                    </a:lnB>
                    <a:solidFill>
                      <a:srgbClr val="BFBFBF"/>
                    </a:solidFill>
                  </a:tcPr>
                </a:tc>
                <a:tc>
                  <a:txBody>
                    <a:bodyPr/>
                    <a:lstStyle/>
                    <a:p>
                      <a:pPr algn="r" fontAlgn="b"/>
                      <a:r>
                        <a:rPr lang="fi-FI" sz="900" b="0" i="0" u="none" strike="noStrike">
                          <a:solidFill>
                            <a:srgbClr val="000000"/>
                          </a:solidFill>
                          <a:effectLst/>
                          <a:latin typeface="+mn-lt"/>
                        </a:rPr>
                        <a:t>305 964</a:t>
                      </a:r>
                    </a:p>
                  </a:txBody>
                  <a:tcPr marL="9525" marR="9525" marT="9525" marB="0" anchor="b">
                    <a:lnL>
                      <a:noFill/>
                    </a:lnL>
                    <a:lnR>
                      <a:noFill/>
                    </a:lnR>
                    <a:lnT>
                      <a:noFill/>
                    </a:lnT>
                    <a:lnB>
                      <a:noFill/>
                    </a:lnB>
                    <a:solidFill>
                      <a:srgbClr val="BFBFBF"/>
                    </a:solidFill>
                  </a:tcPr>
                </a:tc>
                <a:tc>
                  <a:txBody>
                    <a:bodyPr/>
                    <a:lstStyle/>
                    <a:p>
                      <a:pPr algn="r" fontAlgn="b"/>
                      <a:r>
                        <a:rPr lang="fi-FI" sz="900" b="0" i="0" u="none" strike="noStrike">
                          <a:solidFill>
                            <a:srgbClr val="000000"/>
                          </a:solidFill>
                          <a:effectLst/>
                          <a:latin typeface="+mn-lt"/>
                        </a:rPr>
                        <a:t>274 419</a:t>
                      </a:r>
                    </a:p>
                  </a:txBody>
                  <a:tcPr marL="9525" marR="9525" marT="9525" marB="0" anchor="b">
                    <a:lnL>
                      <a:noFill/>
                    </a:lnL>
                    <a:lnR>
                      <a:noFill/>
                    </a:lnR>
                    <a:lnT>
                      <a:noFill/>
                    </a:lnT>
                    <a:lnB>
                      <a:noFill/>
                    </a:lnB>
                    <a:solidFill>
                      <a:srgbClr val="BFBFBF"/>
                    </a:solidFill>
                  </a:tcPr>
                </a:tc>
                <a:tc>
                  <a:txBody>
                    <a:bodyPr/>
                    <a:lstStyle/>
                    <a:p>
                      <a:pPr algn="r" fontAlgn="b"/>
                      <a:r>
                        <a:rPr lang="fi-FI" sz="900" b="0" i="0" u="none" strike="noStrike">
                          <a:solidFill>
                            <a:srgbClr val="000000"/>
                          </a:solidFill>
                          <a:effectLst/>
                          <a:latin typeface="+mn-lt"/>
                        </a:rPr>
                        <a:t>288 137</a:t>
                      </a:r>
                    </a:p>
                  </a:txBody>
                  <a:tcPr marL="9525" marR="9525" marT="9525" marB="0" anchor="b">
                    <a:lnL>
                      <a:noFill/>
                    </a:lnL>
                    <a:lnR>
                      <a:noFill/>
                    </a:lnR>
                    <a:lnT>
                      <a:noFill/>
                    </a:lnT>
                    <a:lnB>
                      <a:noFill/>
                    </a:lnB>
                    <a:solidFill>
                      <a:srgbClr val="BFBFBF"/>
                    </a:solidFill>
                  </a:tcPr>
                </a:tc>
                <a:tc>
                  <a:txBody>
                    <a:bodyPr/>
                    <a:lstStyle/>
                    <a:p>
                      <a:pPr algn="r" fontAlgn="b"/>
                      <a:r>
                        <a:rPr lang="fi-FI" sz="900" b="0" i="0" u="none" strike="noStrike">
                          <a:solidFill>
                            <a:srgbClr val="000000"/>
                          </a:solidFill>
                          <a:effectLst/>
                          <a:latin typeface="+mn-lt"/>
                        </a:rPr>
                        <a:t>272 274</a:t>
                      </a:r>
                    </a:p>
                  </a:txBody>
                  <a:tcPr marL="9525" marR="9525" marT="9525" marB="0" anchor="b">
                    <a:lnL>
                      <a:noFill/>
                    </a:lnL>
                    <a:lnR>
                      <a:noFill/>
                    </a:lnR>
                    <a:lnT>
                      <a:noFill/>
                    </a:lnT>
                    <a:lnB>
                      <a:noFill/>
                    </a:lnB>
                    <a:solidFill>
                      <a:srgbClr val="BFBFBF"/>
                    </a:solidFill>
                  </a:tcPr>
                </a:tc>
                <a:tc>
                  <a:txBody>
                    <a:bodyPr/>
                    <a:lstStyle/>
                    <a:p>
                      <a:pPr algn="r" fontAlgn="b"/>
                      <a:r>
                        <a:rPr lang="fi-FI" sz="900" b="0" i="0" u="none" strike="noStrike">
                          <a:solidFill>
                            <a:srgbClr val="000000"/>
                          </a:solidFill>
                          <a:effectLst/>
                          <a:latin typeface="+mn-lt"/>
                        </a:rPr>
                        <a:t>289 022</a:t>
                      </a:r>
                    </a:p>
                  </a:txBody>
                  <a:tcPr marL="9525" marR="9525" marT="9525" marB="0" anchor="b">
                    <a:lnL>
                      <a:noFill/>
                    </a:lnL>
                    <a:lnR>
                      <a:noFill/>
                    </a:lnR>
                    <a:lnT>
                      <a:noFill/>
                    </a:lnT>
                    <a:lnB>
                      <a:noFill/>
                    </a:lnB>
                    <a:solidFill>
                      <a:srgbClr val="BFBFBF"/>
                    </a:solidFill>
                  </a:tcPr>
                </a:tc>
                <a:tc>
                  <a:txBody>
                    <a:bodyPr/>
                    <a:lstStyle/>
                    <a:p>
                      <a:pPr algn="r" fontAlgn="b"/>
                      <a:r>
                        <a:rPr lang="fi-FI" sz="900" b="0" i="0" u="none" strike="noStrike">
                          <a:solidFill>
                            <a:srgbClr val="000000"/>
                          </a:solidFill>
                          <a:effectLst/>
                          <a:latin typeface="+mn-lt"/>
                        </a:rPr>
                        <a:t>208 855</a:t>
                      </a:r>
                    </a:p>
                  </a:txBody>
                  <a:tcPr marL="9525" marR="9525" marT="9525" marB="0" anchor="b">
                    <a:lnL>
                      <a:noFill/>
                    </a:lnL>
                    <a:lnR>
                      <a:noFill/>
                    </a:lnR>
                    <a:lnT>
                      <a:noFill/>
                    </a:lnT>
                    <a:lnB>
                      <a:noFill/>
                    </a:lnB>
                    <a:solidFill>
                      <a:srgbClr val="BFBFBF"/>
                    </a:solidFill>
                  </a:tcPr>
                </a:tc>
                <a:tc>
                  <a:txBody>
                    <a:bodyPr/>
                    <a:lstStyle/>
                    <a:p>
                      <a:pPr algn="r" fontAlgn="b"/>
                      <a:r>
                        <a:rPr lang="fi-FI" sz="900" b="0" i="0" u="none" strike="noStrike">
                          <a:solidFill>
                            <a:srgbClr val="000000"/>
                          </a:solidFill>
                          <a:effectLst/>
                          <a:latin typeface="+mn-lt"/>
                        </a:rPr>
                        <a:t>250 568</a:t>
                      </a:r>
                    </a:p>
                  </a:txBody>
                  <a:tcPr marL="9525" marR="9525" marT="9525" marB="0" anchor="b">
                    <a:lnL>
                      <a:noFill/>
                    </a:lnL>
                    <a:lnR>
                      <a:noFill/>
                    </a:lnR>
                    <a:lnT>
                      <a:noFill/>
                    </a:lnT>
                    <a:lnB>
                      <a:noFill/>
                    </a:lnB>
                    <a:solidFill>
                      <a:srgbClr val="BFBFBF"/>
                    </a:solidFill>
                  </a:tcPr>
                </a:tc>
                <a:tc>
                  <a:txBody>
                    <a:bodyPr/>
                    <a:lstStyle/>
                    <a:p>
                      <a:pPr algn="r" fontAlgn="b"/>
                      <a:r>
                        <a:rPr lang="fi-FI" sz="900" b="0" i="0" u="none" strike="noStrike">
                          <a:solidFill>
                            <a:srgbClr val="000000"/>
                          </a:solidFill>
                          <a:effectLst/>
                          <a:latin typeface="+mn-lt"/>
                        </a:rPr>
                        <a:t>274 012</a:t>
                      </a:r>
                    </a:p>
                  </a:txBody>
                  <a:tcPr marL="9525" marR="9525" marT="9525" marB="0" anchor="b">
                    <a:lnL>
                      <a:noFill/>
                    </a:lnL>
                    <a:lnR>
                      <a:noFill/>
                    </a:lnR>
                    <a:lnT>
                      <a:noFill/>
                    </a:lnT>
                    <a:lnB>
                      <a:noFill/>
                    </a:lnB>
                    <a:solidFill>
                      <a:srgbClr val="BFBFBF"/>
                    </a:solidFill>
                  </a:tcPr>
                </a:tc>
                <a:tc>
                  <a:txBody>
                    <a:bodyPr/>
                    <a:lstStyle/>
                    <a:p>
                      <a:pPr algn="r" fontAlgn="b"/>
                      <a:r>
                        <a:rPr lang="fi-FI" sz="900" b="0" i="0" u="none" strike="noStrike" kern="1200">
                          <a:solidFill>
                            <a:srgbClr val="000000"/>
                          </a:solidFill>
                          <a:effectLst/>
                          <a:latin typeface="+mn-lt"/>
                          <a:ea typeface="+mn-ea"/>
                          <a:cs typeface="+mn-cs"/>
                        </a:rPr>
                        <a:t>277 002</a:t>
                      </a:r>
                    </a:p>
                  </a:txBody>
                  <a:tcPr marL="9525" marR="9525" marT="9525" marB="0" anchor="b">
                    <a:lnL>
                      <a:noFill/>
                    </a:lnL>
                    <a:lnR>
                      <a:noFill/>
                    </a:lnR>
                    <a:lnT>
                      <a:noFill/>
                    </a:lnT>
                    <a:lnB>
                      <a:noFill/>
                    </a:lnB>
                    <a:solidFill>
                      <a:srgbClr val="BFBFBF"/>
                    </a:solidFill>
                  </a:tcPr>
                </a:tc>
                <a:extLst>
                  <a:ext uri="{0D108BD9-81ED-4DB2-BD59-A6C34878D82A}">
                    <a16:rowId xmlns:a16="http://schemas.microsoft.com/office/drawing/2014/main" val="795324426"/>
                  </a:ext>
                </a:extLst>
              </a:tr>
              <a:tr h="236352">
                <a:tc>
                  <a:txBody>
                    <a:bodyPr/>
                    <a:lstStyle/>
                    <a:p>
                      <a:pPr algn="l" fontAlgn="b"/>
                      <a:r>
                        <a:rPr lang="fi-FI" sz="900" b="0" i="0" u="none" strike="noStrike">
                          <a:solidFill>
                            <a:srgbClr val="000000"/>
                          </a:solidFill>
                          <a:effectLst/>
                          <a:latin typeface="+mn-lt"/>
                        </a:rPr>
                        <a:t>Etelä-Karjala</a:t>
                      </a:r>
                    </a:p>
                  </a:txBody>
                  <a:tcPr marL="9525" marR="9525" marT="9525" marB="0" anchor="b">
                    <a:lnL>
                      <a:noFill/>
                    </a:lnL>
                    <a:lnR>
                      <a:noFill/>
                    </a:lnR>
                    <a:lnT>
                      <a:noFill/>
                    </a:lnT>
                    <a:lnB>
                      <a:noFill/>
                    </a:lnB>
                  </a:tcPr>
                </a:tc>
                <a:tc>
                  <a:txBody>
                    <a:bodyPr/>
                    <a:lstStyle/>
                    <a:p>
                      <a:pPr algn="r" fontAlgn="b"/>
                      <a:r>
                        <a:rPr lang="fi-FI" sz="900" b="0" i="0" u="none" strike="noStrike">
                          <a:solidFill>
                            <a:srgbClr val="000000"/>
                          </a:solidFill>
                          <a:effectLst/>
                          <a:latin typeface="+mn-lt"/>
                        </a:rPr>
                        <a:t>504 696</a:t>
                      </a:r>
                    </a:p>
                  </a:txBody>
                  <a:tcPr marL="9525" marR="9525" marT="9525" marB="0" anchor="b">
                    <a:lnL>
                      <a:noFill/>
                    </a:lnL>
                    <a:lnR>
                      <a:noFill/>
                    </a:lnR>
                    <a:lnT>
                      <a:noFill/>
                    </a:lnT>
                    <a:lnB>
                      <a:noFill/>
                    </a:lnB>
                  </a:tcPr>
                </a:tc>
                <a:tc>
                  <a:txBody>
                    <a:bodyPr/>
                    <a:lstStyle/>
                    <a:p>
                      <a:pPr algn="r" fontAlgn="b"/>
                      <a:r>
                        <a:rPr lang="fi-FI" sz="900" b="0" i="0" u="none" strike="noStrike">
                          <a:solidFill>
                            <a:srgbClr val="000000"/>
                          </a:solidFill>
                          <a:effectLst/>
                          <a:latin typeface="+mn-lt"/>
                        </a:rPr>
                        <a:t>564 587</a:t>
                      </a:r>
                    </a:p>
                  </a:txBody>
                  <a:tcPr marL="9525" marR="9525" marT="9525" marB="0" anchor="b">
                    <a:lnL>
                      <a:noFill/>
                    </a:lnL>
                    <a:lnR>
                      <a:noFill/>
                    </a:lnR>
                    <a:lnT>
                      <a:noFill/>
                    </a:lnT>
                    <a:lnB>
                      <a:noFill/>
                    </a:lnB>
                  </a:tcPr>
                </a:tc>
                <a:tc>
                  <a:txBody>
                    <a:bodyPr/>
                    <a:lstStyle/>
                    <a:p>
                      <a:pPr algn="r" fontAlgn="b"/>
                      <a:r>
                        <a:rPr lang="fi-FI" sz="900" b="0" i="0" u="none" strike="noStrike">
                          <a:solidFill>
                            <a:srgbClr val="000000"/>
                          </a:solidFill>
                          <a:effectLst/>
                          <a:latin typeface="+mn-lt"/>
                        </a:rPr>
                        <a:t>712 829</a:t>
                      </a:r>
                    </a:p>
                  </a:txBody>
                  <a:tcPr marL="9525" marR="9525" marT="9525" marB="0" anchor="b">
                    <a:lnL>
                      <a:noFill/>
                    </a:lnL>
                    <a:lnR>
                      <a:noFill/>
                    </a:lnR>
                    <a:lnT>
                      <a:noFill/>
                    </a:lnT>
                    <a:lnB>
                      <a:noFill/>
                    </a:lnB>
                  </a:tcPr>
                </a:tc>
                <a:tc>
                  <a:txBody>
                    <a:bodyPr/>
                    <a:lstStyle/>
                    <a:p>
                      <a:pPr algn="r" fontAlgn="b"/>
                      <a:r>
                        <a:rPr lang="fi-FI" sz="900" b="0" i="0" u="none" strike="noStrike">
                          <a:solidFill>
                            <a:srgbClr val="000000"/>
                          </a:solidFill>
                          <a:effectLst/>
                          <a:latin typeface="+mn-lt"/>
                        </a:rPr>
                        <a:t>756 190</a:t>
                      </a:r>
                    </a:p>
                  </a:txBody>
                  <a:tcPr marL="9525" marR="9525" marT="9525" marB="0" anchor="b">
                    <a:lnL>
                      <a:noFill/>
                    </a:lnL>
                    <a:lnR>
                      <a:noFill/>
                    </a:lnR>
                    <a:lnT>
                      <a:noFill/>
                    </a:lnT>
                    <a:lnB>
                      <a:noFill/>
                    </a:lnB>
                  </a:tcPr>
                </a:tc>
                <a:tc>
                  <a:txBody>
                    <a:bodyPr/>
                    <a:lstStyle/>
                    <a:p>
                      <a:pPr algn="r" fontAlgn="b"/>
                      <a:r>
                        <a:rPr lang="fi-FI" sz="900" b="0" i="0" u="none" strike="noStrike">
                          <a:solidFill>
                            <a:srgbClr val="000000"/>
                          </a:solidFill>
                          <a:effectLst/>
                          <a:latin typeface="+mn-lt"/>
                        </a:rPr>
                        <a:t>674 060</a:t>
                      </a:r>
                    </a:p>
                  </a:txBody>
                  <a:tcPr marL="9525" marR="9525" marT="9525" marB="0" anchor="b">
                    <a:lnL>
                      <a:noFill/>
                    </a:lnL>
                    <a:lnR>
                      <a:noFill/>
                    </a:lnR>
                    <a:lnT>
                      <a:noFill/>
                    </a:lnT>
                    <a:lnB>
                      <a:noFill/>
                    </a:lnB>
                  </a:tcPr>
                </a:tc>
                <a:tc>
                  <a:txBody>
                    <a:bodyPr/>
                    <a:lstStyle/>
                    <a:p>
                      <a:pPr algn="r" fontAlgn="b"/>
                      <a:r>
                        <a:rPr lang="fi-FI" sz="900" b="0" i="0" u="none" strike="noStrike">
                          <a:solidFill>
                            <a:srgbClr val="000000"/>
                          </a:solidFill>
                          <a:effectLst/>
                          <a:latin typeface="+mn-lt"/>
                        </a:rPr>
                        <a:t>590 153</a:t>
                      </a:r>
                    </a:p>
                  </a:txBody>
                  <a:tcPr marL="9525" marR="9525" marT="9525" marB="0" anchor="b">
                    <a:lnL>
                      <a:noFill/>
                    </a:lnL>
                    <a:lnR>
                      <a:noFill/>
                    </a:lnR>
                    <a:lnT>
                      <a:noFill/>
                    </a:lnT>
                    <a:lnB>
                      <a:noFill/>
                    </a:lnB>
                  </a:tcPr>
                </a:tc>
                <a:tc>
                  <a:txBody>
                    <a:bodyPr/>
                    <a:lstStyle/>
                    <a:p>
                      <a:pPr algn="r" fontAlgn="b"/>
                      <a:r>
                        <a:rPr lang="fi-FI" sz="900" b="0" i="0" u="none" strike="noStrike">
                          <a:solidFill>
                            <a:srgbClr val="000000"/>
                          </a:solidFill>
                          <a:effectLst/>
                          <a:latin typeface="+mn-lt"/>
                        </a:rPr>
                        <a:t>645 017</a:t>
                      </a:r>
                    </a:p>
                  </a:txBody>
                  <a:tcPr marL="9525" marR="9525" marT="9525" marB="0" anchor="b">
                    <a:lnL>
                      <a:noFill/>
                    </a:lnL>
                    <a:lnR>
                      <a:noFill/>
                    </a:lnR>
                    <a:lnT>
                      <a:noFill/>
                    </a:lnT>
                    <a:lnB>
                      <a:noFill/>
                    </a:lnB>
                  </a:tcPr>
                </a:tc>
                <a:tc>
                  <a:txBody>
                    <a:bodyPr/>
                    <a:lstStyle/>
                    <a:p>
                      <a:pPr algn="r" fontAlgn="b"/>
                      <a:r>
                        <a:rPr lang="fi-FI" sz="900" b="0" i="0" u="none" strike="noStrike">
                          <a:solidFill>
                            <a:srgbClr val="000000"/>
                          </a:solidFill>
                          <a:effectLst/>
                          <a:latin typeface="+mn-lt"/>
                        </a:rPr>
                        <a:t>692 692</a:t>
                      </a:r>
                    </a:p>
                  </a:txBody>
                  <a:tcPr marL="9525" marR="9525" marT="9525" marB="0" anchor="b">
                    <a:lnL>
                      <a:noFill/>
                    </a:lnL>
                    <a:lnR>
                      <a:noFill/>
                    </a:lnR>
                    <a:lnT>
                      <a:noFill/>
                    </a:lnT>
                    <a:lnB>
                      <a:noFill/>
                    </a:lnB>
                  </a:tcPr>
                </a:tc>
                <a:tc>
                  <a:txBody>
                    <a:bodyPr/>
                    <a:lstStyle/>
                    <a:p>
                      <a:pPr algn="r" fontAlgn="b"/>
                      <a:r>
                        <a:rPr lang="fi-FI" sz="900" b="0" i="0" u="none" strike="noStrike">
                          <a:solidFill>
                            <a:srgbClr val="000000"/>
                          </a:solidFill>
                          <a:effectLst/>
                          <a:latin typeface="+mn-lt"/>
                        </a:rPr>
                        <a:t>707 166</a:t>
                      </a:r>
                    </a:p>
                  </a:txBody>
                  <a:tcPr marL="9525" marR="9525" marT="9525" marB="0" anchor="b">
                    <a:lnL>
                      <a:noFill/>
                    </a:lnL>
                    <a:lnR>
                      <a:noFill/>
                    </a:lnR>
                    <a:lnT>
                      <a:noFill/>
                    </a:lnT>
                    <a:lnB>
                      <a:noFill/>
                    </a:lnB>
                  </a:tcPr>
                </a:tc>
                <a:tc>
                  <a:txBody>
                    <a:bodyPr/>
                    <a:lstStyle/>
                    <a:p>
                      <a:pPr algn="r" fontAlgn="b"/>
                      <a:r>
                        <a:rPr lang="fi-FI" sz="900" b="0" i="0" u="none" strike="noStrike">
                          <a:solidFill>
                            <a:srgbClr val="000000"/>
                          </a:solidFill>
                          <a:effectLst/>
                          <a:latin typeface="+mn-lt"/>
                        </a:rPr>
                        <a:t>749 718</a:t>
                      </a:r>
                    </a:p>
                  </a:txBody>
                  <a:tcPr marL="9525" marR="9525" marT="9525" marB="0" anchor="b">
                    <a:lnL>
                      <a:noFill/>
                    </a:lnL>
                    <a:lnR>
                      <a:noFill/>
                    </a:lnR>
                    <a:lnT>
                      <a:noFill/>
                    </a:lnT>
                    <a:lnB>
                      <a:noFill/>
                    </a:lnB>
                  </a:tcPr>
                </a:tc>
                <a:tc>
                  <a:txBody>
                    <a:bodyPr/>
                    <a:lstStyle/>
                    <a:p>
                      <a:pPr algn="r" fontAlgn="b"/>
                      <a:r>
                        <a:rPr lang="fi-FI" sz="900" b="0" i="0" u="none" strike="noStrike">
                          <a:solidFill>
                            <a:srgbClr val="000000"/>
                          </a:solidFill>
                          <a:effectLst/>
                          <a:latin typeface="+mn-lt"/>
                        </a:rPr>
                        <a:t>514 382</a:t>
                      </a:r>
                    </a:p>
                  </a:txBody>
                  <a:tcPr marL="9525" marR="9525" marT="9525" marB="0" anchor="b">
                    <a:lnL>
                      <a:noFill/>
                    </a:lnL>
                    <a:lnR>
                      <a:noFill/>
                    </a:lnR>
                    <a:lnT>
                      <a:noFill/>
                    </a:lnT>
                    <a:lnB>
                      <a:noFill/>
                    </a:lnB>
                  </a:tcPr>
                </a:tc>
                <a:tc>
                  <a:txBody>
                    <a:bodyPr/>
                    <a:lstStyle/>
                    <a:p>
                      <a:pPr algn="r" fontAlgn="b"/>
                      <a:r>
                        <a:rPr lang="fi-FI" sz="900" b="0" i="0" u="none" strike="noStrike">
                          <a:solidFill>
                            <a:srgbClr val="000000"/>
                          </a:solidFill>
                          <a:effectLst/>
                          <a:latin typeface="+mn-lt"/>
                        </a:rPr>
                        <a:t>527 610</a:t>
                      </a:r>
                    </a:p>
                  </a:txBody>
                  <a:tcPr marL="9525" marR="9525" marT="9525" marB="0" anchor="b">
                    <a:lnL>
                      <a:noFill/>
                    </a:lnL>
                    <a:lnR>
                      <a:noFill/>
                    </a:lnR>
                    <a:lnT>
                      <a:noFill/>
                    </a:lnT>
                    <a:lnB>
                      <a:noFill/>
                    </a:lnB>
                  </a:tcPr>
                </a:tc>
                <a:tc>
                  <a:txBody>
                    <a:bodyPr/>
                    <a:lstStyle/>
                    <a:p>
                      <a:pPr algn="r" fontAlgn="b"/>
                      <a:r>
                        <a:rPr lang="fi-FI" sz="900" b="0" i="0" u="none" strike="noStrike">
                          <a:solidFill>
                            <a:srgbClr val="000000"/>
                          </a:solidFill>
                          <a:effectLst/>
                          <a:latin typeface="+mn-lt"/>
                        </a:rPr>
                        <a:t>592 857</a:t>
                      </a:r>
                    </a:p>
                  </a:txBody>
                  <a:tcPr marL="9525" marR="9525" marT="9525" marB="0" anchor="b">
                    <a:lnL>
                      <a:noFill/>
                    </a:lnL>
                    <a:lnR>
                      <a:noFill/>
                    </a:lnR>
                    <a:lnT>
                      <a:noFill/>
                    </a:lnT>
                    <a:lnB>
                      <a:noFill/>
                    </a:lnB>
                  </a:tcPr>
                </a:tc>
                <a:tc>
                  <a:txBody>
                    <a:bodyPr/>
                    <a:lstStyle/>
                    <a:p>
                      <a:pPr algn="r" fontAlgn="b"/>
                      <a:r>
                        <a:rPr lang="fi-FI" sz="900" b="0" i="0" u="none" strike="noStrike" kern="1200" dirty="0">
                          <a:solidFill>
                            <a:srgbClr val="000000"/>
                          </a:solidFill>
                          <a:effectLst/>
                          <a:latin typeface="+mn-lt"/>
                          <a:ea typeface="+mn-ea"/>
                          <a:cs typeface="+mn-cs"/>
                        </a:rPr>
                        <a:t>589 233</a:t>
                      </a:r>
                    </a:p>
                  </a:txBody>
                  <a:tcPr marL="9525" marR="9525" marT="9525" marB="0" anchor="b">
                    <a:lnL>
                      <a:noFill/>
                    </a:lnL>
                    <a:lnR>
                      <a:noFill/>
                    </a:lnR>
                    <a:lnT>
                      <a:noFill/>
                    </a:lnT>
                    <a:lnB>
                      <a:noFill/>
                    </a:lnB>
                  </a:tcPr>
                </a:tc>
                <a:extLst>
                  <a:ext uri="{0D108BD9-81ED-4DB2-BD59-A6C34878D82A}">
                    <a16:rowId xmlns:a16="http://schemas.microsoft.com/office/drawing/2014/main" val="2872026577"/>
                  </a:ext>
                </a:extLst>
              </a:tr>
              <a:tr h="236352">
                <a:tc>
                  <a:txBody>
                    <a:bodyPr/>
                    <a:lstStyle/>
                    <a:p>
                      <a:pPr algn="l" fontAlgn="b"/>
                      <a:r>
                        <a:rPr lang="fi-FI" sz="900" b="0" i="0" u="none" strike="noStrike">
                          <a:solidFill>
                            <a:srgbClr val="000000"/>
                          </a:solidFill>
                          <a:effectLst/>
                          <a:latin typeface="+mn-lt"/>
                        </a:rPr>
                        <a:t>Etelä-Savo</a:t>
                      </a:r>
                    </a:p>
                  </a:txBody>
                  <a:tcPr marL="9525" marR="9525" marT="9525" marB="0" anchor="b">
                    <a:lnL>
                      <a:noFill/>
                    </a:lnL>
                    <a:lnR>
                      <a:noFill/>
                    </a:lnR>
                    <a:lnT>
                      <a:noFill/>
                    </a:lnT>
                    <a:lnB>
                      <a:noFill/>
                    </a:lnB>
                    <a:solidFill>
                      <a:srgbClr val="BFBFBF"/>
                    </a:solidFill>
                  </a:tcPr>
                </a:tc>
                <a:tc>
                  <a:txBody>
                    <a:bodyPr/>
                    <a:lstStyle/>
                    <a:p>
                      <a:pPr algn="r" fontAlgn="b"/>
                      <a:r>
                        <a:rPr lang="fi-FI" sz="900" b="0" i="0" u="none" strike="noStrike">
                          <a:solidFill>
                            <a:srgbClr val="000000"/>
                          </a:solidFill>
                          <a:effectLst/>
                          <a:latin typeface="+mn-lt"/>
                        </a:rPr>
                        <a:t>549 037</a:t>
                      </a:r>
                    </a:p>
                  </a:txBody>
                  <a:tcPr marL="9525" marR="9525" marT="9525" marB="0" anchor="b">
                    <a:lnL>
                      <a:noFill/>
                    </a:lnL>
                    <a:lnR>
                      <a:noFill/>
                    </a:lnR>
                    <a:lnT>
                      <a:noFill/>
                    </a:lnT>
                    <a:lnB>
                      <a:noFill/>
                    </a:lnB>
                    <a:solidFill>
                      <a:srgbClr val="BFBFBF"/>
                    </a:solidFill>
                  </a:tcPr>
                </a:tc>
                <a:tc>
                  <a:txBody>
                    <a:bodyPr/>
                    <a:lstStyle/>
                    <a:p>
                      <a:pPr algn="r" fontAlgn="b"/>
                      <a:r>
                        <a:rPr lang="fi-FI" sz="900" b="0" i="0" u="none" strike="noStrike">
                          <a:solidFill>
                            <a:srgbClr val="000000"/>
                          </a:solidFill>
                          <a:effectLst/>
                          <a:latin typeface="+mn-lt"/>
                        </a:rPr>
                        <a:t>652 101</a:t>
                      </a:r>
                    </a:p>
                  </a:txBody>
                  <a:tcPr marL="9525" marR="9525" marT="9525" marB="0" anchor="b">
                    <a:lnL>
                      <a:noFill/>
                    </a:lnL>
                    <a:lnR>
                      <a:noFill/>
                    </a:lnR>
                    <a:lnT>
                      <a:noFill/>
                    </a:lnT>
                    <a:lnB>
                      <a:noFill/>
                    </a:lnB>
                    <a:solidFill>
                      <a:srgbClr val="BFBFBF"/>
                    </a:solidFill>
                  </a:tcPr>
                </a:tc>
                <a:tc>
                  <a:txBody>
                    <a:bodyPr/>
                    <a:lstStyle/>
                    <a:p>
                      <a:pPr algn="r" fontAlgn="b"/>
                      <a:r>
                        <a:rPr lang="fi-FI" sz="900" b="0" i="0" u="none" strike="noStrike">
                          <a:solidFill>
                            <a:srgbClr val="000000"/>
                          </a:solidFill>
                          <a:effectLst/>
                          <a:latin typeface="+mn-lt"/>
                        </a:rPr>
                        <a:t>659 101</a:t>
                      </a:r>
                    </a:p>
                  </a:txBody>
                  <a:tcPr marL="9525" marR="9525" marT="9525" marB="0" anchor="b">
                    <a:lnL>
                      <a:noFill/>
                    </a:lnL>
                    <a:lnR>
                      <a:noFill/>
                    </a:lnR>
                    <a:lnT>
                      <a:noFill/>
                    </a:lnT>
                    <a:lnB>
                      <a:noFill/>
                    </a:lnB>
                    <a:solidFill>
                      <a:srgbClr val="BFBFBF"/>
                    </a:solidFill>
                  </a:tcPr>
                </a:tc>
                <a:tc>
                  <a:txBody>
                    <a:bodyPr/>
                    <a:lstStyle/>
                    <a:p>
                      <a:pPr algn="r" fontAlgn="b"/>
                      <a:r>
                        <a:rPr lang="fi-FI" sz="900" b="0" i="0" u="none" strike="noStrike">
                          <a:solidFill>
                            <a:srgbClr val="000000"/>
                          </a:solidFill>
                          <a:effectLst/>
                          <a:latin typeface="+mn-lt"/>
                        </a:rPr>
                        <a:t>766 723</a:t>
                      </a:r>
                    </a:p>
                  </a:txBody>
                  <a:tcPr marL="9525" marR="9525" marT="9525" marB="0" anchor="b">
                    <a:lnL>
                      <a:noFill/>
                    </a:lnL>
                    <a:lnR>
                      <a:noFill/>
                    </a:lnR>
                    <a:lnT>
                      <a:noFill/>
                    </a:lnT>
                    <a:lnB>
                      <a:noFill/>
                    </a:lnB>
                    <a:solidFill>
                      <a:srgbClr val="BFBFBF"/>
                    </a:solidFill>
                  </a:tcPr>
                </a:tc>
                <a:tc>
                  <a:txBody>
                    <a:bodyPr/>
                    <a:lstStyle/>
                    <a:p>
                      <a:pPr algn="r" fontAlgn="b"/>
                      <a:r>
                        <a:rPr lang="fi-FI" sz="900" b="0" i="0" u="none" strike="noStrike">
                          <a:solidFill>
                            <a:srgbClr val="000000"/>
                          </a:solidFill>
                          <a:effectLst/>
                          <a:latin typeface="+mn-lt"/>
                        </a:rPr>
                        <a:t>722 866</a:t>
                      </a:r>
                    </a:p>
                  </a:txBody>
                  <a:tcPr marL="9525" marR="9525" marT="9525" marB="0" anchor="b">
                    <a:lnL>
                      <a:noFill/>
                    </a:lnL>
                    <a:lnR>
                      <a:noFill/>
                    </a:lnR>
                    <a:lnT>
                      <a:noFill/>
                    </a:lnT>
                    <a:lnB>
                      <a:noFill/>
                    </a:lnB>
                    <a:solidFill>
                      <a:srgbClr val="BFBFBF"/>
                    </a:solidFill>
                  </a:tcPr>
                </a:tc>
                <a:tc>
                  <a:txBody>
                    <a:bodyPr/>
                    <a:lstStyle/>
                    <a:p>
                      <a:pPr algn="r" fontAlgn="b"/>
                      <a:r>
                        <a:rPr lang="fi-FI" sz="900" b="0" i="0" u="none" strike="noStrike">
                          <a:solidFill>
                            <a:srgbClr val="000000"/>
                          </a:solidFill>
                          <a:effectLst/>
                          <a:latin typeface="+mn-lt"/>
                        </a:rPr>
                        <a:t>661 177</a:t>
                      </a:r>
                    </a:p>
                  </a:txBody>
                  <a:tcPr marL="9525" marR="9525" marT="9525" marB="0" anchor="b">
                    <a:lnL>
                      <a:noFill/>
                    </a:lnL>
                    <a:lnR>
                      <a:noFill/>
                    </a:lnR>
                    <a:lnT>
                      <a:noFill/>
                    </a:lnT>
                    <a:lnB>
                      <a:noFill/>
                    </a:lnB>
                    <a:solidFill>
                      <a:srgbClr val="BFBFBF"/>
                    </a:solidFill>
                  </a:tcPr>
                </a:tc>
                <a:tc>
                  <a:txBody>
                    <a:bodyPr/>
                    <a:lstStyle/>
                    <a:p>
                      <a:pPr algn="r" fontAlgn="b"/>
                      <a:r>
                        <a:rPr lang="fi-FI" sz="900" b="0" i="0" u="none" strike="noStrike">
                          <a:solidFill>
                            <a:srgbClr val="000000"/>
                          </a:solidFill>
                          <a:effectLst/>
                          <a:latin typeface="+mn-lt"/>
                        </a:rPr>
                        <a:t>661 651</a:t>
                      </a:r>
                    </a:p>
                  </a:txBody>
                  <a:tcPr marL="9525" marR="9525" marT="9525" marB="0" anchor="b">
                    <a:lnL>
                      <a:noFill/>
                    </a:lnL>
                    <a:lnR>
                      <a:noFill/>
                    </a:lnR>
                    <a:lnT>
                      <a:noFill/>
                    </a:lnT>
                    <a:lnB>
                      <a:noFill/>
                    </a:lnB>
                    <a:solidFill>
                      <a:srgbClr val="BFBFBF"/>
                    </a:solidFill>
                  </a:tcPr>
                </a:tc>
                <a:tc>
                  <a:txBody>
                    <a:bodyPr/>
                    <a:lstStyle/>
                    <a:p>
                      <a:pPr algn="r" fontAlgn="b"/>
                      <a:r>
                        <a:rPr lang="fi-FI" sz="900" b="0" i="0" u="none" strike="noStrike">
                          <a:solidFill>
                            <a:srgbClr val="000000"/>
                          </a:solidFill>
                          <a:effectLst/>
                          <a:latin typeface="+mn-lt"/>
                        </a:rPr>
                        <a:t>664 124</a:t>
                      </a:r>
                    </a:p>
                  </a:txBody>
                  <a:tcPr marL="9525" marR="9525" marT="9525" marB="0" anchor="b">
                    <a:lnL>
                      <a:noFill/>
                    </a:lnL>
                    <a:lnR>
                      <a:noFill/>
                    </a:lnR>
                    <a:lnT>
                      <a:noFill/>
                    </a:lnT>
                    <a:lnB>
                      <a:noFill/>
                    </a:lnB>
                    <a:solidFill>
                      <a:srgbClr val="BFBFBF"/>
                    </a:solidFill>
                  </a:tcPr>
                </a:tc>
                <a:tc>
                  <a:txBody>
                    <a:bodyPr/>
                    <a:lstStyle/>
                    <a:p>
                      <a:pPr algn="r" fontAlgn="b"/>
                      <a:r>
                        <a:rPr lang="fi-FI" sz="900" b="0" i="0" u="none" strike="noStrike">
                          <a:solidFill>
                            <a:srgbClr val="000000"/>
                          </a:solidFill>
                          <a:effectLst/>
                          <a:latin typeface="+mn-lt"/>
                        </a:rPr>
                        <a:t>652 407</a:t>
                      </a:r>
                    </a:p>
                  </a:txBody>
                  <a:tcPr marL="9525" marR="9525" marT="9525" marB="0" anchor="b">
                    <a:lnL>
                      <a:noFill/>
                    </a:lnL>
                    <a:lnR>
                      <a:noFill/>
                    </a:lnR>
                    <a:lnT>
                      <a:noFill/>
                    </a:lnT>
                    <a:lnB>
                      <a:noFill/>
                    </a:lnB>
                    <a:solidFill>
                      <a:srgbClr val="BFBFBF"/>
                    </a:solidFill>
                  </a:tcPr>
                </a:tc>
                <a:tc>
                  <a:txBody>
                    <a:bodyPr/>
                    <a:lstStyle/>
                    <a:p>
                      <a:pPr algn="r" fontAlgn="b"/>
                      <a:r>
                        <a:rPr lang="fi-FI" sz="900" b="0" i="0" u="none" strike="noStrike">
                          <a:solidFill>
                            <a:srgbClr val="000000"/>
                          </a:solidFill>
                          <a:effectLst/>
                          <a:latin typeface="+mn-lt"/>
                        </a:rPr>
                        <a:t>656 340</a:t>
                      </a:r>
                    </a:p>
                  </a:txBody>
                  <a:tcPr marL="9525" marR="9525" marT="9525" marB="0" anchor="b">
                    <a:lnL>
                      <a:noFill/>
                    </a:lnL>
                    <a:lnR>
                      <a:noFill/>
                    </a:lnR>
                    <a:lnT>
                      <a:noFill/>
                    </a:lnT>
                    <a:lnB>
                      <a:noFill/>
                    </a:lnB>
                    <a:solidFill>
                      <a:srgbClr val="BFBFBF"/>
                    </a:solidFill>
                  </a:tcPr>
                </a:tc>
                <a:tc>
                  <a:txBody>
                    <a:bodyPr/>
                    <a:lstStyle/>
                    <a:p>
                      <a:pPr algn="r" fontAlgn="b"/>
                      <a:r>
                        <a:rPr lang="fi-FI" sz="900" b="0" i="0" u="none" strike="noStrike">
                          <a:solidFill>
                            <a:srgbClr val="000000"/>
                          </a:solidFill>
                          <a:effectLst/>
                          <a:latin typeface="+mn-lt"/>
                        </a:rPr>
                        <a:t>510 422</a:t>
                      </a:r>
                    </a:p>
                  </a:txBody>
                  <a:tcPr marL="9525" marR="9525" marT="9525" marB="0" anchor="b">
                    <a:lnL>
                      <a:noFill/>
                    </a:lnL>
                    <a:lnR>
                      <a:noFill/>
                    </a:lnR>
                    <a:lnT>
                      <a:noFill/>
                    </a:lnT>
                    <a:lnB>
                      <a:noFill/>
                    </a:lnB>
                    <a:solidFill>
                      <a:srgbClr val="BFBFBF"/>
                    </a:solidFill>
                  </a:tcPr>
                </a:tc>
                <a:tc>
                  <a:txBody>
                    <a:bodyPr/>
                    <a:lstStyle/>
                    <a:p>
                      <a:pPr algn="r" fontAlgn="b"/>
                      <a:r>
                        <a:rPr lang="fi-FI" sz="900" b="0" i="0" u="none" strike="noStrike">
                          <a:solidFill>
                            <a:srgbClr val="000000"/>
                          </a:solidFill>
                          <a:effectLst/>
                          <a:latin typeface="+mn-lt"/>
                        </a:rPr>
                        <a:t>607 981</a:t>
                      </a:r>
                    </a:p>
                  </a:txBody>
                  <a:tcPr marL="9525" marR="9525" marT="9525" marB="0" anchor="b">
                    <a:lnL>
                      <a:noFill/>
                    </a:lnL>
                    <a:lnR>
                      <a:noFill/>
                    </a:lnR>
                    <a:lnT>
                      <a:noFill/>
                    </a:lnT>
                    <a:lnB>
                      <a:noFill/>
                    </a:lnB>
                    <a:solidFill>
                      <a:srgbClr val="BFBFBF"/>
                    </a:solidFill>
                  </a:tcPr>
                </a:tc>
                <a:tc>
                  <a:txBody>
                    <a:bodyPr/>
                    <a:lstStyle/>
                    <a:p>
                      <a:pPr algn="r" fontAlgn="b"/>
                      <a:r>
                        <a:rPr lang="fi-FI" sz="900" b="0" i="0" u="none" strike="noStrike">
                          <a:solidFill>
                            <a:srgbClr val="000000"/>
                          </a:solidFill>
                          <a:effectLst/>
                          <a:latin typeface="+mn-lt"/>
                        </a:rPr>
                        <a:t>600 327</a:t>
                      </a:r>
                    </a:p>
                  </a:txBody>
                  <a:tcPr marL="9525" marR="9525" marT="9525" marB="0" anchor="b">
                    <a:lnL>
                      <a:noFill/>
                    </a:lnL>
                    <a:lnR>
                      <a:noFill/>
                    </a:lnR>
                    <a:lnT>
                      <a:noFill/>
                    </a:lnT>
                    <a:lnB>
                      <a:noFill/>
                    </a:lnB>
                    <a:solidFill>
                      <a:srgbClr val="BFBFBF"/>
                    </a:solidFill>
                  </a:tcPr>
                </a:tc>
                <a:tc>
                  <a:txBody>
                    <a:bodyPr/>
                    <a:lstStyle/>
                    <a:p>
                      <a:pPr algn="r" fontAlgn="b"/>
                      <a:r>
                        <a:rPr lang="fi-FI" sz="900" b="0" i="0" u="none" strike="noStrike" kern="1200">
                          <a:solidFill>
                            <a:srgbClr val="000000"/>
                          </a:solidFill>
                          <a:effectLst/>
                          <a:latin typeface="+mn-lt"/>
                          <a:ea typeface="+mn-ea"/>
                          <a:cs typeface="+mn-cs"/>
                        </a:rPr>
                        <a:t>611 793</a:t>
                      </a:r>
                    </a:p>
                  </a:txBody>
                  <a:tcPr marL="9525" marR="9525" marT="9525" marB="0" anchor="b">
                    <a:lnL>
                      <a:noFill/>
                    </a:lnL>
                    <a:lnR>
                      <a:noFill/>
                    </a:lnR>
                    <a:lnT>
                      <a:noFill/>
                    </a:lnT>
                    <a:lnB>
                      <a:noFill/>
                    </a:lnB>
                    <a:solidFill>
                      <a:srgbClr val="BFBFBF"/>
                    </a:solidFill>
                  </a:tcPr>
                </a:tc>
                <a:extLst>
                  <a:ext uri="{0D108BD9-81ED-4DB2-BD59-A6C34878D82A}">
                    <a16:rowId xmlns:a16="http://schemas.microsoft.com/office/drawing/2014/main" val="4006032121"/>
                  </a:ext>
                </a:extLst>
              </a:tr>
              <a:tr h="236352">
                <a:tc>
                  <a:txBody>
                    <a:bodyPr/>
                    <a:lstStyle/>
                    <a:p>
                      <a:pPr algn="l" fontAlgn="b"/>
                      <a:r>
                        <a:rPr lang="fi-FI" sz="900" b="1" i="0" u="none" strike="noStrike">
                          <a:solidFill>
                            <a:srgbClr val="000000"/>
                          </a:solidFill>
                          <a:effectLst/>
                          <a:latin typeface="+mn-lt"/>
                        </a:rPr>
                        <a:t>Pohjois-Savo</a:t>
                      </a:r>
                    </a:p>
                  </a:txBody>
                  <a:tcPr marL="9525" marR="9525" marT="9525" marB="0" anchor="b">
                    <a:lnL>
                      <a:noFill/>
                    </a:lnL>
                    <a:lnR>
                      <a:noFill/>
                    </a:lnR>
                    <a:lnT>
                      <a:noFill/>
                    </a:lnT>
                    <a:lnB>
                      <a:noFill/>
                    </a:lnB>
                  </a:tcPr>
                </a:tc>
                <a:tc>
                  <a:txBody>
                    <a:bodyPr/>
                    <a:lstStyle/>
                    <a:p>
                      <a:pPr algn="r" fontAlgn="b"/>
                      <a:r>
                        <a:rPr lang="fi-FI" sz="900" b="1" i="0" u="none" strike="noStrike">
                          <a:solidFill>
                            <a:srgbClr val="000000"/>
                          </a:solidFill>
                          <a:effectLst/>
                          <a:latin typeface="+mn-lt"/>
                        </a:rPr>
                        <a:t>921 800</a:t>
                      </a:r>
                    </a:p>
                  </a:txBody>
                  <a:tcPr marL="9525" marR="9525" marT="9525" marB="0" anchor="b">
                    <a:lnL>
                      <a:noFill/>
                    </a:lnL>
                    <a:lnR>
                      <a:noFill/>
                    </a:lnR>
                    <a:lnT>
                      <a:noFill/>
                    </a:lnT>
                    <a:lnB>
                      <a:noFill/>
                    </a:lnB>
                  </a:tcPr>
                </a:tc>
                <a:tc>
                  <a:txBody>
                    <a:bodyPr/>
                    <a:lstStyle/>
                    <a:p>
                      <a:pPr algn="r" fontAlgn="b"/>
                      <a:r>
                        <a:rPr lang="fi-FI" sz="900" b="1" i="0" u="none" strike="noStrike">
                          <a:solidFill>
                            <a:srgbClr val="000000"/>
                          </a:solidFill>
                          <a:effectLst/>
                          <a:latin typeface="+mn-lt"/>
                        </a:rPr>
                        <a:t>883 476</a:t>
                      </a:r>
                    </a:p>
                  </a:txBody>
                  <a:tcPr marL="9525" marR="9525" marT="9525" marB="0" anchor="b">
                    <a:lnL>
                      <a:noFill/>
                    </a:lnL>
                    <a:lnR>
                      <a:noFill/>
                    </a:lnR>
                    <a:lnT>
                      <a:noFill/>
                    </a:lnT>
                    <a:lnB>
                      <a:noFill/>
                    </a:lnB>
                  </a:tcPr>
                </a:tc>
                <a:tc>
                  <a:txBody>
                    <a:bodyPr/>
                    <a:lstStyle/>
                    <a:p>
                      <a:pPr algn="r" fontAlgn="b"/>
                      <a:r>
                        <a:rPr lang="fi-FI" sz="900" b="1" i="0" u="none" strike="noStrike">
                          <a:solidFill>
                            <a:srgbClr val="000000"/>
                          </a:solidFill>
                          <a:effectLst/>
                          <a:latin typeface="+mn-lt"/>
                        </a:rPr>
                        <a:t>894 040</a:t>
                      </a:r>
                    </a:p>
                  </a:txBody>
                  <a:tcPr marL="9525" marR="9525" marT="9525" marB="0" anchor="b">
                    <a:lnL>
                      <a:noFill/>
                    </a:lnL>
                    <a:lnR>
                      <a:noFill/>
                    </a:lnR>
                    <a:lnT>
                      <a:noFill/>
                    </a:lnT>
                    <a:lnB>
                      <a:noFill/>
                    </a:lnB>
                  </a:tcPr>
                </a:tc>
                <a:tc>
                  <a:txBody>
                    <a:bodyPr/>
                    <a:lstStyle/>
                    <a:p>
                      <a:pPr algn="r" fontAlgn="b"/>
                      <a:r>
                        <a:rPr lang="fi-FI" sz="900" b="1" i="0" u="none" strike="noStrike">
                          <a:solidFill>
                            <a:srgbClr val="000000"/>
                          </a:solidFill>
                          <a:effectLst/>
                          <a:latin typeface="+mn-lt"/>
                        </a:rPr>
                        <a:t>870 786</a:t>
                      </a:r>
                    </a:p>
                  </a:txBody>
                  <a:tcPr marL="9525" marR="9525" marT="9525" marB="0" anchor="b">
                    <a:lnL>
                      <a:noFill/>
                    </a:lnL>
                    <a:lnR>
                      <a:noFill/>
                    </a:lnR>
                    <a:lnT>
                      <a:noFill/>
                    </a:lnT>
                    <a:lnB>
                      <a:noFill/>
                    </a:lnB>
                  </a:tcPr>
                </a:tc>
                <a:tc>
                  <a:txBody>
                    <a:bodyPr/>
                    <a:lstStyle/>
                    <a:p>
                      <a:pPr algn="r" fontAlgn="b"/>
                      <a:r>
                        <a:rPr lang="fi-FI" sz="900" b="1" i="0" u="none" strike="noStrike">
                          <a:solidFill>
                            <a:srgbClr val="000000"/>
                          </a:solidFill>
                          <a:effectLst/>
                          <a:latin typeface="+mn-lt"/>
                        </a:rPr>
                        <a:t>840 323</a:t>
                      </a:r>
                    </a:p>
                  </a:txBody>
                  <a:tcPr marL="9525" marR="9525" marT="9525" marB="0" anchor="b">
                    <a:lnL>
                      <a:noFill/>
                    </a:lnL>
                    <a:lnR>
                      <a:noFill/>
                    </a:lnR>
                    <a:lnT>
                      <a:noFill/>
                    </a:lnT>
                    <a:lnB>
                      <a:noFill/>
                    </a:lnB>
                  </a:tcPr>
                </a:tc>
                <a:tc>
                  <a:txBody>
                    <a:bodyPr/>
                    <a:lstStyle/>
                    <a:p>
                      <a:pPr algn="r" fontAlgn="b"/>
                      <a:r>
                        <a:rPr lang="fi-FI" sz="900" b="1" i="0" u="none" strike="noStrike">
                          <a:solidFill>
                            <a:srgbClr val="000000"/>
                          </a:solidFill>
                          <a:effectLst/>
                          <a:latin typeface="+mn-lt"/>
                        </a:rPr>
                        <a:t>820 374</a:t>
                      </a:r>
                    </a:p>
                  </a:txBody>
                  <a:tcPr marL="9525" marR="9525" marT="9525" marB="0" anchor="b">
                    <a:lnL>
                      <a:noFill/>
                    </a:lnL>
                    <a:lnR>
                      <a:noFill/>
                    </a:lnR>
                    <a:lnT>
                      <a:noFill/>
                    </a:lnT>
                    <a:lnB>
                      <a:noFill/>
                    </a:lnB>
                  </a:tcPr>
                </a:tc>
                <a:tc>
                  <a:txBody>
                    <a:bodyPr/>
                    <a:lstStyle/>
                    <a:p>
                      <a:pPr algn="r" fontAlgn="b"/>
                      <a:r>
                        <a:rPr lang="fi-FI" sz="900" b="1" i="0" u="none" strike="noStrike">
                          <a:solidFill>
                            <a:srgbClr val="000000"/>
                          </a:solidFill>
                          <a:effectLst/>
                          <a:latin typeface="+mn-lt"/>
                        </a:rPr>
                        <a:t>827 224</a:t>
                      </a:r>
                    </a:p>
                  </a:txBody>
                  <a:tcPr marL="9525" marR="9525" marT="9525" marB="0" anchor="b">
                    <a:lnL>
                      <a:noFill/>
                    </a:lnL>
                    <a:lnR>
                      <a:noFill/>
                    </a:lnR>
                    <a:lnT>
                      <a:noFill/>
                    </a:lnT>
                    <a:lnB>
                      <a:noFill/>
                    </a:lnB>
                  </a:tcPr>
                </a:tc>
                <a:tc>
                  <a:txBody>
                    <a:bodyPr/>
                    <a:lstStyle/>
                    <a:p>
                      <a:pPr algn="r" fontAlgn="b"/>
                      <a:r>
                        <a:rPr lang="fi-FI" sz="900" b="1" i="0" u="none" strike="noStrike">
                          <a:solidFill>
                            <a:srgbClr val="000000"/>
                          </a:solidFill>
                          <a:effectLst/>
                          <a:latin typeface="+mn-lt"/>
                        </a:rPr>
                        <a:t>847 104</a:t>
                      </a:r>
                    </a:p>
                  </a:txBody>
                  <a:tcPr marL="9525" marR="9525" marT="9525" marB="0" anchor="b">
                    <a:lnL>
                      <a:noFill/>
                    </a:lnL>
                    <a:lnR>
                      <a:noFill/>
                    </a:lnR>
                    <a:lnT>
                      <a:noFill/>
                    </a:lnT>
                    <a:lnB>
                      <a:noFill/>
                    </a:lnB>
                  </a:tcPr>
                </a:tc>
                <a:tc>
                  <a:txBody>
                    <a:bodyPr/>
                    <a:lstStyle/>
                    <a:p>
                      <a:pPr algn="r" fontAlgn="b"/>
                      <a:r>
                        <a:rPr lang="fi-FI" sz="900" b="1" i="0" u="none" strike="noStrike">
                          <a:solidFill>
                            <a:srgbClr val="000000"/>
                          </a:solidFill>
                          <a:effectLst/>
                          <a:latin typeface="+mn-lt"/>
                        </a:rPr>
                        <a:t>842 516</a:t>
                      </a:r>
                    </a:p>
                  </a:txBody>
                  <a:tcPr marL="9525" marR="9525" marT="9525" marB="0" anchor="b">
                    <a:lnL>
                      <a:noFill/>
                    </a:lnL>
                    <a:lnR>
                      <a:noFill/>
                    </a:lnR>
                    <a:lnT>
                      <a:noFill/>
                    </a:lnT>
                    <a:lnB>
                      <a:noFill/>
                    </a:lnB>
                  </a:tcPr>
                </a:tc>
                <a:tc>
                  <a:txBody>
                    <a:bodyPr/>
                    <a:lstStyle/>
                    <a:p>
                      <a:pPr algn="r" fontAlgn="b"/>
                      <a:r>
                        <a:rPr lang="fi-FI" sz="900" b="1" i="0" u="none" strike="noStrike">
                          <a:solidFill>
                            <a:srgbClr val="000000"/>
                          </a:solidFill>
                          <a:effectLst/>
                          <a:latin typeface="+mn-lt"/>
                        </a:rPr>
                        <a:t>866 979</a:t>
                      </a:r>
                    </a:p>
                  </a:txBody>
                  <a:tcPr marL="9525" marR="9525" marT="9525" marB="0" anchor="b">
                    <a:lnL>
                      <a:noFill/>
                    </a:lnL>
                    <a:lnR>
                      <a:noFill/>
                    </a:lnR>
                    <a:lnT>
                      <a:noFill/>
                    </a:lnT>
                    <a:lnB>
                      <a:noFill/>
                    </a:lnB>
                  </a:tcPr>
                </a:tc>
                <a:tc>
                  <a:txBody>
                    <a:bodyPr/>
                    <a:lstStyle/>
                    <a:p>
                      <a:pPr algn="r" fontAlgn="b"/>
                      <a:r>
                        <a:rPr lang="fi-FI" sz="900" b="1" i="0" u="none" strike="noStrike">
                          <a:solidFill>
                            <a:srgbClr val="000000"/>
                          </a:solidFill>
                          <a:effectLst/>
                          <a:latin typeface="+mn-lt"/>
                        </a:rPr>
                        <a:t>615 617</a:t>
                      </a:r>
                    </a:p>
                  </a:txBody>
                  <a:tcPr marL="9525" marR="9525" marT="9525" marB="0" anchor="b">
                    <a:lnL>
                      <a:noFill/>
                    </a:lnL>
                    <a:lnR>
                      <a:noFill/>
                    </a:lnR>
                    <a:lnT>
                      <a:noFill/>
                    </a:lnT>
                    <a:lnB>
                      <a:noFill/>
                    </a:lnB>
                  </a:tcPr>
                </a:tc>
                <a:tc>
                  <a:txBody>
                    <a:bodyPr/>
                    <a:lstStyle/>
                    <a:p>
                      <a:pPr algn="r" fontAlgn="b"/>
                      <a:r>
                        <a:rPr lang="fi-FI" sz="900" b="1" i="0" u="none" strike="noStrike">
                          <a:solidFill>
                            <a:srgbClr val="000000"/>
                          </a:solidFill>
                          <a:effectLst/>
                          <a:latin typeface="+mn-lt"/>
                        </a:rPr>
                        <a:t>745 655</a:t>
                      </a:r>
                    </a:p>
                  </a:txBody>
                  <a:tcPr marL="9525" marR="9525" marT="9525" marB="0" anchor="b">
                    <a:lnL>
                      <a:noFill/>
                    </a:lnL>
                    <a:lnR>
                      <a:noFill/>
                    </a:lnR>
                    <a:lnT>
                      <a:noFill/>
                    </a:lnT>
                    <a:lnB>
                      <a:noFill/>
                    </a:lnB>
                  </a:tcPr>
                </a:tc>
                <a:tc>
                  <a:txBody>
                    <a:bodyPr/>
                    <a:lstStyle/>
                    <a:p>
                      <a:pPr algn="r" fontAlgn="b"/>
                      <a:r>
                        <a:rPr lang="fi-FI" sz="900" b="1" i="0" u="none" strike="noStrike">
                          <a:solidFill>
                            <a:srgbClr val="000000"/>
                          </a:solidFill>
                          <a:effectLst/>
                          <a:latin typeface="+mn-lt"/>
                        </a:rPr>
                        <a:t>824 114</a:t>
                      </a:r>
                    </a:p>
                  </a:txBody>
                  <a:tcPr marL="9525" marR="9525" marT="9525" marB="0" anchor="b">
                    <a:lnL>
                      <a:noFill/>
                    </a:lnL>
                    <a:lnR>
                      <a:noFill/>
                    </a:lnR>
                    <a:lnT>
                      <a:noFill/>
                    </a:lnT>
                    <a:lnB>
                      <a:noFill/>
                    </a:lnB>
                  </a:tcPr>
                </a:tc>
                <a:tc>
                  <a:txBody>
                    <a:bodyPr/>
                    <a:lstStyle/>
                    <a:p>
                      <a:pPr algn="r" fontAlgn="b"/>
                      <a:r>
                        <a:rPr lang="fi-FI" sz="900" b="1" i="0" u="none" strike="noStrike" kern="1200" dirty="0">
                          <a:solidFill>
                            <a:srgbClr val="000000"/>
                          </a:solidFill>
                          <a:effectLst/>
                          <a:latin typeface="+mn-lt"/>
                          <a:ea typeface="+mn-ea"/>
                          <a:cs typeface="+mn-cs"/>
                        </a:rPr>
                        <a:t>829 629</a:t>
                      </a:r>
                    </a:p>
                  </a:txBody>
                  <a:tcPr marL="9525" marR="9525" marT="9525" marB="0" anchor="b">
                    <a:lnL>
                      <a:noFill/>
                    </a:lnL>
                    <a:lnR>
                      <a:noFill/>
                    </a:lnR>
                    <a:lnT>
                      <a:noFill/>
                    </a:lnT>
                    <a:lnB>
                      <a:noFill/>
                    </a:lnB>
                  </a:tcPr>
                </a:tc>
                <a:extLst>
                  <a:ext uri="{0D108BD9-81ED-4DB2-BD59-A6C34878D82A}">
                    <a16:rowId xmlns:a16="http://schemas.microsoft.com/office/drawing/2014/main" val="3897944352"/>
                  </a:ext>
                </a:extLst>
              </a:tr>
              <a:tr h="236352">
                <a:tc>
                  <a:txBody>
                    <a:bodyPr/>
                    <a:lstStyle/>
                    <a:p>
                      <a:pPr algn="l" fontAlgn="b"/>
                      <a:r>
                        <a:rPr lang="fi-FI" sz="900" b="0" i="0" u="none" strike="noStrike">
                          <a:solidFill>
                            <a:srgbClr val="000000"/>
                          </a:solidFill>
                          <a:effectLst/>
                          <a:latin typeface="+mn-lt"/>
                        </a:rPr>
                        <a:t>Pohjois-Karjala</a:t>
                      </a:r>
                    </a:p>
                  </a:txBody>
                  <a:tcPr marL="9525" marR="9525" marT="9525" marB="0" anchor="b">
                    <a:lnL>
                      <a:noFill/>
                    </a:lnL>
                    <a:lnR>
                      <a:noFill/>
                    </a:lnR>
                    <a:lnT>
                      <a:noFill/>
                    </a:lnT>
                    <a:lnB>
                      <a:noFill/>
                    </a:lnB>
                    <a:solidFill>
                      <a:srgbClr val="BFBFBF"/>
                    </a:solidFill>
                  </a:tcPr>
                </a:tc>
                <a:tc>
                  <a:txBody>
                    <a:bodyPr/>
                    <a:lstStyle/>
                    <a:p>
                      <a:pPr algn="r" fontAlgn="b"/>
                      <a:r>
                        <a:rPr lang="fi-FI" sz="900" b="0" i="0" u="none" strike="noStrike">
                          <a:solidFill>
                            <a:srgbClr val="000000"/>
                          </a:solidFill>
                          <a:effectLst/>
                          <a:latin typeface="+mn-lt"/>
                        </a:rPr>
                        <a:t>508 834</a:t>
                      </a:r>
                    </a:p>
                  </a:txBody>
                  <a:tcPr marL="9525" marR="9525" marT="9525" marB="0" anchor="b">
                    <a:lnL>
                      <a:noFill/>
                    </a:lnL>
                    <a:lnR>
                      <a:noFill/>
                    </a:lnR>
                    <a:lnT>
                      <a:noFill/>
                    </a:lnT>
                    <a:lnB>
                      <a:noFill/>
                    </a:lnB>
                    <a:solidFill>
                      <a:srgbClr val="BFBFBF"/>
                    </a:solidFill>
                  </a:tcPr>
                </a:tc>
                <a:tc>
                  <a:txBody>
                    <a:bodyPr/>
                    <a:lstStyle/>
                    <a:p>
                      <a:pPr algn="r" fontAlgn="b"/>
                      <a:r>
                        <a:rPr lang="fi-FI" sz="900" b="0" i="0" u="none" strike="noStrike">
                          <a:solidFill>
                            <a:srgbClr val="000000"/>
                          </a:solidFill>
                          <a:effectLst/>
                          <a:latin typeface="+mn-lt"/>
                        </a:rPr>
                        <a:t>500 614</a:t>
                      </a:r>
                    </a:p>
                  </a:txBody>
                  <a:tcPr marL="9525" marR="9525" marT="9525" marB="0" anchor="b">
                    <a:lnL>
                      <a:noFill/>
                    </a:lnL>
                    <a:lnR>
                      <a:noFill/>
                    </a:lnR>
                    <a:lnT>
                      <a:noFill/>
                    </a:lnT>
                    <a:lnB>
                      <a:noFill/>
                    </a:lnB>
                    <a:solidFill>
                      <a:srgbClr val="BFBFBF"/>
                    </a:solidFill>
                  </a:tcPr>
                </a:tc>
                <a:tc>
                  <a:txBody>
                    <a:bodyPr/>
                    <a:lstStyle/>
                    <a:p>
                      <a:pPr algn="r" fontAlgn="b"/>
                      <a:r>
                        <a:rPr lang="fi-FI" sz="900" b="0" i="0" u="none" strike="noStrike">
                          <a:solidFill>
                            <a:srgbClr val="000000"/>
                          </a:solidFill>
                          <a:effectLst/>
                          <a:latin typeface="+mn-lt"/>
                        </a:rPr>
                        <a:t>528 036</a:t>
                      </a:r>
                    </a:p>
                  </a:txBody>
                  <a:tcPr marL="9525" marR="9525" marT="9525" marB="0" anchor="b">
                    <a:lnL>
                      <a:noFill/>
                    </a:lnL>
                    <a:lnR>
                      <a:noFill/>
                    </a:lnR>
                    <a:lnT>
                      <a:noFill/>
                    </a:lnT>
                    <a:lnB>
                      <a:noFill/>
                    </a:lnB>
                    <a:solidFill>
                      <a:srgbClr val="BFBFBF"/>
                    </a:solidFill>
                  </a:tcPr>
                </a:tc>
                <a:tc>
                  <a:txBody>
                    <a:bodyPr/>
                    <a:lstStyle/>
                    <a:p>
                      <a:pPr algn="r" fontAlgn="b"/>
                      <a:r>
                        <a:rPr lang="fi-FI" sz="900" b="0" i="0" u="none" strike="noStrike">
                          <a:solidFill>
                            <a:srgbClr val="000000"/>
                          </a:solidFill>
                          <a:effectLst/>
                          <a:latin typeface="+mn-lt"/>
                        </a:rPr>
                        <a:t>544 923</a:t>
                      </a:r>
                    </a:p>
                  </a:txBody>
                  <a:tcPr marL="9525" marR="9525" marT="9525" marB="0" anchor="b">
                    <a:lnL>
                      <a:noFill/>
                    </a:lnL>
                    <a:lnR>
                      <a:noFill/>
                    </a:lnR>
                    <a:lnT>
                      <a:noFill/>
                    </a:lnT>
                    <a:lnB>
                      <a:noFill/>
                    </a:lnB>
                    <a:solidFill>
                      <a:srgbClr val="BFBFBF"/>
                    </a:solidFill>
                  </a:tcPr>
                </a:tc>
                <a:tc>
                  <a:txBody>
                    <a:bodyPr/>
                    <a:lstStyle/>
                    <a:p>
                      <a:pPr algn="r" fontAlgn="b"/>
                      <a:r>
                        <a:rPr lang="fi-FI" sz="900" b="0" i="0" u="none" strike="noStrike">
                          <a:solidFill>
                            <a:srgbClr val="000000"/>
                          </a:solidFill>
                          <a:effectLst/>
                          <a:latin typeface="+mn-lt"/>
                        </a:rPr>
                        <a:t>519 955</a:t>
                      </a:r>
                    </a:p>
                  </a:txBody>
                  <a:tcPr marL="9525" marR="9525" marT="9525" marB="0" anchor="b">
                    <a:lnL>
                      <a:noFill/>
                    </a:lnL>
                    <a:lnR>
                      <a:noFill/>
                    </a:lnR>
                    <a:lnT>
                      <a:noFill/>
                    </a:lnT>
                    <a:lnB>
                      <a:noFill/>
                    </a:lnB>
                    <a:solidFill>
                      <a:srgbClr val="BFBFBF"/>
                    </a:solidFill>
                  </a:tcPr>
                </a:tc>
                <a:tc>
                  <a:txBody>
                    <a:bodyPr/>
                    <a:lstStyle/>
                    <a:p>
                      <a:pPr algn="r" fontAlgn="b"/>
                      <a:r>
                        <a:rPr lang="fi-FI" sz="900" b="0" i="0" u="none" strike="noStrike">
                          <a:solidFill>
                            <a:srgbClr val="000000"/>
                          </a:solidFill>
                          <a:effectLst/>
                          <a:latin typeface="+mn-lt"/>
                        </a:rPr>
                        <a:t>512 521</a:t>
                      </a:r>
                    </a:p>
                  </a:txBody>
                  <a:tcPr marL="9525" marR="9525" marT="9525" marB="0" anchor="b">
                    <a:lnL>
                      <a:noFill/>
                    </a:lnL>
                    <a:lnR>
                      <a:noFill/>
                    </a:lnR>
                    <a:lnT>
                      <a:noFill/>
                    </a:lnT>
                    <a:lnB>
                      <a:noFill/>
                    </a:lnB>
                    <a:solidFill>
                      <a:srgbClr val="BFBFBF"/>
                    </a:solidFill>
                  </a:tcPr>
                </a:tc>
                <a:tc>
                  <a:txBody>
                    <a:bodyPr/>
                    <a:lstStyle/>
                    <a:p>
                      <a:pPr algn="r" fontAlgn="b"/>
                      <a:r>
                        <a:rPr lang="fi-FI" sz="900" b="0" i="0" u="none" strike="noStrike">
                          <a:solidFill>
                            <a:srgbClr val="000000"/>
                          </a:solidFill>
                          <a:effectLst/>
                          <a:latin typeface="+mn-lt"/>
                        </a:rPr>
                        <a:t>478 571</a:t>
                      </a:r>
                    </a:p>
                  </a:txBody>
                  <a:tcPr marL="9525" marR="9525" marT="9525" marB="0" anchor="b">
                    <a:lnL>
                      <a:noFill/>
                    </a:lnL>
                    <a:lnR>
                      <a:noFill/>
                    </a:lnR>
                    <a:lnT>
                      <a:noFill/>
                    </a:lnT>
                    <a:lnB>
                      <a:noFill/>
                    </a:lnB>
                    <a:solidFill>
                      <a:srgbClr val="BFBFBF"/>
                    </a:solidFill>
                  </a:tcPr>
                </a:tc>
                <a:tc>
                  <a:txBody>
                    <a:bodyPr/>
                    <a:lstStyle/>
                    <a:p>
                      <a:pPr algn="r" fontAlgn="b"/>
                      <a:r>
                        <a:rPr lang="fi-FI" sz="900" b="0" i="0" u="none" strike="noStrike">
                          <a:solidFill>
                            <a:srgbClr val="000000"/>
                          </a:solidFill>
                          <a:effectLst/>
                          <a:latin typeface="+mn-lt"/>
                        </a:rPr>
                        <a:t>480 878</a:t>
                      </a:r>
                    </a:p>
                  </a:txBody>
                  <a:tcPr marL="9525" marR="9525" marT="9525" marB="0" anchor="b">
                    <a:lnL>
                      <a:noFill/>
                    </a:lnL>
                    <a:lnR>
                      <a:noFill/>
                    </a:lnR>
                    <a:lnT>
                      <a:noFill/>
                    </a:lnT>
                    <a:lnB>
                      <a:noFill/>
                    </a:lnB>
                    <a:solidFill>
                      <a:srgbClr val="BFBFBF"/>
                    </a:solidFill>
                  </a:tcPr>
                </a:tc>
                <a:tc>
                  <a:txBody>
                    <a:bodyPr/>
                    <a:lstStyle/>
                    <a:p>
                      <a:pPr algn="r" fontAlgn="b"/>
                      <a:r>
                        <a:rPr lang="fi-FI" sz="900" b="0" i="0" u="none" strike="noStrike">
                          <a:solidFill>
                            <a:srgbClr val="000000"/>
                          </a:solidFill>
                          <a:effectLst/>
                          <a:latin typeface="+mn-lt"/>
                        </a:rPr>
                        <a:t>490 810</a:t>
                      </a:r>
                    </a:p>
                  </a:txBody>
                  <a:tcPr marL="9525" marR="9525" marT="9525" marB="0" anchor="b">
                    <a:lnL>
                      <a:noFill/>
                    </a:lnL>
                    <a:lnR>
                      <a:noFill/>
                    </a:lnR>
                    <a:lnT>
                      <a:noFill/>
                    </a:lnT>
                    <a:lnB>
                      <a:noFill/>
                    </a:lnB>
                    <a:solidFill>
                      <a:srgbClr val="BFBFBF"/>
                    </a:solidFill>
                  </a:tcPr>
                </a:tc>
                <a:tc>
                  <a:txBody>
                    <a:bodyPr/>
                    <a:lstStyle/>
                    <a:p>
                      <a:pPr algn="r" fontAlgn="b"/>
                      <a:r>
                        <a:rPr lang="fi-FI" sz="900" b="0" i="0" u="none" strike="noStrike">
                          <a:solidFill>
                            <a:srgbClr val="000000"/>
                          </a:solidFill>
                          <a:effectLst/>
                          <a:latin typeface="+mn-lt"/>
                        </a:rPr>
                        <a:t>529 140</a:t>
                      </a:r>
                    </a:p>
                  </a:txBody>
                  <a:tcPr marL="9525" marR="9525" marT="9525" marB="0" anchor="b">
                    <a:lnL>
                      <a:noFill/>
                    </a:lnL>
                    <a:lnR>
                      <a:noFill/>
                    </a:lnR>
                    <a:lnT>
                      <a:noFill/>
                    </a:lnT>
                    <a:lnB>
                      <a:noFill/>
                    </a:lnB>
                    <a:solidFill>
                      <a:srgbClr val="BFBFBF"/>
                    </a:solidFill>
                  </a:tcPr>
                </a:tc>
                <a:tc>
                  <a:txBody>
                    <a:bodyPr/>
                    <a:lstStyle/>
                    <a:p>
                      <a:pPr algn="r" fontAlgn="b"/>
                      <a:r>
                        <a:rPr lang="fi-FI" sz="900" b="0" i="0" u="none" strike="noStrike">
                          <a:solidFill>
                            <a:srgbClr val="000000"/>
                          </a:solidFill>
                          <a:effectLst/>
                          <a:latin typeface="+mn-lt"/>
                        </a:rPr>
                        <a:t>416 124</a:t>
                      </a:r>
                    </a:p>
                  </a:txBody>
                  <a:tcPr marL="9525" marR="9525" marT="9525" marB="0" anchor="b">
                    <a:lnL>
                      <a:noFill/>
                    </a:lnL>
                    <a:lnR>
                      <a:noFill/>
                    </a:lnR>
                    <a:lnT>
                      <a:noFill/>
                    </a:lnT>
                    <a:lnB>
                      <a:noFill/>
                    </a:lnB>
                    <a:solidFill>
                      <a:srgbClr val="BFBFBF"/>
                    </a:solidFill>
                  </a:tcPr>
                </a:tc>
                <a:tc>
                  <a:txBody>
                    <a:bodyPr/>
                    <a:lstStyle/>
                    <a:p>
                      <a:pPr algn="r" fontAlgn="b"/>
                      <a:r>
                        <a:rPr lang="fi-FI" sz="900" b="0" i="0" u="none" strike="noStrike">
                          <a:solidFill>
                            <a:srgbClr val="000000"/>
                          </a:solidFill>
                          <a:effectLst/>
                          <a:latin typeface="+mn-lt"/>
                        </a:rPr>
                        <a:t>471 772</a:t>
                      </a:r>
                    </a:p>
                  </a:txBody>
                  <a:tcPr marL="9525" marR="9525" marT="9525" marB="0" anchor="b">
                    <a:lnL>
                      <a:noFill/>
                    </a:lnL>
                    <a:lnR>
                      <a:noFill/>
                    </a:lnR>
                    <a:lnT>
                      <a:noFill/>
                    </a:lnT>
                    <a:lnB>
                      <a:noFill/>
                    </a:lnB>
                    <a:solidFill>
                      <a:srgbClr val="BFBFBF"/>
                    </a:solidFill>
                  </a:tcPr>
                </a:tc>
                <a:tc>
                  <a:txBody>
                    <a:bodyPr/>
                    <a:lstStyle/>
                    <a:p>
                      <a:pPr algn="r" fontAlgn="b"/>
                      <a:r>
                        <a:rPr lang="fi-FI" sz="900" b="0" i="0" u="none" strike="noStrike">
                          <a:solidFill>
                            <a:srgbClr val="000000"/>
                          </a:solidFill>
                          <a:effectLst/>
                          <a:latin typeface="+mn-lt"/>
                        </a:rPr>
                        <a:t>494 368</a:t>
                      </a:r>
                    </a:p>
                  </a:txBody>
                  <a:tcPr marL="9525" marR="9525" marT="9525" marB="0" anchor="b">
                    <a:lnL>
                      <a:noFill/>
                    </a:lnL>
                    <a:lnR>
                      <a:noFill/>
                    </a:lnR>
                    <a:lnT>
                      <a:noFill/>
                    </a:lnT>
                    <a:lnB>
                      <a:noFill/>
                    </a:lnB>
                    <a:solidFill>
                      <a:srgbClr val="BFBFBF"/>
                    </a:solidFill>
                  </a:tcPr>
                </a:tc>
                <a:tc>
                  <a:txBody>
                    <a:bodyPr/>
                    <a:lstStyle/>
                    <a:p>
                      <a:pPr algn="r" fontAlgn="b"/>
                      <a:r>
                        <a:rPr lang="fi-FI" sz="900" b="0" i="0" u="none" strike="noStrike" kern="1200">
                          <a:solidFill>
                            <a:srgbClr val="000000"/>
                          </a:solidFill>
                          <a:effectLst/>
                          <a:latin typeface="+mn-lt"/>
                          <a:ea typeface="+mn-ea"/>
                          <a:cs typeface="+mn-cs"/>
                        </a:rPr>
                        <a:t>505 106</a:t>
                      </a:r>
                    </a:p>
                  </a:txBody>
                  <a:tcPr marL="9525" marR="9525" marT="9525" marB="0" anchor="b">
                    <a:lnL>
                      <a:noFill/>
                    </a:lnL>
                    <a:lnR>
                      <a:noFill/>
                    </a:lnR>
                    <a:lnT>
                      <a:noFill/>
                    </a:lnT>
                    <a:lnB>
                      <a:noFill/>
                    </a:lnB>
                    <a:solidFill>
                      <a:srgbClr val="BFBFBF"/>
                    </a:solidFill>
                  </a:tcPr>
                </a:tc>
                <a:extLst>
                  <a:ext uri="{0D108BD9-81ED-4DB2-BD59-A6C34878D82A}">
                    <a16:rowId xmlns:a16="http://schemas.microsoft.com/office/drawing/2014/main" val="544453548"/>
                  </a:ext>
                </a:extLst>
              </a:tr>
              <a:tr h="236352">
                <a:tc>
                  <a:txBody>
                    <a:bodyPr/>
                    <a:lstStyle/>
                    <a:p>
                      <a:pPr algn="l" fontAlgn="b"/>
                      <a:r>
                        <a:rPr lang="fi-FI" sz="900" b="0" i="0" u="none" strike="noStrike">
                          <a:solidFill>
                            <a:srgbClr val="000000"/>
                          </a:solidFill>
                          <a:effectLst/>
                          <a:latin typeface="+mn-lt"/>
                        </a:rPr>
                        <a:t>Keski-Suomi</a:t>
                      </a:r>
                    </a:p>
                  </a:txBody>
                  <a:tcPr marL="9525" marR="9525" marT="9525" marB="0" anchor="b">
                    <a:lnL>
                      <a:noFill/>
                    </a:lnL>
                    <a:lnR>
                      <a:noFill/>
                    </a:lnR>
                    <a:lnT>
                      <a:noFill/>
                    </a:lnT>
                    <a:lnB>
                      <a:noFill/>
                    </a:lnB>
                  </a:tcPr>
                </a:tc>
                <a:tc>
                  <a:txBody>
                    <a:bodyPr/>
                    <a:lstStyle/>
                    <a:p>
                      <a:pPr algn="r" fontAlgn="b"/>
                      <a:r>
                        <a:rPr lang="fi-FI" sz="900" b="0" i="0" u="none" strike="noStrike">
                          <a:solidFill>
                            <a:srgbClr val="000000"/>
                          </a:solidFill>
                          <a:effectLst/>
                          <a:latin typeface="+mn-lt"/>
                        </a:rPr>
                        <a:t>1 151 278</a:t>
                      </a:r>
                    </a:p>
                  </a:txBody>
                  <a:tcPr marL="9525" marR="9525" marT="9525" marB="0" anchor="b">
                    <a:lnL>
                      <a:noFill/>
                    </a:lnL>
                    <a:lnR>
                      <a:noFill/>
                    </a:lnR>
                    <a:lnT>
                      <a:noFill/>
                    </a:lnT>
                    <a:lnB>
                      <a:noFill/>
                    </a:lnB>
                  </a:tcPr>
                </a:tc>
                <a:tc>
                  <a:txBody>
                    <a:bodyPr/>
                    <a:lstStyle/>
                    <a:p>
                      <a:pPr algn="r" fontAlgn="b"/>
                      <a:r>
                        <a:rPr lang="fi-FI" sz="900" b="0" i="0" u="none" strike="noStrike">
                          <a:solidFill>
                            <a:srgbClr val="000000"/>
                          </a:solidFill>
                          <a:effectLst/>
                          <a:latin typeface="+mn-lt"/>
                        </a:rPr>
                        <a:t>1 099 754</a:t>
                      </a:r>
                    </a:p>
                  </a:txBody>
                  <a:tcPr marL="9525" marR="9525" marT="9525" marB="0" anchor="b">
                    <a:lnL>
                      <a:noFill/>
                    </a:lnL>
                    <a:lnR>
                      <a:noFill/>
                    </a:lnR>
                    <a:lnT>
                      <a:noFill/>
                    </a:lnT>
                    <a:lnB>
                      <a:noFill/>
                    </a:lnB>
                  </a:tcPr>
                </a:tc>
                <a:tc>
                  <a:txBody>
                    <a:bodyPr/>
                    <a:lstStyle/>
                    <a:p>
                      <a:pPr algn="r" fontAlgn="b"/>
                      <a:r>
                        <a:rPr lang="fi-FI" sz="900" b="0" i="0" u="none" strike="noStrike">
                          <a:solidFill>
                            <a:srgbClr val="000000"/>
                          </a:solidFill>
                          <a:effectLst/>
                          <a:latin typeface="+mn-lt"/>
                        </a:rPr>
                        <a:t>1 150 857</a:t>
                      </a:r>
                    </a:p>
                  </a:txBody>
                  <a:tcPr marL="9525" marR="9525" marT="9525" marB="0" anchor="b">
                    <a:lnL>
                      <a:noFill/>
                    </a:lnL>
                    <a:lnR>
                      <a:noFill/>
                    </a:lnR>
                    <a:lnT>
                      <a:noFill/>
                    </a:lnT>
                    <a:lnB>
                      <a:noFill/>
                    </a:lnB>
                  </a:tcPr>
                </a:tc>
                <a:tc>
                  <a:txBody>
                    <a:bodyPr/>
                    <a:lstStyle/>
                    <a:p>
                      <a:pPr algn="r" fontAlgn="b"/>
                      <a:r>
                        <a:rPr lang="fi-FI" sz="900" b="0" i="0" u="none" strike="noStrike">
                          <a:solidFill>
                            <a:srgbClr val="000000"/>
                          </a:solidFill>
                          <a:effectLst/>
                          <a:latin typeface="+mn-lt"/>
                        </a:rPr>
                        <a:t>1 094 907</a:t>
                      </a:r>
                    </a:p>
                  </a:txBody>
                  <a:tcPr marL="9525" marR="9525" marT="9525" marB="0" anchor="b">
                    <a:lnL>
                      <a:noFill/>
                    </a:lnL>
                    <a:lnR>
                      <a:noFill/>
                    </a:lnR>
                    <a:lnT>
                      <a:noFill/>
                    </a:lnT>
                    <a:lnB>
                      <a:noFill/>
                    </a:lnB>
                  </a:tcPr>
                </a:tc>
                <a:tc>
                  <a:txBody>
                    <a:bodyPr/>
                    <a:lstStyle/>
                    <a:p>
                      <a:pPr algn="r" fontAlgn="b"/>
                      <a:r>
                        <a:rPr lang="fi-FI" sz="900" b="0" i="0" u="none" strike="noStrike">
                          <a:solidFill>
                            <a:srgbClr val="000000"/>
                          </a:solidFill>
                          <a:effectLst/>
                          <a:latin typeface="+mn-lt"/>
                        </a:rPr>
                        <a:t>1 043 398</a:t>
                      </a:r>
                    </a:p>
                  </a:txBody>
                  <a:tcPr marL="9525" marR="9525" marT="9525" marB="0" anchor="b">
                    <a:lnL>
                      <a:noFill/>
                    </a:lnL>
                    <a:lnR>
                      <a:noFill/>
                    </a:lnR>
                    <a:lnT>
                      <a:noFill/>
                    </a:lnT>
                    <a:lnB>
                      <a:noFill/>
                    </a:lnB>
                  </a:tcPr>
                </a:tc>
                <a:tc>
                  <a:txBody>
                    <a:bodyPr/>
                    <a:lstStyle/>
                    <a:p>
                      <a:pPr algn="r" fontAlgn="b"/>
                      <a:r>
                        <a:rPr lang="fi-FI" sz="900" b="0" i="0" u="none" strike="noStrike">
                          <a:solidFill>
                            <a:srgbClr val="000000"/>
                          </a:solidFill>
                          <a:effectLst/>
                          <a:latin typeface="+mn-lt"/>
                        </a:rPr>
                        <a:t>983 229</a:t>
                      </a:r>
                    </a:p>
                  </a:txBody>
                  <a:tcPr marL="9525" marR="9525" marT="9525" marB="0" anchor="b">
                    <a:lnL>
                      <a:noFill/>
                    </a:lnL>
                    <a:lnR>
                      <a:noFill/>
                    </a:lnR>
                    <a:lnT>
                      <a:noFill/>
                    </a:lnT>
                    <a:lnB>
                      <a:noFill/>
                    </a:lnB>
                  </a:tcPr>
                </a:tc>
                <a:tc>
                  <a:txBody>
                    <a:bodyPr/>
                    <a:lstStyle/>
                    <a:p>
                      <a:pPr algn="r" fontAlgn="b"/>
                      <a:r>
                        <a:rPr lang="fi-FI" sz="900" b="0" i="0" u="none" strike="noStrike">
                          <a:solidFill>
                            <a:srgbClr val="000000"/>
                          </a:solidFill>
                          <a:effectLst/>
                          <a:latin typeface="+mn-lt"/>
                        </a:rPr>
                        <a:t>1 016 130</a:t>
                      </a:r>
                    </a:p>
                  </a:txBody>
                  <a:tcPr marL="9525" marR="9525" marT="9525" marB="0" anchor="b">
                    <a:lnL>
                      <a:noFill/>
                    </a:lnL>
                    <a:lnR>
                      <a:noFill/>
                    </a:lnR>
                    <a:lnT>
                      <a:noFill/>
                    </a:lnT>
                    <a:lnB>
                      <a:noFill/>
                    </a:lnB>
                  </a:tcPr>
                </a:tc>
                <a:tc>
                  <a:txBody>
                    <a:bodyPr/>
                    <a:lstStyle/>
                    <a:p>
                      <a:pPr algn="r" fontAlgn="b"/>
                      <a:r>
                        <a:rPr lang="fi-FI" sz="900" b="0" i="0" u="none" strike="noStrike">
                          <a:solidFill>
                            <a:srgbClr val="000000"/>
                          </a:solidFill>
                          <a:effectLst/>
                          <a:latin typeface="+mn-lt"/>
                        </a:rPr>
                        <a:t>1 043 526</a:t>
                      </a:r>
                    </a:p>
                  </a:txBody>
                  <a:tcPr marL="9525" marR="9525" marT="9525" marB="0" anchor="b">
                    <a:lnL>
                      <a:noFill/>
                    </a:lnL>
                    <a:lnR>
                      <a:noFill/>
                    </a:lnR>
                    <a:lnT>
                      <a:noFill/>
                    </a:lnT>
                    <a:lnB>
                      <a:noFill/>
                    </a:lnB>
                  </a:tcPr>
                </a:tc>
                <a:tc>
                  <a:txBody>
                    <a:bodyPr/>
                    <a:lstStyle/>
                    <a:p>
                      <a:pPr algn="r" fontAlgn="b"/>
                      <a:r>
                        <a:rPr lang="fi-FI" sz="900" b="0" i="0" u="none" strike="noStrike">
                          <a:solidFill>
                            <a:srgbClr val="000000"/>
                          </a:solidFill>
                          <a:effectLst/>
                          <a:latin typeface="+mn-lt"/>
                        </a:rPr>
                        <a:t>1 085 229</a:t>
                      </a:r>
                    </a:p>
                  </a:txBody>
                  <a:tcPr marL="9525" marR="9525" marT="9525" marB="0" anchor="b">
                    <a:lnL>
                      <a:noFill/>
                    </a:lnL>
                    <a:lnR>
                      <a:noFill/>
                    </a:lnR>
                    <a:lnT>
                      <a:noFill/>
                    </a:lnT>
                    <a:lnB>
                      <a:noFill/>
                    </a:lnB>
                  </a:tcPr>
                </a:tc>
                <a:tc>
                  <a:txBody>
                    <a:bodyPr/>
                    <a:lstStyle/>
                    <a:p>
                      <a:pPr algn="r" fontAlgn="b"/>
                      <a:r>
                        <a:rPr lang="fi-FI" sz="900" b="0" i="0" u="none" strike="noStrike">
                          <a:solidFill>
                            <a:srgbClr val="000000"/>
                          </a:solidFill>
                          <a:effectLst/>
                          <a:latin typeface="+mn-lt"/>
                        </a:rPr>
                        <a:t>1 052 181</a:t>
                      </a:r>
                    </a:p>
                  </a:txBody>
                  <a:tcPr marL="9525" marR="9525" marT="9525" marB="0" anchor="b">
                    <a:lnL>
                      <a:noFill/>
                    </a:lnL>
                    <a:lnR>
                      <a:noFill/>
                    </a:lnR>
                    <a:lnT>
                      <a:noFill/>
                    </a:lnT>
                    <a:lnB>
                      <a:noFill/>
                    </a:lnB>
                  </a:tcPr>
                </a:tc>
                <a:tc>
                  <a:txBody>
                    <a:bodyPr/>
                    <a:lstStyle/>
                    <a:p>
                      <a:pPr algn="r" fontAlgn="b"/>
                      <a:r>
                        <a:rPr lang="fi-FI" sz="900" b="0" i="0" u="none" strike="noStrike">
                          <a:solidFill>
                            <a:srgbClr val="000000"/>
                          </a:solidFill>
                          <a:effectLst/>
                          <a:latin typeface="+mn-lt"/>
                        </a:rPr>
                        <a:t>739 427</a:t>
                      </a:r>
                    </a:p>
                  </a:txBody>
                  <a:tcPr marL="9525" marR="9525" marT="9525" marB="0" anchor="b">
                    <a:lnL>
                      <a:noFill/>
                    </a:lnL>
                    <a:lnR>
                      <a:noFill/>
                    </a:lnR>
                    <a:lnT>
                      <a:noFill/>
                    </a:lnT>
                    <a:lnB>
                      <a:noFill/>
                    </a:lnB>
                  </a:tcPr>
                </a:tc>
                <a:tc>
                  <a:txBody>
                    <a:bodyPr/>
                    <a:lstStyle/>
                    <a:p>
                      <a:pPr algn="r" fontAlgn="b"/>
                      <a:r>
                        <a:rPr lang="fi-FI" sz="900" b="0" i="0" u="none" strike="noStrike">
                          <a:solidFill>
                            <a:srgbClr val="000000"/>
                          </a:solidFill>
                          <a:effectLst/>
                          <a:latin typeface="+mn-lt"/>
                        </a:rPr>
                        <a:t>916 684</a:t>
                      </a:r>
                    </a:p>
                  </a:txBody>
                  <a:tcPr marL="9525" marR="9525" marT="9525" marB="0" anchor="b">
                    <a:lnL>
                      <a:noFill/>
                    </a:lnL>
                    <a:lnR>
                      <a:noFill/>
                    </a:lnR>
                    <a:lnT>
                      <a:noFill/>
                    </a:lnT>
                    <a:lnB>
                      <a:noFill/>
                    </a:lnB>
                  </a:tcPr>
                </a:tc>
                <a:tc>
                  <a:txBody>
                    <a:bodyPr/>
                    <a:lstStyle/>
                    <a:p>
                      <a:pPr algn="r" fontAlgn="b"/>
                      <a:r>
                        <a:rPr lang="fi-FI" sz="900" b="0" i="0" u="none" strike="noStrike">
                          <a:solidFill>
                            <a:srgbClr val="000000"/>
                          </a:solidFill>
                          <a:effectLst/>
                          <a:latin typeface="+mn-lt"/>
                        </a:rPr>
                        <a:t>1 035 497</a:t>
                      </a:r>
                    </a:p>
                  </a:txBody>
                  <a:tcPr marL="9525" marR="9525" marT="9525" marB="0" anchor="b">
                    <a:lnL>
                      <a:noFill/>
                    </a:lnL>
                    <a:lnR>
                      <a:noFill/>
                    </a:lnR>
                    <a:lnT>
                      <a:noFill/>
                    </a:lnT>
                    <a:lnB>
                      <a:noFill/>
                    </a:lnB>
                  </a:tcPr>
                </a:tc>
                <a:tc>
                  <a:txBody>
                    <a:bodyPr/>
                    <a:lstStyle/>
                    <a:p>
                      <a:pPr algn="r" fontAlgn="b"/>
                      <a:r>
                        <a:rPr lang="fi-FI" sz="900" b="0" i="0" u="none" strike="noStrike" kern="1200" dirty="0">
                          <a:solidFill>
                            <a:srgbClr val="000000"/>
                          </a:solidFill>
                          <a:effectLst/>
                          <a:latin typeface="+mn-lt"/>
                          <a:ea typeface="+mn-ea"/>
                          <a:cs typeface="+mn-cs"/>
                        </a:rPr>
                        <a:t>1 043 820</a:t>
                      </a:r>
                    </a:p>
                  </a:txBody>
                  <a:tcPr marL="9525" marR="9525" marT="9525" marB="0" anchor="b">
                    <a:lnL>
                      <a:noFill/>
                    </a:lnL>
                    <a:lnR>
                      <a:noFill/>
                    </a:lnR>
                    <a:lnT>
                      <a:noFill/>
                    </a:lnT>
                    <a:lnB>
                      <a:noFill/>
                    </a:lnB>
                  </a:tcPr>
                </a:tc>
                <a:extLst>
                  <a:ext uri="{0D108BD9-81ED-4DB2-BD59-A6C34878D82A}">
                    <a16:rowId xmlns:a16="http://schemas.microsoft.com/office/drawing/2014/main" val="1219699946"/>
                  </a:ext>
                </a:extLst>
              </a:tr>
              <a:tr h="236352">
                <a:tc>
                  <a:txBody>
                    <a:bodyPr/>
                    <a:lstStyle/>
                    <a:p>
                      <a:pPr algn="l" fontAlgn="b"/>
                      <a:r>
                        <a:rPr lang="fi-FI" sz="900" b="0" i="0" u="none" strike="noStrike">
                          <a:solidFill>
                            <a:srgbClr val="000000"/>
                          </a:solidFill>
                          <a:effectLst/>
                          <a:latin typeface="+mn-lt"/>
                        </a:rPr>
                        <a:t>Etelä-Pohjanmaa</a:t>
                      </a:r>
                    </a:p>
                  </a:txBody>
                  <a:tcPr marL="9525" marR="9525" marT="9525" marB="0" anchor="b">
                    <a:lnL>
                      <a:noFill/>
                    </a:lnL>
                    <a:lnR>
                      <a:noFill/>
                    </a:lnR>
                    <a:lnT>
                      <a:noFill/>
                    </a:lnT>
                    <a:lnB>
                      <a:noFill/>
                    </a:lnB>
                    <a:solidFill>
                      <a:srgbClr val="BFBFBF"/>
                    </a:solidFill>
                  </a:tcPr>
                </a:tc>
                <a:tc>
                  <a:txBody>
                    <a:bodyPr/>
                    <a:lstStyle/>
                    <a:p>
                      <a:pPr algn="r" fontAlgn="b"/>
                      <a:r>
                        <a:rPr lang="fi-FI" sz="900" b="0" i="0" u="none" strike="noStrike">
                          <a:solidFill>
                            <a:srgbClr val="000000"/>
                          </a:solidFill>
                          <a:effectLst/>
                          <a:latin typeface="+mn-lt"/>
                        </a:rPr>
                        <a:t>626 077</a:t>
                      </a:r>
                    </a:p>
                  </a:txBody>
                  <a:tcPr marL="9525" marR="9525" marT="9525" marB="0" anchor="b">
                    <a:lnL>
                      <a:noFill/>
                    </a:lnL>
                    <a:lnR>
                      <a:noFill/>
                    </a:lnR>
                    <a:lnT>
                      <a:noFill/>
                    </a:lnT>
                    <a:lnB>
                      <a:noFill/>
                    </a:lnB>
                    <a:solidFill>
                      <a:srgbClr val="BFBFBF"/>
                    </a:solidFill>
                  </a:tcPr>
                </a:tc>
                <a:tc>
                  <a:txBody>
                    <a:bodyPr/>
                    <a:lstStyle/>
                    <a:p>
                      <a:pPr algn="r" fontAlgn="b"/>
                      <a:r>
                        <a:rPr lang="fi-FI" sz="900" b="0" i="0" u="none" strike="noStrike">
                          <a:solidFill>
                            <a:srgbClr val="000000"/>
                          </a:solidFill>
                          <a:effectLst/>
                          <a:latin typeface="+mn-lt"/>
                        </a:rPr>
                        <a:t>713 698</a:t>
                      </a:r>
                    </a:p>
                  </a:txBody>
                  <a:tcPr marL="9525" marR="9525" marT="9525" marB="0" anchor="b">
                    <a:lnL>
                      <a:noFill/>
                    </a:lnL>
                    <a:lnR>
                      <a:noFill/>
                    </a:lnR>
                    <a:lnT>
                      <a:noFill/>
                    </a:lnT>
                    <a:lnB>
                      <a:noFill/>
                    </a:lnB>
                    <a:solidFill>
                      <a:srgbClr val="BFBFBF"/>
                    </a:solidFill>
                  </a:tcPr>
                </a:tc>
                <a:tc>
                  <a:txBody>
                    <a:bodyPr/>
                    <a:lstStyle/>
                    <a:p>
                      <a:pPr algn="r" fontAlgn="b"/>
                      <a:r>
                        <a:rPr lang="fi-FI" sz="900" b="0" i="0" u="none" strike="noStrike">
                          <a:solidFill>
                            <a:srgbClr val="000000"/>
                          </a:solidFill>
                          <a:effectLst/>
                          <a:latin typeface="+mn-lt"/>
                        </a:rPr>
                        <a:t>697 899</a:t>
                      </a:r>
                    </a:p>
                  </a:txBody>
                  <a:tcPr marL="9525" marR="9525" marT="9525" marB="0" anchor="b">
                    <a:lnL>
                      <a:noFill/>
                    </a:lnL>
                    <a:lnR>
                      <a:noFill/>
                    </a:lnR>
                    <a:lnT>
                      <a:noFill/>
                    </a:lnT>
                    <a:lnB>
                      <a:noFill/>
                    </a:lnB>
                    <a:solidFill>
                      <a:srgbClr val="BFBFBF"/>
                    </a:solidFill>
                  </a:tcPr>
                </a:tc>
                <a:tc>
                  <a:txBody>
                    <a:bodyPr/>
                    <a:lstStyle/>
                    <a:p>
                      <a:pPr algn="r" fontAlgn="b"/>
                      <a:r>
                        <a:rPr lang="fi-FI" sz="900" b="0" i="0" u="none" strike="noStrike">
                          <a:solidFill>
                            <a:srgbClr val="000000"/>
                          </a:solidFill>
                          <a:effectLst/>
                          <a:latin typeface="+mn-lt"/>
                        </a:rPr>
                        <a:t>720 578</a:t>
                      </a:r>
                    </a:p>
                  </a:txBody>
                  <a:tcPr marL="9525" marR="9525" marT="9525" marB="0" anchor="b">
                    <a:lnL>
                      <a:noFill/>
                    </a:lnL>
                    <a:lnR>
                      <a:noFill/>
                    </a:lnR>
                    <a:lnT>
                      <a:noFill/>
                    </a:lnT>
                    <a:lnB>
                      <a:noFill/>
                    </a:lnB>
                    <a:solidFill>
                      <a:srgbClr val="BFBFBF"/>
                    </a:solidFill>
                  </a:tcPr>
                </a:tc>
                <a:tc>
                  <a:txBody>
                    <a:bodyPr/>
                    <a:lstStyle/>
                    <a:p>
                      <a:pPr algn="r" fontAlgn="b"/>
                      <a:r>
                        <a:rPr lang="fi-FI" sz="900" b="0" i="0" u="none" strike="noStrike">
                          <a:solidFill>
                            <a:srgbClr val="000000"/>
                          </a:solidFill>
                          <a:effectLst/>
                          <a:latin typeface="+mn-lt"/>
                        </a:rPr>
                        <a:t>686 490</a:t>
                      </a:r>
                    </a:p>
                  </a:txBody>
                  <a:tcPr marL="9525" marR="9525" marT="9525" marB="0" anchor="b">
                    <a:lnL>
                      <a:noFill/>
                    </a:lnL>
                    <a:lnR>
                      <a:noFill/>
                    </a:lnR>
                    <a:lnT>
                      <a:noFill/>
                    </a:lnT>
                    <a:lnB>
                      <a:noFill/>
                    </a:lnB>
                    <a:solidFill>
                      <a:srgbClr val="BFBFBF"/>
                    </a:solidFill>
                  </a:tcPr>
                </a:tc>
                <a:tc>
                  <a:txBody>
                    <a:bodyPr/>
                    <a:lstStyle/>
                    <a:p>
                      <a:pPr algn="r" fontAlgn="b"/>
                      <a:r>
                        <a:rPr lang="fi-FI" sz="900" b="0" i="0" u="none" strike="noStrike">
                          <a:solidFill>
                            <a:srgbClr val="000000"/>
                          </a:solidFill>
                          <a:effectLst/>
                          <a:latin typeface="+mn-lt"/>
                        </a:rPr>
                        <a:t>703 498</a:t>
                      </a:r>
                    </a:p>
                  </a:txBody>
                  <a:tcPr marL="9525" marR="9525" marT="9525" marB="0" anchor="b">
                    <a:lnL>
                      <a:noFill/>
                    </a:lnL>
                    <a:lnR>
                      <a:noFill/>
                    </a:lnR>
                    <a:lnT>
                      <a:noFill/>
                    </a:lnT>
                    <a:lnB>
                      <a:noFill/>
                    </a:lnB>
                    <a:solidFill>
                      <a:srgbClr val="BFBFBF"/>
                    </a:solidFill>
                  </a:tcPr>
                </a:tc>
                <a:tc>
                  <a:txBody>
                    <a:bodyPr/>
                    <a:lstStyle/>
                    <a:p>
                      <a:pPr algn="r" fontAlgn="b"/>
                      <a:r>
                        <a:rPr lang="fi-FI" sz="900" b="0" i="0" u="none" strike="noStrike">
                          <a:solidFill>
                            <a:srgbClr val="000000"/>
                          </a:solidFill>
                          <a:effectLst/>
                          <a:latin typeface="+mn-lt"/>
                        </a:rPr>
                        <a:t>726 455</a:t>
                      </a:r>
                    </a:p>
                  </a:txBody>
                  <a:tcPr marL="9525" marR="9525" marT="9525" marB="0" anchor="b">
                    <a:lnL>
                      <a:noFill/>
                    </a:lnL>
                    <a:lnR>
                      <a:noFill/>
                    </a:lnR>
                    <a:lnT>
                      <a:noFill/>
                    </a:lnT>
                    <a:lnB>
                      <a:noFill/>
                    </a:lnB>
                    <a:solidFill>
                      <a:srgbClr val="BFBFBF"/>
                    </a:solidFill>
                  </a:tcPr>
                </a:tc>
                <a:tc>
                  <a:txBody>
                    <a:bodyPr/>
                    <a:lstStyle/>
                    <a:p>
                      <a:pPr algn="r" fontAlgn="b"/>
                      <a:r>
                        <a:rPr lang="fi-FI" sz="900" b="0" i="0" u="none" strike="noStrike">
                          <a:solidFill>
                            <a:srgbClr val="000000"/>
                          </a:solidFill>
                          <a:effectLst/>
                          <a:latin typeface="+mn-lt"/>
                        </a:rPr>
                        <a:t>698 575</a:t>
                      </a:r>
                    </a:p>
                  </a:txBody>
                  <a:tcPr marL="9525" marR="9525" marT="9525" marB="0" anchor="b">
                    <a:lnL>
                      <a:noFill/>
                    </a:lnL>
                    <a:lnR>
                      <a:noFill/>
                    </a:lnR>
                    <a:lnT>
                      <a:noFill/>
                    </a:lnT>
                    <a:lnB>
                      <a:noFill/>
                    </a:lnB>
                    <a:solidFill>
                      <a:srgbClr val="BFBFBF"/>
                    </a:solidFill>
                  </a:tcPr>
                </a:tc>
                <a:tc>
                  <a:txBody>
                    <a:bodyPr/>
                    <a:lstStyle/>
                    <a:p>
                      <a:pPr algn="r" fontAlgn="b"/>
                      <a:r>
                        <a:rPr lang="fi-FI" sz="900" b="0" i="0" u="none" strike="noStrike">
                          <a:solidFill>
                            <a:srgbClr val="000000"/>
                          </a:solidFill>
                          <a:effectLst/>
                          <a:latin typeface="+mn-lt"/>
                        </a:rPr>
                        <a:t>741 404</a:t>
                      </a:r>
                    </a:p>
                  </a:txBody>
                  <a:tcPr marL="9525" marR="9525" marT="9525" marB="0" anchor="b">
                    <a:lnL>
                      <a:noFill/>
                    </a:lnL>
                    <a:lnR>
                      <a:noFill/>
                    </a:lnR>
                    <a:lnT>
                      <a:noFill/>
                    </a:lnT>
                    <a:lnB>
                      <a:noFill/>
                    </a:lnB>
                    <a:solidFill>
                      <a:srgbClr val="BFBFBF"/>
                    </a:solidFill>
                  </a:tcPr>
                </a:tc>
                <a:tc>
                  <a:txBody>
                    <a:bodyPr/>
                    <a:lstStyle/>
                    <a:p>
                      <a:pPr algn="r" fontAlgn="b"/>
                      <a:r>
                        <a:rPr lang="fi-FI" sz="900" b="0" i="0" u="none" strike="noStrike">
                          <a:solidFill>
                            <a:srgbClr val="000000"/>
                          </a:solidFill>
                          <a:effectLst/>
                          <a:latin typeface="+mn-lt"/>
                        </a:rPr>
                        <a:t>779 134</a:t>
                      </a:r>
                    </a:p>
                  </a:txBody>
                  <a:tcPr marL="9525" marR="9525" marT="9525" marB="0" anchor="b">
                    <a:lnL>
                      <a:noFill/>
                    </a:lnL>
                    <a:lnR>
                      <a:noFill/>
                    </a:lnR>
                    <a:lnT>
                      <a:noFill/>
                    </a:lnT>
                    <a:lnB>
                      <a:noFill/>
                    </a:lnB>
                    <a:solidFill>
                      <a:srgbClr val="BFBFBF"/>
                    </a:solidFill>
                  </a:tcPr>
                </a:tc>
                <a:tc>
                  <a:txBody>
                    <a:bodyPr/>
                    <a:lstStyle/>
                    <a:p>
                      <a:pPr algn="r" fontAlgn="b"/>
                      <a:r>
                        <a:rPr lang="fi-FI" sz="900" b="0" i="0" u="none" strike="noStrike">
                          <a:solidFill>
                            <a:srgbClr val="000000"/>
                          </a:solidFill>
                          <a:effectLst/>
                          <a:latin typeface="+mn-lt"/>
                        </a:rPr>
                        <a:t>596 070</a:t>
                      </a:r>
                    </a:p>
                  </a:txBody>
                  <a:tcPr marL="9525" marR="9525" marT="9525" marB="0" anchor="b">
                    <a:lnL>
                      <a:noFill/>
                    </a:lnL>
                    <a:lnR>
                      <a:noFill/>
                    </a:lnR>
                    <a:lnT>
                      <a:noFill/>
                    </a:lnT>
                    <a:lnB>
                      <a:noFill/>
                    </a:lnB>
                    <a:solidFill>
                      <a:srgbClr val="BFBFBF"/>
                    </a:solidFill>
                  </a:tcPr>
                </a:tc>
                <a:tc>
                  <a:txBody>
                    <a:bodyPr/>
                    <a:lstStyle/>
                    <a:p>
                      <a:pPr algn="r" fontAlgn="b"/>
                      <a:r>
                        <a:rPr lang="fi-FI" sz="900" b="0" i="0" u="none" strike="noStrike">
                          <a:solidFill>
                            <a:srgbClr val="000000"/>
                          </a:solidFill>
                          <a:effectLst/>
                          <a:latin typeface="+mn-lt"/>
                        </a:rPr>
                        <a:t>761 011</a:t>
                      </a:r>
                    </a:p>
                  </a:txBody>
                  <a:tcPr marL="9525" marR="9525" marT="9525" marB="0" anchor="b">
                    <a:lnL>
                      <a:noFill/>
                    </a:lnL>
                    <a:lnR>
                      <a:noFill/>
                    </a:lnR>
                    <a:lnT>
                      <a:noFill/>
                    </a:lnT>
                    <a:lnB>
                      <a:noFill/>
                    </a:lnB>
                    <a:solidFill>
                      <a:srgbClr val="BFBFBF"/>
                    </a:solidFill>
                  </a:tcPr>
                </a:tc>
                <a:tc>
                  <a:txBody>
                    <a:bodyPr/>
                    <a:lstStyle/>
                    <a:p>
                      <a:pPr algn="r" fontAlgn="b"/>
                      <a:r>
                        <a:rPr lang="fi-FI" sz="900" b="0" i="0" u="none" strike="noStrike">
                          <a:solidFill>
                            <a:srgbClr val="000000"/>
                          </a:solidFill>
                          <a:effectLst/>
                          <a:latin typeface="+mn-lt"/>
                        </a:rPr>
                        <a:t>750 118</a:t>
                      </a:r>
                    </a:p>
                  </a:txBody>
                  <a:tcPr marL="9525" marR="9525" marT="9525" marB="0" anchor="b">
                    <a:lnL>
                      <a:noFill/>
                    </a:lnL>
                    <a:lnR>
                      <a:noFill/>
                    </a:lnR>
                    <a:lnT>
                      <a:noFill/>
                    </a:lnT>
                    <a:lnB>
                      <a:noFill/>
                    </a:lnB>
                    <a:solidFill>
                      <a:srgbClr val="BFBFBF"/>
                    </a:solidFill>
                  </a:tcPr>
                </a:tc>
                <a:tc>
                  <a:txBody>
                    <a:bodyPr/>
                    <a:lstStyle/>
                    <a:p>
                      <a:pPr algn="r" fontAlgn="b"/>
                      <a:r>
                        <a:rPr lang="fi-FI" sz="900" b="0" i="0" u="none" strike="noStrike" kern="1200" dirty="0">
                          <a:solidFill>
                            <a:srgbClr val="000000"/>
                          </a:solidFill>
                          <a:effectLst/>
                          <a:latin typeface="+mn-lt"/>
                          <a:ea typeface="+mn-ea"/>
                          <a:cs typeface="+mn-cs"/>
                        </a:rPr>
                        <a:t>789 968</a:t>
                      </a:r>
                    </a:p>
                  </a:txBody>
                  <a:tcPr marL="9525" marR="9525" marT="9525" marB="0" anchor="b">
                    <a:lnL>
                      <a:noFill/>
                    </a:lnL>
                    <a:lnR>
                      <a:noFill/>
                    </a:lnR>
                    <a:lnT>
                      <a:noFill/>
                    </a:lnT>
                    <a:lnB>
                      <a:noFill/>
                    </a:lnB>
                    <a:solidFill>
                      <a:srgbClr val="BFBFBF"/>
                    </a:solidFill>
                  </a:tcPr>
                </a:tc>
                <a:extLst>
                  <a:ext uri="{0D108BD9-81ED-4DB2-BD59-A6C34878D82A}">
                    <a16:rowId xmlns:a16="http://schemas.microsoft.com/office/drawing/2014/main" val="1185206982"/>
                  </a:ext>
                </a:extLst>
              </a:tr>
              <a:tr h="236352">
                <a:tc>
                  <a:txBody>
                    <a:bodyPr/>
                    <a:lstStyle/>
                    <a:p>
                      <a:pPr algn="l" fontAlgn="b"/>
                      <a:r>
                        <a:rPr lang="fi-FI" sz="900" b="0" i="0" u="none" strike="noStrike">
                          <a:solidFill>
                            <a:srgbClr val="000000"/>
                          </a:solidFill>
                          <a:effectLst/>
                          <a:latin typeface="+mn-lt"/>
                        </a:rPr>
                        <a:t>Pohjanmaa</a:t>
                      </a:r>
                    </a:p>
                  </a:txBody>
                  <a:tcPr marL="9525" marR="9525" marT="9525" marB="0" anchor="b">
                    <a:lnL>
                      <a:noFill/>
                    </a:lnL>
                    <a:lnR>
                      <a:noFill/>
                    </a:lnR>
                    <a:lnT>
                      <a:noFill/>
                    </a:lnT>
                    <a:lnB>
                      <a:noFill/>
                    </a:lnB>
                  </a:tcPr>
                </a:tc>
                <a:tc>
                  <a:txBody>
                    <a:bodyPr/>
                    <a:lstStyle/>
                    <a:p>
                      <a:pPr algn="r" fontAlgn="b"/>
                      <a:r>
                        <a:rPr lang="fi-FI" sz="900" b="0" i="0" u="none" strike="noStrike">
                          <a:solidFill>
                            <a:srgbClr val="000000"/>
                          </a:solidFill>
                          <a:effectLst/>
                          <a:latin typeface="+mn-lt"/>
                        </a:rPr>
                        <a:t>377 853</a:t>
                      </a:r>
                    </a:p>
                  </a:txBody>
                  <a:tcPr marL="9525" marR="9525" marT="9525" marB="0" anchor="b">
                    <a:lnL>
                      <a:noFill/>
                    </a:lnL>
                    <a:lnR>
                      <a:noFill/>
                    </a:lnR>
                    <a:lnT>
                      <a:noFill/>
                    </a:lnT>
                    <a:lnB>
                      <a:noFill/>
                    </a:lnB>
                  </a:tcPr>
                </a:tc>
                <a:tc>
                  <a:txBody>
                    <a:bodyPr/>
                    <a:lstStyle/>
                    <a:p>
                      <a:pPr algn="r" fontAlgn="b"/>
                      <a:r>
                        <a:rPr lang="fi-FI" sz="900" b="0" i="0" u="none" strike="noStrike">
                          <a:solidFill>
                            <a:srgbClr val="000000"/>
                          </a:solidFill>
                          <a:effectLst/>
                          <a:latin typeface="+mn-lt"/>
                        </a:rPr>
                        <a:t>398 506</a:t>
                      </a:r>
                    </a:p>
                  </a:txBody>
                  <a:tcPr marL="9525" marR="9525" marT="9525" marB="0" anchor="b">
                    <a:lnL>
                      <a:noFill/>
                    </a:lnL>
                    <a:lnR>
                      <a:noFill/>
                    </a:lnR>
                    <a:lnT>
                      <a:noFill/>
                    </a:lnT>
                    <a:lnB>
                      <a:noFill/>
                    </a:lnB>
                  </a:tcPr>
                </a:tc>
                <a:tc>
                  <a:txBody>
                    <a:bodyPr/>
                    <a:lstStyle/>
                    <a:p>
                      <a:pPr algn="r" fontAlgn="b"/>
                      <a:r>
                        <a:rPr lang="fi-FI" sz="900" b="0" i="0" u="none" strike="noStrike">
                          <a:solidFill>
                            <a:srgbClr val="000000"/>
                          </a:solidFill>
                          <a:effectLst/>
                          <a:latin typeface="+mn-lt"/>
                        </a:rPr>
                        <a:t>403 292</a:t>
                      </a:r>
                    </a:p>
                  </a:txBody>
                  <a:tcPr marL="9525" marR="9525" marT="9525" marB="0" anchor="b">
                    <a:lnL>
                      <a:noFill/>
                    </a:lnL>
                    <a:lnR>
                      <a:noFill/>
                    </a:lnR>
                    <a:lnT>
                      <a:noFill/>
                    </a:lnT>
                    <a:lnB>
                      <a:noFill/>
                    </a:lnB>
                  </a:tcPr>
                </a:tc>
                <a:tc>
                  <a:txBody>
                    <a:bodyPr/>
                    <a:lstStyle/>
                    <a:p>
                      <a:pPr algn="r" fontAlgn="b"/>
                      <a:r>
                        <a:rPr lang="fi-FI" sz="900" b="0" i="0" u="none" strike="noStrike">
                          <a:solidFill>
                            <a:srgbClr val="000000"/>
                          </a:solidFill>
                          <a:effectLst/>
                          <a:latin typeface="+mn-lt"/>
                        </a:rPr>
                        <a:t>391 407</a:t>
                      </a:r>
                    </a:p>
                  </a:txBody>
                  <a:tcPr marL="9525" marR="9525" marT="9525" marB="0" anchor="b">
                    <a:lnL>
                      <a:noFill/>
                    </a:lnL>
                    <a:lnR>
                      <a:noFill/>
                    </a:lnR>
                    <a:lnT>
                      <a:noFill/>
                    </a:lnT>
                    <a:lnB>
                      <a:noFill/>
                    </a:lnB>
                  </a:tcPr>
                </a:tc>
                <a:tc>
                  <a:txBody>
                    <a:bodyPr/>
                    <a:lstStyle/>
                    <a:p>
                      <a:pPr algn="r" fontAlgn="b"/>
                      <a:r>
                        <a:rPr lang="fi-FI" sz="900" b="0" i="0" u="none" strike="noStrike">
                          <a:solidFill>
                            <a:srgbClr val="000000"/>
                          </a:solidFill>
                          <a:effectLst/>
                          <a:latin typeface="+mn-lt"/>
                        </a:rPr>
                        <a:t>379 563</a:t>
                      </a:r>
                    </a:p>
                  </a:txBody>
                  <a:tcPr marL="9525" marR="9525" marT="9525" marB="0" anchor="b">
                    <a:lnL>
                      <a:noFill/>
                    </a:lnL>
                    <a:lnR>
                      <a:noFill/>
                    </a:lnR>
                    <a:lnT>
                      <a:noFill/>
                    </a:lnT>
                    <a:lnB>
                      <a:noFill/>
                    </a:lnB>
                  </a:tcPr>
                </a:tc>
                <a:tc>
                  <a:txBody>
                    <a:bodyPr/>
                    <a:lstStyle/>
                    <a:p>
                      <a:pPr algn="r" fontAlgn="b"/>
                      <a:r>
                        <a:rPr lang="fi-FI" sz="900" b="0" i="0" u="none" strike="noStrike">
                          <a:solidFill>
                            <a:srgbClr val="000000"/>
                          </a:solidFill>
                          <a:effectLst/>
                          <a:latin typeface="+mn-lt"/>
                        </a:rPr>
                        <a:t>388 223</a:t>
                      </a:r>
                    </a:p>
                  </a:txBody>
                  <a:tcPr marL="9525" marR="9525" marT="9525" marB="0" anchor="b">
                    <a:lnL>
                      <a:noFill/>
                    </a:lnL>
                    <a:lnR>
                      <a:noFill/>
                    </a:lnR>
                    <a:lnT>
                      <a:noFill/>
                    </a:lnT>
                    <a:lnB>
                      <a:noFill/>
                    </a:lnB>
                  </a:tcPr>
                </a:tc>
                <a:tc>
                  <a:txBody>
                    <a:bodyPr/>
                    <a:lstStyle/>
                    <a:p>
                      <a:pPr algn="r" fontAlgn="b"/>
                      <a:r>
                        <a:rPr lang="fi-FI" sz="900" b="0" i="0" u="none" strike="noStrike">
                          <a:solidFill>
                            <a:srgbClr val="000000"/>
                          </a:solidFill>
                          <a:effectLst/>
                          <a:latin typeface="+mn-lt"/>
                        </a:rPr>
                        <a:t>354 982</a:t>
                      </a:r>
                    </a:p>
                  </a:txBody>
                  <a:tcPr marL="9525" marR="9525" marT="9525" marB="0" anchor="b">
                    <a:lnL>
                      <a:noFill/>
                    </a:lnL>
                    <a:lnR>
                      <a:noFill/>
                    </a:lnR>
                    <a:lnT>
                      <a:noFill/>
                    </a:lnT>
                    <a:lnB>
                      <a:noFill/>
                    </a:lnB>
                  </a:tcPr>
                </a:tc>
                <a:tc>
                  <a:txBody>
                    <a:bodyPr/>
                    <a:lstStyle/>
                    <a:p>
                      <a:pPr algn="r" fontAlgn="b"/>
                      <a:r>
                        <a:rPr lang="fi-FI" sz="900" b="0" i="0" u="none" strike="noStrike">
                          <a:solidFill>
                            <a:srgbClr val="000000"/>
                          </a:solidFill>
                          <a:effectLst/>
                          <a:latin typeface="+mn-lt"/>
                        </a:rPr>
                        <a:t>355 327</a:t>
                      </a:r>
                    </a:p>
                  </a:txBody>
                  <a:tcPr marL="9525" marR="9525" marT="9525" marB="0" anchor="b">
                    <a:lnL>
                      <a:noFill/>
                    </a:lnL>
                    <a:lnR>
                      <a:noFill/>
                    </a:lnR>
                    <a:lnT>
                      <a:noFill/>
                    </a:lnT>
                    <a:lnB>
                      <a:noFill/>
                    </a:lnB>
                  </a:tcPr>
                </a:tc>
                <a:tc>
                  <a:txBody>
                    <a:bodyPr/>
                    <a:lstStyle/>
                    <a:p>
                      <a:pPr algn="r" fontAlgn="b"/>
                      <a:r>
                        <a:rPr lang="fi-FI" sz="900" b="0" i="0" u="none" strike="noStrike">
                          <a:solidFill>
                            <a:srgbClr val="000000"/>
                          </a:solidFill>
                          <a:effectLst/>
                          <a:latin typeface="+mn-lt"/>
                        </a:rPr>
                        <a:t>347 977</a:t>
                      </a:r>
                    </a:p>
                  </a:txBody>
                  <a:tcPr marL="9525" marR="9525" marT="9525" marB="0" anchor="b">
                    <a:lnL>
                      <a:noFill/>
                    </a:lnL>
                    <a:lnR>
                      <a:noFill/>
                    </a:lnR>
                    <a:lnT>
                      <a:noFill/>
                    </a:lnT>
                    <a:lnB>
                      <a:noFill/>
                    </a:lnB>
                  </a:tcPr>
                </a:tc>
                <a:tc>
                  <a:txBody>
                    <a:bodyPr/>
                    <a:lstStyle/>
                    <a:p>
                      <a:pPr algn="r" fontAlgn="b"/>
                      <a:r>
                        <a:rPr lang="fi-FI" sz="900" b="0" i="0" u="none" strike="noStrike">
                          <a:solidFill>
                            <a:srgbClr val="000000"/>
                          </a:solidFill>
                          <a:effectLst/>
                          <a:latin typeface="+mn-lt"/>
                        </a:rPr>
                        <a:t>361 550</a:t>
                      </a:r>
                    </a:p>
                  </a:txBody>
                  <a:tcPr marL="9525" marR="9525" marT="9525" marB="0" anchor="b">
                    <a:lnL>
                      <a:noFill/>
                    </a:lnL>
                    <a:lnR>
                      <a:noFill/>
                    </a:lnR>
                    <a:lnT>
                      <a:noFill/>
                    </a:lnT>
                    <a:lnB>
                      <a:noFill/>
                    </a:lnB>
                  </a:tcPr>
                </a:tc>
                <a:tc>
                  <a:txBody>
                    <a:bodyPr/>
                    <a:lstStyle/>
                    <a:p>
                      <a:pPr algn="r" fontAlgn="b"/>
                      <a:r>
                        <a:rPr lang="fi-FI" sz="900" b="0" i="0" u="none" strike="noStrike">
                          <a:solidFill>
                            <a:srgbClr val="000000"/>
                          </a:solidFill>
                          <a:effectLst/>
                          <a:latin typeface="+mn-lt"/>
                        </a:rPr>
                        <a:t>242 738</a:t>
                      </a:r>
                    </a:p>
                  </a:txBody>
                  <a:tcPr marL="9525" marR="9525" marT="9525" marB="0" anchor="b">
                    <a:lnL>
                      <a:noFill/>
                    </a:lnL>
                    <a:lnR>
                      <a:noFill/>
                    </a:lnR>
                    <a:lnT>
                      <a:noFill/>
                    </a:lnT>
                    <a:lnB>
                      <a:noFill/>
                    </a:lnB>
                  </a:tcPr>
                </a:tc>
                <a:tc>
                  <a:txBody>
                    <a:bodyPr/>
                    <a:lstStyle/>
                    <a:p>
                      <a:pPr algn="r" fontAlgn="b"/>
                      <a:r>
                        <a:rPr lang="fi-FI" sz="900" b="0" i="0" u="none" strike="noStrike">
                          <a:solidFill>
                            <a:srgbClr val="000000"/>
                          </a:solidFill>
                          <a:effectLst/>
                          <a:latin typeface="+mn-lt"/>
                        </a:rPr>
                        <a:t>339 998</a:t>
                      </a:r>
                    </a:p>
                  </a:txBody>
                  <a:tcPr marL="9525" marR="9525" marT="9525" marB="0" anchor="b">
                    <a:lnL>
                      <a:noFill/>
                    </a:lnL>
                    <a:lnR>
                      <a:noFill/>
                    </a:lnR>
                    <a:lnT>
                      <a:noFill/>
                    </a:lnT>
                    <a:lnB>
                      <a:noFill/>
                    </a:lnB>
                  </a:tcPr>
                </a:tc>
                <a:tc>
                  <a:txBody>
                    <a:bodyPr/>
                    <a:lstStyle/>
                    <a:p>
                      <a:pPr algn="r" fontAlgn="b"/>
                      <a:r>
                        <a:rPr lang="fi-FI" sz="900" b="0" i="0" u="none" strike="noStrike">
                          <a:solidFill>
                            <a:srgbClr val="000000"/>
                          </a:solidFill>
                          <a:effectLst/>
                          <a:latin typeface="+mn-lt"/>
                        </a:rPr>
                        <a:t>401 337</a:t>
                      </a:r>
                    </a:p>
                  </a:txBody>
                  <a:tcPr marL="9525" marR="9525" marT="9525" marB="0" anchor="b">
                    <a:lnL>
                      <a:noFill/>
                    </a:lnL>
                    <a:lnR>
                      <a:noFill/>
                    </a:lnR>
                    <a:lnT>
                      <a:noFill/>
                    </a:lnT>
                    <a:lnB>
                      <a:noFill/>
                    </a:lnB>
                  </a:tcPr>
                </a:tc>
                <a:tc>
                  <a:txBody>
                    <a:bodyPr/>
                    <a:lstStyle/>
                    <a:p>
                      <a:pPr algn="r" fontAlgn="b"/>
                      <a:r>
                        <a:rPr lang="fi-FI" sz="900" b="0" i="0" u="none" strike="noStrike" kern="1200" dirty="0">
                          <a:solidFill>
                            <a:srgbClr val="000000"/>
                          </a:solidFill>
                          <a:effectLst/>
                          <a:latin typeface="+mn-lt"/>
                          <a:ea typeface="+mn-ea"/>
                          <a:cs typeface="+mn-cs"/>
                        </a:rPr>
                        <a:t>391 795</a:t>
                      </a:r>
                    </a:p>
                  </a:txBody>
                  <a:tcPr marL="9525" marR="9525" marT="9525" marB="0" anchor="b">
                    <a:lnL>
                      <a:noFill/>
                    </a:lnL>
                    <a:lnR>
                      <a:noFill/>
                    </a:lnR>
                    <a:lnT>
                      <a:noFill/>
                    </a:lnT>
                    <a:lnB>
                      <a:noFill/>
                    </a:lnB>
                  </a:tcPr>
                </a:tc>
                <a:extLst>
                  <a:ext uri="{0D108BD9-81ED-4DB2-BD59-A6C34878D82A}">
                    <a16:rowId xmlns:a16="http://schemas.microsoft.com/office/drawing/2014/main" val="1751279941"/>
                  </a:ext>
                </a:extLst>
              </a:tr>
              <a:tr h="236352">
                <a:tc>
                  <a:txBody>
                    <a:bodyPr/>
                    <a:lstStyle/>
                    <a:p>
                      <a:pPr algn="l" fontAlgn="b"/>
                      <a:r>
                        <a:rPr lang="fi-FI" sz="900" b="0" i="0" u="none" strike="noStrike">
                          <a:solidFill>
                            <a:srgbClr val="000000"/>
                          </a:solidFill>
                          <a:effectLst/>
                          <a:latin typeface="+mn-lt"/>
                        </a:rPr>
                        <a:t>Keski-Pohjanmaa</a:t>
                      </a:r>
                    </a:p>
                  </a:txBody>
                  <a:tcPr marL="9525" marR="9525" marT="9525" marB="0" anchor="b">
                    <a:lnL>
                      <a:noFill/>
                    </a:lnL>
                    <a:lnR>
                      <a:noFill/>
                    </a:lnR>
                    <a:lnT>
                      <a:noFill/>
                    </a:lnT>
                    <a:lnB>
                      <a:noFill/>
                    </a:lnB>
                    <a:solidFill>
                      <a:srgbClr val="BFBFBF"/>
                    </a:solidFill>
                  </a:tcPr>
                </a:tc>
                <a:tc>
                  <a:txBody>
                    <a:bodyPr/>
                    <a:lstStyle/>
                    <a:p>
                      <a:pPr algn="r" fontAlgn="b"/>
                      <a:r>
                        <a:rPr lang="fi-FI" sz="900" b="0" i="0" u="none" strike="noStrike">
                          <a:solidFill>
                            <a:srgbClr val="000000"/>
                          </a:solidFill>
                          <a:effectLst/>
                          <a:latin typeface="+mn-lt"/>
                        </a:rPr>
                        <a:t>179 975</a:t>
                      </a:r>
                    </a:p>
                  </a:txBody>
                  <a:tcPr marL="9525" marR="9525" marT="9525" marB="0" anchor="b">
                    <a:lnL>
                      <a:noFill/>
                    </a:lnL>
                    <a:lnR>
                      <a:noFill/>
                    </a:lnR>
                    <a:lnT>
                      <a:noFill/>
                    </a:lnT>
                    <a:lnB>
                      <a:noFill/>
                    </a:lnB>
                    <a:solidFill>
                      <a:srgbClr val="BFBFBF"/>
                    </a:solidFill>
                  </a:tcPr>
                </a:tc>
                <a:tc>
                  <a:txBody>
                    <a:bodyPr/>
                    <a:lstStyle/>
                    <a:p>
                      <a:pPr algn="r" fontAlgn="b"/>
                      <a:r>
                        <a:rPr lang="fi-FI" sz="900" b="0" i="0" u="none" strike="noStrike">
                          <a:solidFill>
                            <a:srgbClr val="000000"/>
                          </a:solidFill>
                          <a:effectLst/>
                          <a:latin typeface="+mn-lt"/>
                        </a:rPr>
                        <a:t>171 444</a:t>
                      </a:r>
                    </a:p>
                  </a:txBody>
                  <a:tcPr marL="9525" marR="9525" marT="9525" marB="0" anchor="b">
                    <a:lnL>
                      <a:noFill/>
                    </a:lnL>
                    <a:lnR>
                      <a:noFill/>
                    </a:lnR>
                    <a:lnT>
                      <a:noFill/>
                    </a:lnT>
                    <a:lnB>
                      <a:noFill/>
                    </a:lnB>
                    <a:solidFill>
                      <a:srgbClr val="BFBFBF"/>
                    </a:solidFill>
                  </a:tcPr>
                </a:tc>
                <a:tc>
                  <a:txBody>
                    <a:bodyPr/>
                    <a:lstStyle/>
                    <a:p>
                      <a:pPr algn="r" fontAlgn="b"/>
                      <a:r>
                        <a:rPr lang="fi-FI" sz="900" b="0" i="0" u="none" strike="noStrike">
                          <a:solidFill>
                            <a:srgbClr val="000000"/>
                          </a:solidFill>
                          <a:effectLst/>
                          <a:latin typeface="+mn-lt"/>
                        </a:rPr>
                        <a:t>159 098</a:t>
                      </a:r>
                    </a:p>
                  </a:txBody>
                  <a:tcPr marL="9525" marR="9525" marT="9525" marB="0" anchor="b">
                    <a:lnL>
                      <a:noFill/>
                    </a:lnL>
                    <a:lnR>
                      <a:noFill/>
                    </a:lnR>
                    <a:lnT>
                      <a:noFill/>
                    </a:lnT>
                    <a:lnB>
                      <a:noFill/>
                    </a:lnB>
                    <a:solidFill>
                      <a:srgbClr val="BFBFBF"/>
                    </a:solidFill>
                  </a:tcPr>
                </a:tc>
                <a:tc>
                  <a:txBody>
                    <a:bodyPr/>
                    <a:lstStyle/>
                    <a:p>
                      <a:pPr algn="r" fontAlgn="b"/>
                      <a:r>
                        <a:rPr lang="fi-FI" sz="900" b="0" i="0" u="none" strike="noStrike">
                          <a:solidFill>
                            <a:srgbClr val="000000"/>
                          </a:solidFill>
                          <a:effectLst/>
                          <a:latin typeface="+mn-lt"/>
                        </a:rPr>
                        <a:t>166 094</a:t>
                      </a:r>
                    </a:p>
                  </a:txBody>
                  <a:tcPr marL="9525" marR="9525" marT="9525" marB="0" anchor="b">
                    <a:lnL>
                      <a:noFill/>
                    </a:lnL>
                    <a:lnR>
                      <a:noFill/>
                    </a:lnR>
                    <a:lnT>
                      <a:noFill/>
                    </a:lnT>
                    <a:lnB>
                      <a:noFill/>
                    </a:lnB>
                    <a:solidFill>
                      <a:srgbClr val="BFBFBF"/>
                    </a:solidFill>
                  </a:tcPr>
                </a:tc>
                <a:tc>
                  <a:txBody>
                    <a:bodyPr/>
                    <a:lstStyle/>
                    <a:p>
                      <a:pPr algn="r" fontAlgn="b"/>
                      <a:r>
                        <a:rPr lang="fi-FI" sz="900" b="0" i="0" u="none" strike="noStrike">
                          <a:solidFill>
                            <a:srgbClr val="000000"/>
                          </a:solidFill>
                          <a:effectLst/>
                          <a:latin typeface="+mn-lt"/>
                        </a:rPr>
                        <a:t>167 144</a:t>
                      </a:r>
                    </a:p>
                  </a:txBody>
                  <a:tcPr marL="9525" marR="9525" marT="9525" marB="0" anchor="b">
                    <a:lnL>
                      <a:noFill/>
                    </a:lnL>
                    <a:lnR>
                      <a:noFill/>
                    </a:lnR>
                    <a:lnT>
                      <a:noFill/>
                    </a:lnT>
                    <a:lnB>
                      <a:noFill/>
                    </a:lnB>
                    <a:solidFill>
                      <a:srgbClr val="BFBFBF"/>
                    </a:solidFill>
                  </a:tcPr>
                </a:tc>
                <a:tc>
                  <a:txBody>
                    <a:bodyPr/>
                    <a:lstStyle/>
                    <a:p>
                      <a:pPr algn="r" fontAlgn="b"/>
                      <a:r>
                        <a:rPr lang="fi-FI" sz="900" b="0" i="0" u="none" strike="noStrike">
                          <a:solidFill>
                            <a:srgbClr val="000000"/>
                          </a:solidFill>
                          <a:effectLst/>
                          <a:latin typeface="+mn-lt"/>
                        </a:rPr>
                        <a:t>148 862</a:t>
                      </a:r>
                    </a:p>
                  </a:txBody>
                  <a:tcPr marL="9525" marR="9525" marT="9525" marB="0" anchor="b">
                    <a:lnL>
                      <a:noFill/>
                    </a:lnL>
                    <a:lnR>
                      <a:noFill/>
                    </a:lnR>
                    <a:lnT>
                      <a:noFill/>
                    </a:lnT>
                    <a:lnB>
                      <a:noFill/>
                    </a:lnB>
                    <a:solidFill>
                      <a:srgbClr val="BFBFBF"/>
                    </a:solidFill>
                  </a:tcPr>
                </a:tc>
                <a:tc>
                  <a:txBody>
                    <a:bodyPr/>
                    <a:lstStyle/>
                    <a:p>
                      <a:pPr algn="r" fontAlgn="b"/>
                      <a:r>
                        <a:rPr lang="fi-FI" sz="900" b="0" i="0" u="none" strike="noStrike">
                          <a:solidFill>
                            <a:srgbClr val="000000"/>
                          </a:solidFill>
                          <a:effectLst/>
                          <a:latin typeface="+mn-lt"/>
                        </a:rPr>
                        <a:t>161 135</a:t>
                      </a:r>
                    </a:p>
                  </a:txBody>
                  <a:tcPr marL="9525" marR="9525" marT="9525" marB="0" anchor="b">
                    <a:lnL>
                      <a:noFill/>
                    </a:lnL>
                    <a:lnR>
                      <a:noFill/>
                    </a:lnR>
                    <a:lnT>
                      <a:noFill/>
                    </a:lnT>
                    <a:lnB>
                      <a:noFill/>
                    </a:lnB>
                    <a:solidFill>
                      <a:srgbClr val="BFBFBF"/>
                    </a:solidFill>
                  </a:tcPr>
                </a:tc>
                <a:tc>
                  <a:txBody>
                    <a:bodyPr/>
                    <a:lstStyle/>
                    <a:p>
                      <a:pPr algn="r" fontAlgn="b"/>
                      <a:r>
                        <a:rPr lang="fi-FI" sz="900" b="0" i="0" u="none" strike="noStrike">
                          <a:solidFill>
                            <a:srgbClr val="000000"/>
                          </a:solidFill>
                          <a:effectLst/>
                          <a:latin typeface="+mn-lt"/>
                        </a:rPr>
                        <a:t>149 402</a:t>
                      </a:r>
                    </a:p>
                  </a:txBody>
                  <a:tcPr marL="9525" marR="9525" marT="9525" marB="0" anchor="b">
                    <a:lnL>
                      <a:noFill/>
                    </a:lnL>
                    <a:lnR>
                      <a:noFill/>
                    </a:lnR>
                    <a:lnT>
                      <a:noFill/>
                    </a:lnT>
                    <a:lnB>
                      <a:noFill/>
                    </a:lnB>
                    <a:solidFill>
                      <a:srgbClr val="BFBFBF"/>
                    </a:solidFill>
                  </a:tcPr>
                </a:tc>
                <a:tc>
                  <a:txBody>
                    <a:bodyPr/>
                    <a:lstStyle/>
                    <a:p>
                      <a:pPr algn="r" fontAlgn="b"/>
                      <a:r>
                        <a:rPr lang="fi-FI" sz="900" b="0" i="0" u="none" strike="noStrike">
                          <a:solidFill>
                            <a:srgbClr val="000000"/>
                          </a:solidFill>
                          <a:effectLst/>
                          <a:latin typeface="+mn-lt"/>
                        </a:rPr>
                        <a:t>145 542</a:t>
                      </a:r>
                    </a:p>
                  </a:txBody>
                  <a:tcPr marL="9525" marR="9525" marT="9525" marB="0" anchor="b">
                    <a:lnL>
                      <a:noFill/>
                    </a:lnL>
                    <a:lnR>
                      <a:noFill/>
                    </a:lnR>
                    <a:lnT>
                      <a:noFill/>
                    </a:lnT>
                    <a:lnB>
                      <a:noFill/>
                    </a:lnB>
                    <a:solidFill>
                      <a:srgbClr val="BFBFBF"/>
                    </a:solidFill>
                  </a:tcPr>
                </a:tc>
                <a:tc>
                  <a:txBody>
                    <a:bodyPr/>
                    <a:lstStyle/>
                    <a:p>
                      <a:pPr algn="r" fontAlgn="b"/>
                      <a:r>
                        <a:rPr lang="fi-FI" sz="900" b="0" i="0" u="none" strike="noStrike">
                          <a:solidFill>
                            <a:srgbClr val="000000"/>
                          </a:solidFill>
                          <a:effectLst/>
                          <a:latin typeface="+mn-lt"/>
                        </a:rPr>
                        <a:t>146 425</a:t>
                      </a:r>
                    </a:p>
                  </a:txBody>
                  <a:tcPr marL="9525" marR="9525" marT="9525" marB="0" anchor="b">
                    <a:lnL>
                      <a:noFill/>
                    </a:lnL>
                    <a:lnR>
                      <a:noFill/>
                    </a:lnR>
                    <a:lnT>
                      <a:noFill/>
                    </a:lnT>
                    <a:lnB>
                      <a:noFill/>
                    </a:lnB>
                    <a:solidFill>
                      <a:srgbClr val="BFBFBF"/>
                    </a:solidFill>
                  </a:tcPr>
                </a:tc>
                <a:tc>
                  <a:txBody>
                    <a:bodyPr/>
                    <a:lstStyle/>
                    <a:p>
                      <a:pPr algn="r" fontAlgn="b"/>
                      <a:r>
                        <a:rPr lang="fi-FI" sz="900" b="0" i="0" u="none" strike="noStrike">
                          <a:solidFill>
                            <a:srgbClr val="000000"/>
                          </a:solidFill>
                          <a:effectLst/>
                          <a:latin typeface="+mn-lt"/>
                        </a:rPr>
                        <a:t>110 143</a:t>
                      </a:r>
                    </a:p>
                  </a:txBody>
                  <a:tcPr marL="9525" marR="9525" marT="9525" marB="0" anchor="b">
                    <a:lnL>
                      <a:noFill/>
                    </a:lnL>
                    <a:lnR>
                      <a:noFill/>
                    </a:lnR>
                    <a:lnT>
                      <a:noFill/>
                    </a:lnT>
                    <a:lnB>
                      <a:noFill/>
                    </a:lnB>
                    <a:solidFill>
                      <a:srgbClr val="BFBFBF"/>
                    </a:solidFill>
                  </a:tcPr>
                </a:tc>
                <a:tc>
                  <a:txBody>
                    <a:bodyPr/>
                    <a:lstStyle/>
                    <a:p>
                      <a:pPr algn="r" fontAlgn="b"/>
                      <a:r>
                        <a:rPr lang="fi-FI" sz="900" b="0" i="0" u="none" strike="noStrike">
                          <a:solidFill>
                            <a:srgbClr val="000000"/>
                          </a:solidFill>
                          <a:effectLst/>
                          <a:latin typeface="+mn-lt"/>
                        </a:rPr>
                        <a:t>127 885</a:t>
                      </a:r>
                    </a:p>
                  </a:txBody>
                  <a:tcPr marL="9525" marR="9525" marT="9525" marB="0" anchor="b">
                    <a:lnL>
                      <a:noFill/>
                    </a:lnL>
                    <a:lnR>
                      <a:noFill/>
                    </a:lnR>
                    <a:lnT>
                      <a:noFill/>
                    </a:lnT>
                    <a:lnB>
                      <a:noFill/>
                    </a:lnB>
                    <a:solidFill>
                      <a:srgbClr val="BFBFBF"/>
                    </a:solidFill>
                  </a:tcPr>
                </a:tc>
                <a:tc>
                  <a:txBody>
                    <a:bodyPr/>
                    <a:lstStyle/>
                    <a:p>
                      <a:pPr algn="r" fontAlgn="b"/>
                      <a:r>
                        <a:rPr lang="fi-FI" sz="900" b="0" i="0" u="none" strike="noStrike">
                          <a:solidFill>
                            <a:srgbClr val="000000"/>
                          </a:solidFill>
                          <a:effectLst/>
                          <a:latin typeface="+mn-lt"/>
                        </a:rPr>
                        <a:t>141 545</a:t>
                      </a:r>
                    </a:p>
                  </a:txBody>
                  <a:tcPr marL="9525" marR="9525" marT="9525" marB="0" anchor="b">
                    <a:lnL>
                      <a:noFill/>
                    </a:lnL>
                    <a:lnR>
                      <a:noFill/>
                    </a:lnR>
                    <a:lnT>
                      <a:noFill/>
                    </a:lnT>
                    <a:lnB>
                      <a:noFill/>
                    </a:lnB>
                    <a:solidFill>
                      <a:srgbClr val="BFBFBF"/>
                    </a:solidFill>
                  </a:tcPr>
                </a:tc>
                <a:tc>
                  <a:txBody>
                    <a:bodyPr/>
                    <a:lstStyle/>
                    <a:p>
                      <a:pPr algn="r" fontAlgn="b"/>
                      <a:r>
                        <a:rPr lang="fi-FI" sz="900" b="0" i="0" u="none" strike="noStrike" kern="1200" dirty="0">
                          <a:solidFill>
                            <a:srgbClr val="000000"/>
                          </a:solidFill>
                          <a:effectLst/>
                          <a:latin typeface="+mn-lt"/>
                          <a:ea typeface="+mn-ea"/>
                          <a:cs typeface="+mn-cs"/>
                        </a:rPr>
                        <a:t>137 541</a:t>
                      </a:r>
                    </a:p>
                  </a:txBody>
                  <a:tcPr marL="9525" marR="9525" marT="9525" marB="0" anchor="b">
                    <a:lnL>
                      <a:noFill/>
                    </a:lnL>
                    <a:lnR>
                      <a:noFill/>
                    </a:lnR>
                    <a:lnT>
                      <a:noFill/>
                    </a:lnT>
                    <a:lnB>
                      <a:noFill/>
                    </a:lnB>
                    <a:solidFill>
                      <a:srgbClr val="BFBFBF"/>
                    </a:solidFill>
                  </a:tcPr>
                </a:tc>
                <a:extLst>
                  <a:ext uri="{0D108BD9-81ED-4DB2-BD59-A6C34878D82A}">
                    <a16:rowId xmlns:a16="http://schemas.microsoft.com/office/drawing/2014/main" val="2161170658"/>
                  </a:ext>
                </a:extLst>
              </a:tr>
              <a:tr h="236352">
                <a:tc>
                  <a:txBody>
                    <a:bodyPr/>
                    <a:lstStyle/>
                    <a:p>
                      <a:pPr algn="l" fontAlgn="b"/>
                      <a:r>
                        <a:rPr lang="fi-FI" sz="900" b="0" i="0" u="none" strike="noStrike">
                          <a:solidFill>
                            <a:srgbClr val="000000"/>
                          </a:solidFill>
                          <a:effectLst/>
                          <a:latin typeface="+mn-lt"/>
                        </a:rPr>
                        <a:t>Pohjois-Pohjanmaa</a:t>
                      </a:r>
                    </a:p>
                  </a:txBody>
                  <a:tcPr marL="9525" marR="9525" marT="9525" marB="0" anchor="b">
                    <a:lnL>
                      <a:noFill/>
                    </a:lnL>
                    <a:lnR>
                      <a:noFill/>
                    </a:lnR>
                    <a:lnT>
                      <a:noFill/>
                    </a:lnT>
                    <a:lnB>
                      <a:noFill/>
                    </a:lnB>
                  </a:tcPr>
                </a:tc>
                <a:tc>
                  <a:txBody>
                    <a:bodyPr/>
                    <a:lstStyle/>
                    <a:p>
                      <a:pPr algn="r" fontAlgn="b"/>
                      <a:r>
                        <a:rPr lang="fi-FI" sz="900" b="0" i="0" u="none" strike="noStrike">
                          <a:solidFill>
                            <a:srgbClr val="000000"/>
                          </a:solidFill>
                          <a:effectLst/>
                          <a:latin typeface="+mn-lt"/>
                        </a:rPr>
                        <a:t>1 537 729</a:t>
                      </a:r>
                    </a:p>
                  </a:txBody>
                  <a:tcPr marL="9525" marR="9525" marT="9525" marB="0" anchor="b">
                    <a:lnL>
                      <a:noFill/>
                    </a:lnL>
                    <a:lnR>
                      <a:noFill/>
                    </a:lnR>
                    <a:lnT>
                      <a:noFill/>
                    </a:lnT>
                    <a:lnB>
                      <a:noFill/>
                    </a:lnB>
                  </a:tcPr>
                </a:tc>
                <a:tc>
                  <a:txBody>
                    <a:bodyPr/>
                    <a:lstStyle/>
                    <a:p>
                      <a:pPr algn="r" fontAlgn="b"/>
                      <a:r>
                        <a:rPr lang="fi-FI" sz="900" b="0" i="0" u="none" strike="noStrike">
                          <a:solidFill>
                            <a:srgbClr val="000000"/>
                          </a:solidFill>
                          <a:effectLst/>
                          <a:latin typeface="+mn-lt"/>
                        </a:rPr>
                        <a:t>1 605 703</a:t>
                      </a:r>
                    </a:p>
                  </a:txBody>
                  <a:tcPr marL="9525" marR="9525" marT="9525" marB="0" anchor="b">
                    <a:lnL>
                      <a:noFill/>
                    </a:lnL>
                    <a:lnR>
                      <a:noFill/>
                    </a:lnR>
                    <a:lnT>
                      <a:noFill/>
                    </a:lnT>
                    <a:lnB>
                      <a:noFill/>
                    </a:lnB>
                  </a:tcPr>
                </a:tc>
                <a:tc>
                  <a:txBody>
                    <a:bodyPr/>
                    <a:lstStyle/>
                    <a:p>
                      <a:pPr algn="r" fontAlgn="b"/>
                      <a:r>
                        <a:rPr lang="fi-FI" sz="900" b="0" i="0" u="none" strike="noStrike">
                          <a:solidFill>
                            <a:srgbClr val="000000"/>
                          </a:solidFill>
                          <a:effectLst/>
                          <a:latin typeface="+mn-lt"/>
                        </a:rPr>
                        <a:t>1 596 982</a:t>
                      </a:r>
                    </a:p>
                  </a:txBody>
                  <a:tcPr marL="9525" marR="9525" marT="9525" marB="0" anchor="b">
                    <a:lnL>
                      <a:noFill/>
                    </a:lnL>
                    <a:lnR>
                      <a:noFill/>
                    </a:lnR>
                    <a:lnT>
                      <a:noFill/>
                    </a:lnT>
                    <a:lnB>
                      <a:noFill/>
                    </a:lnB>
                  </a:tcPr>
                </a:tc>
                <a:tc>
                  <a:txBody>
                    <a:bodyPr/>
                    <a:lstStyle/>
                    <a:p>
                      <a:pPr algn="r" fontAlgn="b"/>
                      <a:r>
                        <a:rPr lang="fi-FI" sz="900" b="0" i="0" u="none" strike="noStrike">
                          <a:solidFill>
                            <a:srgbClr val="000000"/>
                          </a:solidFill>
                          <a:effectLst/>
                          <a:latin typeface="+mn-lt"/>
                        </a:rPr>
                        <a:t>1 636 185</a:t>
                      </a:r>
                    </a:p>
                  </a:txBody>
                  <a:tcPr marL="9525" marR="9525" marT="9525" marB="0" anchor="b">
                    <a:lnL>
                      <a:noFill/>
                    </a:lnL>
                    <a:lnR>
                      <a:noFill/>
                    </a:lnR>
                    <a:lnT>
                      <a:noFill/>
                    </a:lnT>
                    <a:lnB>
                      <a:noFill/>
                    </a:lnB>
                  </a:tcPr>
                </a:tc>
                <a:tc>
                  <a:txBody>
                    <a:bodyPr/>
                    <a:lstStyle/>
                    <a:p>
                      <a:pPr algn="r" fontAlgn="b"/>
                      <a:r>
                        <a:rPr lang="fi-FI" sz="900" b="0" i="0" u="none" strike="noStrike">
                          <a:solidFill>
                            <a:srgbClr val="000000"/>
                          </a:solidFill>
                          <a:effectLst/>
                          <a:latin typeface="+mn-lt"/>
                        </a:rPr>
                        <a:t>1 683 712</a:t>
                      </a:r>
                    </a:p>
                  </a:txBody>
                  <a:tcPr marL="9525" marR="9525" marT="9525" marB="0" anchor="b">
                    <a:lnL>
                      <a:noFill/>
                    </a:lnL>
                    <a:lnR>
                      <a:noFill/>
                    </a:lnR>
                    <a:lnT>
                      <a:noFill/>
                    </a:lnT>
                    <a:lnB>
                      <a:noFill/>
                    </a:lnB>
                  </a:tcPr>
                </a:tc>
                <a:tc>
                  <a:txBody>
                    <a:bodyPr/>
                    <a:lstStyle/>
                    <a:p>
                      <a:pPr algn="r" fontAlgn="b"/>
                      <a:r>
                        <a:rPr lang="fi-FI" sz="900" b="0" i="0" u="none" strike="noStrike">
                          <a:solidFill>
                            <a:srgbClr val="000000"/>
                          </a:solidFill>
                          <a:effectLst/>
                          <a:latin typeface="+mn-lt"/>
                        </a:rPr>
                        <a:t>1 621 293</a:t>
                      </a:r>
                    </a:p>
                  </a:txBody>
                  <a:tcPr marL="9525" marR="9525" marT="9525" marB="0" anchor="b">
                    <a:lnL>
                      <a:noFill/>
                    </a:lnL>
                    <a:lnR>
                      <a:noFill/>
                    </a:lnR>
                    <a:lnT>
                      <a:noFill/>
                    </a:lnT>
                    <a:lnB>
                      <a:noFill/>
                    </a:lnB>
                  </a:tcPr>
                </a:tc>
                <a:tc>
                  <a:txBody>
                    <a:bodyPr/>
                    <a:lstStyle/>
                    <a:p>
                      <a:pPr algn="r" fontAlgn="b"/>
                      <a:r>
                        <a:rPr lang="fi-FI" sz="900" b="0" i="0" u="none" strike="noStrike">
                          <a:solidFill>
                            <a:srgbClr val="000000"/>
                          </a:solidFill>
                          <a:effectLst/>
                          <a:latin typeface="+mn-lt"/>
                        </a:rPr>
                        <a:t>1 704 249</a:t>
                      </a:r>
                    </a:p>
                  </a:txBody>
                  <a:tcPr marL="9525" marR="9525" marT="9525" marB="0" anchor="b">
                    <a:lnL>
                      <a:noFill/>
                    </a:lnL>
                    <a:lnR>
                      <a:noFill/>
                    </a:lnR>
                    <a:lnT>
                      <a:noFill/>
                    </a:lnT>
                    <a:lnB>
                      <a:noFill/>
                    </a:lnB>
                  </a:tcPr>
                </a:tc>
                <a:tc>
                  <a:txBody>
                    <a:bodyPr/>
                    <a:lstStyle/>
                    <a:p>
                      <a:pPr algn="r" fontAlgn="b"/>
                      <a:r>
                        <a:rPr lang="fi-FI" sz="900" b="0" i="0" u="none" strike="noStrike">
                          <a:solidFill>
                            <a:srgbClr val="000000"/>
                          </a:solidFill>
                          <a:effectLst/>
                          <a:latin typeface="+mn-lt"/>
                        </a:rPr>
                        <a:t>1 800 102</a:t>
                      </a:r>
                    </a:p>
                  </a:txBody>
                  <a:tcPr marL="9525" marR="9525" marT="9525" marB="0" anchor="b">
                    <a:lnL>
                      <a:noFill/>
                    </a:lnL>
                    <a:lnR>
                      <a:noFill/>
                    </a:lnR>
                    <a:lnT>
                      <a:noFill/>
                    </a:lnT>
                    <a:lnB>
                      <a:noFill/>
                    </a:lnB>
                  </a:tcPr>
                </a:tc>
                <a:tc>
                  <a:txBody>
                    <a:bodyPr/>
                    <a:lstStyle/>
                    <a:p>
                      <a:pPr algn="r" fontAlgn="b"/>
                      <a:r>
                        <a:rPr lang="fi-FI" sz="900" b="0" i="0" u="none" strike="noStrike">
                          <a:solidFill>
                            <a:srgbClr val="000000"/>
                          </a:solidFill>
                          <a:effectLst/>
                          <a:latin typeface="+mn-lt"/>
                        </a:rPr>
                        <a:t>1 849 701</a:t>
                      </a:r>
                    </a:p>
                  </a:txBody>
                  <a:tcPr marL="9525" marR="9525" marT="9525" marB="0" anchor="b">
                    <a:lnL>
                      <a:noFill/>
                    </a:lnL>
                    <a:lnR>
                      <a:noFill/>
                    </a:lnR>
                    <a:lnT>
                      <a:noFill/>
                    </a:lnT>
                    <a:lnB>
                      <a:noFill/>
                    </a:lnB>
                  </a:tcPr>
                </a:tc>
                <a:tc>
                  <a:txBody>
                    <a:bodyPr/>
                    <a:lstStyle/>
                    <a:p>
                      <a:pPr algn="r" fontAlgn="b"/>
                      <a:r>
                        <a:rPr lang="fi-FI" sz="900" b="0" i="0" u="none" strike="noStrike">
                          <a:solidFill>
                            <a:srgbClr val="000000"/>
                          </a:solidFill>
                          <a:effectLst/>
                          <a:latin typeface="+mn-lt"/>
                        </a:rPr>
                        <a:t>1 841 463</a:t>
                      </a:r>
                    </a:p>
                  </a:txBody>
                  <a:tcPr marL="9525" marR="9525" marT="9525" marB="0" anchor="b">
                    <a:lnL>
                      <a:noFill/>
                    </a:lnL>
                    <a:lnR>
                      <a:noFill/>
                    </a:lnR>
                    <a:lnT>
                      <a:noFill/>
                    </a:lnT>
                    <a:lnB>
                      <a:noFill/>
                    </a:lnB>
                  </a:tcPr>
                </a:tc>
                <a:tc>
                  <a:txBody>
                    <a:bodyPr/>
                    <a:lstStyle/>
                    <a:p>
                      <a:pPr algn="r" fontAlgn="b"/>
                      <a:r>
                        <a:rPr lang="fi-FI" sz="900" b="0" i="0" u="none" strike="noStrike">
                          <a:solidFill>
                            <a:srgbClr val="000000"/>
                          </a:solidFill>
                          <a:effectLst/>
                          <a:latin typeface="+mn-lt"/>
                        </a:rPr>
                        <a:t>1 604 373</a:t>
                      </a:r>
                    </a:p>
                  </a:txBody>
                  <a:tcPr marL="9525" marR="9525" marT="9525" marB="0" anchor="b">
                    <a:lnL>
                      <a:noFill/>
                    </a:lnL>
                    <a:lnR>
                      <a:noFill/>
                    </a:lnR>
                    <a:lnT>
                      <a:noFill/>
                    </a:lnT>
                    <a:lnB>
                      <a:noFill/>
                    </a:lnB>
                  </a:tcPr>
                </a:tc>
                <a:tc>
                  <a:txBody>
                    <a:bodyPr/>
                    <a:lstStyle/>
                    <a:p>
                      <a:pPr algn="r" fontAlgn="b"/>
                      <a:r>
                        <a:rPr lang="fi-FI" sz="900" b="0" i="0" u="none" strike="noStrike">
                          <a:solidFill>
                            <a:srgbClr val="000000"/>
                          </a:solidFill>
                          <a:effectLst/>
                          <a:latin typeface="+mn-lt"/>
                        </a:rPr>
                        <a:t>1 888 568</a:t>
                      </a:r>
                    </a:p>
                  </a:txBody>
                  <a:tcPr marL="9525" marR="9525" marT="9525" marB="0" anchor="b">
                    <a:lnL>
                      <a:noFill/>
                    </a:lnL>
                    <a:lnR>
                      <a:noFill/>
                    </a:lnR>
                    <a:lnT>
                      <a:noFill/>
                    </a:lnT>
                    <a:lnB>
                      <a:noFill/>
                    </a:lnB>
                  </a:tcPr>
                </a:tc>
                <a:tc>
                  <a:txBody>
                    <a:bodyPr/>
                    <a:lstStyle/>
                    <a:p>
                      <a:pPr algn="r" fontAlgn="b"/>
                      <a:r>
                        <a:rPr lang="fi-FI" sz="900" b="0" i="0" u="none" strike="noStrike">
                          <a:solidFill>
                            <a:srgbClr val="000000"/>
                          </a:solidFill>
                          <a:effectLst/>
                          <a:latin typeface="+mn-lt"/>
                        </a:rPr>
                        <a:t>1 891 875</a:t>
                      </a:r>
                    </a:p>
                  </a:txBody>
                  <a:tcPr marL="9525" marR="9525" marT="9525" marB="0" anchor="b">
                    <a:lnL>
                      <a:noFill/>
                    </a:lnL>
                    <a:lnR>
                      <a:noFill/>
                    </a:lnR>
                    <a:lnT>
                      <a:noFill/>
                    </a:lnT>
                    <a:lnB>
                      <a:noFill/>
                    </a:lnB>
                  </a:tcPr>
                </a:tc>
                <a:tc>
                  <a:txBody>
                    <a:bodyPr/>
                    <a:lstStyle/>
                    <a:p>
                      <a:pPr algn="r" fontAlgn="b"/>
                      <a:r>
                        <a:rPr lang="fi-FI" sz="900" b="0" i="0" u="none" strike="noStrike" kern="1200" dirty="0">
                          <a:solidFill>
                            <a:srgbClr val="000000"/>
                          </a:solidFill>
                          <a:effectLst/>
                          <a:latin typeface="+mn-lt"/>
                          <a:ea typeface="+mn-ea"/>
                          <a:cs typeface="+mn-cs"/>
                        </a:rPr>
                        <a:t>1 908 409</a:t>
                      </a:r>
                    </a:p>
                  </a:txBody>
                  <a:tcPr marL="9525" marR="9525" marT="9525" marB="0" anchor="b">
                    <a:lnL>
                      <a:noFill/>
                    </a:lnL>
                    <a:lnR>
                      <a:noFill/>
                    </a:lnR>
                    <a:lnT>
                      <a:noFill/>
                    </a:lnT>
                    <a:lnB>
                      <a:noFill/>
                    </a:lnB>
                  </a:tcPr>
                </a:tc>
                <a:extLst>
                  <a:ext uri="{0D108BD9-81ED-4DB2-BD59-A6C34878D82A}">
                    <a16:rowId xmlns:a16="http://schemas.microsoft.com/office/drawing/2014/main" val="2935376477"/>
                  </a:ext>
                </a:extLst>
              </a:tr>
              <a:tr h="236352">
                <a:tc>
                  <a:txBody>
                    <a:bodyPr/>
                    <a:lstStyle/>
                    <a:p>
                      <a:pPr algn="l" fontAlgn="b"/>
                      <a:r>
                        <a:rPr lang="fi-FI" sz="900" b="0" i="0" u="none" strike="noStrike">
                          <a:solidFill>
                            <a:srgbClr val="000000"/>
                          </a:solidFill>
                          <a:effectLst/>
                          <a:latin typeface="+mn-lt"/>
                        </a:rPr>
                        <a:t>Kainuu</a:t>
                      </a:r>
                    </a:p>
                  </a:txBody>
                  <a:tcPr marL="9525" marR="9525" marT="9525" marB="0" anchor="b">
                    <a:lnL>
                      <a:noFill/>
                    </a:lnL>
                    <a:lnR>
                      <a:noFill/>
                    </a:lnR>
                    <a:lnT>
                      <a:noFill/>
                    </a:lnT>
                    <a:lnB>
                      <a:noFill/>
                    </a:lnB>
                    <a:solidFill>
                      <a:srgbClr val="BFBFBF"/>
                    </a:solidFill>
                  </a:tcPr>
                </a:tc>
                <a:tc>
                  <a:txBody>
                    <a:bodyPr/>
                    <a:lstStyle/>
                    <a:p>
                      <a:pPr algn="r" fontAlgn="b"/>
                      <a:r>
                        <a:rPr lang="fi-FI" sz="900" b="0" i="0" u="none" strike="noStrike">
                          <a:solidFill>
                            <a:srgbClr val="000000"/>
                          </a:solidFill>
                          <a:effectLst/>
                          <a:latin typeface="+mn-lt"/>
                        </a:rPr>
                        <a:t>935 393</a:t>
                      </a:r>
                    </a:p>
                  </a:txBody>
                  <a:tcPr marL="9525" marR="9525" marT="9525" marB="0" anchor="b">
                    <a:lnL>
                      <a:noFill/>
                    </a:lnL>
                    <a:lnR>
                      <a:noFill/>
                    </a:lnR>
                    <a:lnT>
                      <a:noFill/>
                    </a:lnT>
                    <a:lnB>
                      <a:noFill/>
                    </a:lnB>
                    <a:solidFill>
                      <a:srgbClr val="BFBFBF"/>
                    </a:solidFill>
                  </a:tcPr>
                </a:tc>
                <a:tc>
                  <a:txBody>
                    <a:bodyPr/>
                    <a:lstStyle/>
                    <a:p>
                      <a:pPr algn="r" fontAlgn="b"/>
                      <a:r>
                        <a:rPr lang="fi-FI" sz="900" b="0" i="0" u="none" strike="noStrike">
                          <a:solidFill>
                            <a:srgbClr val="000000"/>
                          </a:solidFill>
                          <a:effectLst/>
                          <a:latin typeface="+mn-lt"/>
                        </a:rPr>
                        <a:t>895 450</a:t>
                      </a:r>
                    </a:p>
                  </a:txBody>
                  <a:tcPr marL="9525" marR="9525" marT="9525" marB="0" anchor="b">
                    <a:lnL>
                      <a:noFill/>
                    </a:lnL>
                    <a:lnR>
                      <a:noFill/>
                    </a:lnR>
                    <a:lnT>
                      <a:noFill/>
                    </a:lnT>
                    <a:lnB>
                      <a:noFill/>
                    </a:lnB>
                    <a:solidFill>
                      <a:srgbClr val="BFBFBF"/>
                    </a:solidFill>
                  </a:tcPr>
                </a:tc>
                <a:tc>
                  <a:txBody>
                    <a:bodyPr/>
                    <a:lstStyle/>
                    <a:p>
                      <a:pPr algn="r" fontAlgn="b"/>
                      <a:r>
                        <a:rPr lang="fi-FI" sz="900" b="0" i="0" u="none" strike="noStrike">
                          <a:solidFill>
                            <a:srgbClr val="000000"/>
                          </a:solidFill>
                          <a:effectLst/>
                          <a:latin typeface="+mn-lt"/>
                        </a:rPr>
                        <a:t>928 300</a:t>
                      </a:r>
                    </a:p>
                  </a:txBody>
                  <a:tcPr marL="9525" marR="9525" marT="9525" marB="0" anchor="b">
                    <a:lnL>
                      <a:noFill/>
                    </a:lnL>
                    <a:lnR>
                      <a:noFill/>
                    </a:lnR>
                    <a:lnT>
                      <a:noFill/>
                    </a:lnT>
                    <a:lnB>
                      <a:noFill/>
                    </a:lnB>
                    <a:solidFill>
                      <a:srgbClr val="BFBFBF"/>
                    </a:solidFill>
                  </a:tcPr>
                </a:tc>
                <a:tc>
                  <a:txBody>
                    <a:bodyPr/>
                    <a:lstStyle/>
                    <a:p>
                      <a:pPr algn="r" fontAlgn="b"/>
                      <a:r>
                        <a:rPr lang="fi-FI" sz="900" b="0" i="0" u="none" strike="noStrike">
                          <a:solidFill>
                            <a:srgbClr val="000000"/>
                          </a:solidFill>
                          <a:effectLst/>
                          <a:latin typeface="+mn-lt"/>
                        </a:rPr>
                        <a:t>960 626</a:t>
                      </a:r>
                    </a:p>
                  </a:txBody>
                  <a:tcPr marL="9525" marR="9525" marT="9525" marB="0" anchor="b">
                    <a:lnL>
                      <a:noFill/>
                    </a:lnL>
                    <a:lnR>
                      <a:noFill/>
                    </a:lnR>
                    <a:lnT>
                      <a:noFill/>
                    </a:lnT>
                    <a:lnB>
                      <a:noFill/>
                    </a:lnB>
                    <a:solidFill>
                      <a:srgbClr val="BFBFBF"/>
                    </a:solidFill>
                  </a:tcPr>
                </a:tc>
                <a:tc>
                  <a:txBody>
                    <a:bodyPr/>
                    <a:lstStyle/>
                    <a:p>
                      <a:pPr algn="r" fontAlgn="b"/>
                      <a:r>
                        <a:rPr lang="fi-FI" sz="900" b="0" i="0" u="none" strike="noStrike">
                          <a:solidFill>
                            <a:srgbClr val="000000"/>
                          </a:solidFill>
                          <a:effectLst/>
                          <a:latin typeface="+mn-lt"/>
                        </a:rPr>
                        <a:t>931 770</a:t>
                      </a:r>
                    </a:p>
                  </a:txBody>
                  <a:tcPr marL="9525" marR="9525" marT="9525" marB="0" anchor="b">
                    <a:lnL>
                      <a:noFill/>
                    </a:lnL>
                    <a:lnR>
                      <a:noFill/>
                    </a:lnR>
                    <a:lnT>
                      <a:noFill/>
                    </a:lnT>
                    <a:lnB>
                      <a:noFill/>
                    </a:lnB>
                    <a:solidFill>
                      <a:srgbClr val="BFBFBF"/>
                    </a:solidFill>
                  </a:tcPr>
                </a:tc>
                <a:tc>
                  <a:txBody>
                    <a:bodyPr/>
                    <a:lstStyle/>
                    <a:p>
                      <a:pPr algn="r" fontAlgn="b"/>
                      <a:r>
                        <a:rPr lang="fi-FI" sz="900" b="0" i="0" u="none" strike="noStrike">
                          <a:solidFill>
                            <a:srgbClr val="000000"/>
                          </a:solidFill>
                          <a:effectLst/>
                          <a:latin typeface="+mn-lt"/>
                        </a:rPr>
                        <a:t>931 917</a:t>
                      </a:r>
                    </a:p>
                  </a:txBody>
                  <a:tcPr marL="9525" marR="9525" marT="9525" marB="0" anchor="b">
                    <a:lnL>
                      <a:noFill/>
                    </a:lnL>
                    <a:lnR>
                      <a:noFill/>
                    </a:lnR>
                    <a:lnT>
                      <a:noFill/>
                    </a:lnT>
                    <a:lnB>
                      <a:noFill/>
                    </a:lnB>
                    <a:solidFill>
                      <a:srgbClr val="BFBFBF"/>
                    </a:solidFill>
                  </a:tcPr>
                </a:tc>
                <a:tc>
                  <a:txBody>
                    <a:bodyPr/>
                    <a:lstStyle/>
                    <a:p>
                      <a:pPr algn="r" fontAlgn="b"/>
                      <a:r>
                        <a:rPr lang="fi-FI" sz="900" b="0" i="0" u="none" strike="noStrike">
                          <a:solidFill>
                            <a:srgbClr val="000000"/>
                          </a:solidFill>
                          <a:effectLst/>
                          <a:latin typeface="+mn-lt"/>
                        </a:rPr>
                        <a:t>931 130</a:t>
                      </a:r>
                    </a:p>
                  </a:txBody>
                  <a:tcPr marL="9525" marR="9525" marT="9525" marB="0" anchor="b">
                    <a:lnL>
                      <a:noFill/>
                    </a:lnL>
                    <a:lnR>
                      <a:noFill/>
                    </a:lnR>
                    <a:lnT>
                      <a:noFill/>
                    </a:lnT>
                    <a:lnB>
                      <a:noFill/>
                    </a:lnB>
                    <a:solidFill>
                      <a:srgbClr val="BFBFBF"/>
                    </a:solidFill>
                  </a:tcPr>
                </a:tc>
                <a:tc>
                  <a:txBody>
                    <a:bodyPr/>
                    <a:lstStyle/>
                    <a:p>
                      <a:pPr algn="r" fontAlgn="b"/>
                      <a:r>
                        <a:rPr lang="fi-FI" sz="900" b="0" i="0" u="none" strike="noStrike">
                          <a:solidFill>
                            <a:srgbClr val="000000"/>
                          </a:solidFill>
                          <a:effectLst/>
                          <a:latin typeface="+mn-lt"/>
                        </a:rPr>
                        <a:t>916 449</a:t>
                      </a:r>
                    </a:p>
                  </a:txBody>
                  <a:tcPr marL="9525" marR="9525" marT="9525" marB="0" anchor="b">
                    <a:lnL>
                      <a:noFill/>
                    </a:lnL>
                    <a:lnR>
                      <a:noFill/>
                    </a:lnR>
                    <a:lnT>
                      <a:noFill/>
                    </a:lnT>
                    <a:lnB>
                      <a:noFill/>
                    </a:lnB>
                    <a:solidFill>
                      <a:srgbClr val="BFBFBF"/>
                    </a:solidFill>
                  </a:tcPr>
                </a:tc>
                <a:tc>
                  <a:txBody>
                    <a:bodyPr/>
                    <a:lstStyle/>
                    <a:p>
                      <a:pPr algn="r" fontAlgn="b"/>
                      <a:r>
                        <a:rPr lang="fi-FI" sz="900" b="0" i="0" u="none" strike="noStrike">
                          <a:solidFill>
                            <a:srgbClr val="000000"/>
                          </a:solidFill>
                          <a:effectLst/>
                          <a:latin typeface="+mn-lt"/>
                        </a:rPr>
                        <a:t>953 969</a:t>
                      </a:r>
                    </a:p>
                  </a:txBody>
                  <a:tcPr marL="9525" marR="9525" marT="9525" marB="0" anchor="b">
                    <a:lnL>
                      <a:noFill/>
                    </a:lnL>
                    <a:lnR>
                      <a:noFill/>
                    </a:lnR>
                    <a:lnT>
                      <a:noFill/>
                    </a:lnT>
                    <a:lnB>
                      <a:noFill/>
                    </a:lnB>
                    <a:solidFill>
                      <a:srgbClr val="BFBFBF"/>
                    </a:solidFill>
                  </a:tcPr>
                </a:tc>
                <a:tc>
                  <a:txBody>
                    <a:bodyPr/>
                    <a:lstStyle/>
                    <a:p>
                      <a:pPr algn="r" fontAlgn="b"/>
                      <a:r>
                        <a:rPr lang="fi-FI" sz="900" b="0" i="0" u="none" strike="noStrike">
                          <a:solidFill>
                            <a:srgbClr val="000000"/>
                          </a:solidFill>
                          <a:effectLst/>
                          <a:latin typeface="+mn-lt"/>
                        </a:rPr>
                        <a:t>992 435</a:t>
                      </a:r>
                    </a:p>
                  </a:txBody>
                  <a:tcPr marL="9525" marR="9525" marT="9525" marB="0" anchor="b">
                    <a:lnL>
                      <a:noFill/>
                    </a:lnL>
                    <a:lnR>
                      <a:noFill/>
                    </a:lnR>
                    <a:lnT>
                      <a:noFill/>
                    </a:lnT>
                    <a:lnB>
                      <a:noFill/>
                    </a:lnB>
                    <a:solidFill>
                      <a:srgbClr val="BFBFBF"/>
                    </a:solidFill>
                  </a:tcPr>
                </a:tc>
                <a:tc>
                  <a:txBody>
                    <a:bodyPr/>
                    <a:lstStyle/>
                    <a:p>
                      <a:pPr algn="r" fontAlgn="b"/>
                      <a:r>
                        <a:rPr lang="fi-FI" sz="900" b="0" i="0" u="none" strike="noStrike">
                          <a:solidFill>
                            <a:srgbClr val="000000"/>
                          </a:solidFill>
                          <a:effectLst/>
                          <a:latin typeface="+mn-lt"/>
                        </a:rPr>
                        <a:t>866 641</a:t>
                      </a:r>
                    </a:p>
                  </a:txBody>
                  <a:tcPr marL="9525" marR="9525" marT="9525" marB="0" anchor="b">
                    <a:lnL>
                      <a:noFill/>
                    </a:lnL>
                    <a:lnR>
                      <a:noFill/>
                    </a:lnR>
                    <a:lnT>
                      <a:noFill/>
                    </a:lnT>
                    <a:lnB>
                      <a:noFill/>
                    </a:lnB>
                    <a:solidFill>
                      <a:srgbClr val="BFBFBF"/>
                    </a:solidFill>
                  </a:tcPr>
                </a:tc>
                <a:tc>
                  <a:txBody>
                    <a:bodyPr/>
                    <a:lstStyle/>
                    <a:p>
                      <a:pPr algn="r" fontAlgn="b"/>
                      <a:r>
                        <a:rPr lang="fi-FI" sz="900" b="0" i="0" u="none" strike="noStrike">
                          <a:solidFill>
                            <a:srgbClr val="000000"/>
                          </a:solidFill>
                          <a:effectLst/>
                          <a:latin typeface="+mn-lt"/>
                        </a:rPr>
                        <a:t>971 841</a:t>
                      </a:r>
                    </a:p>
                  </a:txBody>
                  <a:tcPr marL="9525" marR="9525" marT="9525" marB="0" anchor="b">
                    <a:lnL>
                      <a:noFill/>
                    </a:lnL>
                    <a:lnR>
                      <a:noFill/>
                    </a:lnR>
                    <a:lnT>
                      <a:noFill/>
                    </a:lnT>
                    <a:lnB>
                      <a:noFill/>
                    </a:lnB>
                    <a:solidFill>
                      <a:srgbClr val="BFBFBF"/>
                    </a:solidFill>
                  </a:tcPr>
                </a:tc>
                <a:tc>
                  <a:txBody>
                    <a:bodyPr/>
                    <a:lstStyle/>
                    <a:p>
                      <a:pPr algn="r" fontAlgn="b"/>
                      <a:r>
                        <a:rPr lang="fi-FI" sz="900" b="0" i="0" u="none" strike="noStrike">
                          <a:solidFill>
                            <a:srgbClr val="000000"/>
                          </a:solidFill>
                          <a:effectLst/>
                          <a:latin typeface="+mn-lt"/>
                        </a:rPr>
                        <a:t>940 832</a:t>
                      </a:r>
                    </a:p>
                  </a:txBody>
                  <a:tcPr marL="9525" marR="9525" marT="9525" marB="0" anchor="b">
                    <a:lnL>
                      <a:noFill/>
                    </a:lnL>
                    <a:lnR>
                      <a:noFill/>
                    </a:lnR>
                    <a:lnT>
                      <a:noFill/>
                    </a:lnT>
                    <a:lnB>
                      <a:noFill/>
                    </a:lnB>
                    <a:solidFill>
                      <a:srgbClr val="BFBFBF"/>
                    </a:solidFill>
                  </a:tcPr>
                </a:tc>
                <a:tc>
                  <a:txBody>
                    <a:bodyPr/>
                    <a:lstStyle/>
                    <a:p>
                      <a:pPr algn="r" fontAlgn="b"/>
                      <a:r>
                        <a:rPr lang="fi-FI" sz="900" b="0" i="0" u="none" strike="noStrike" kern="1200" dirty="0">
                          <a:solidFill>
                            <a:srgbClr val="000000"/>
                          </a:solidFill>
                          <a:effectLst/>
                          <a:latin typeface="+mn-lt"/>
                          <a:ea typeface="+mn-ea"/>
                          <a:cs typeface="+mn-cs"/>
                        </a:rPr>
                        <a:t>921 322</a:t>
                      </a:r>
                    </a:p>
                  </a:txBody>
                  <a:tcPr marL="9525" marR="9525" marT="9525" marB="0" anchor="b">
                    <a:lnL>
                      <a:noFill/>
                    </a:lnL>
                    <a:lnR>
                      <a:noFill/>
                    </a:lnR>
                    <a:lnT>
                      <a:noFill/>
                    </a:lnT>
                    <a:lnB>
                      <a:noFill/>
                    </a:lnB>
                    <a:solidFill>
                      <a:srgbClr val="BFBFBF"/>
                    </a:solidFill>
                  </a:tcPr>
                </a:tc>
                <a:extLst>
                  <a:ext uri="{0D108BD9-81ED-4DB2-BD59-A6C34878D82A}">
                    <a16:rowId xmlns:a16="http://schemas.microsoft.com/office/drawing/2014/main" val="2974712049"/>
                  </a:ext>
                </a:extLst>
              </a:tr>
              <a:tr h="236352">
                <a:tc>
                  <a:txBody>
                    <a:bodyPr/>
                    <a:lstStyle/>
                    <a:p>
                      <a:pPr algn="l" fontAlgn="b"/>
                      <a:r>
                        <a:rPr lang="fi-FI" sz="900" b="0" i="0" u="none" strike="noStrike">
                          <a:solidFill>
                            <a:srgbClr val="000000"/>
                          </a:solidFill>
                          <a:effectLst/>
                          <a:latin typeface="+mn-lt"/>
                        </a:rPr>
                        <a:t>Lappi</a:t>
                      </a:r>
                    </a:p>
                  </a:txBody>
                  <a:tcPr marL="9525" marR="9525" marT="9525" marB="0" anchor="b">
                    <a:lnL>
                      <a:noFill/>
                    </a:lnL>
                    <a:lnR>
                      <a:noFill/>
                    </a:lnR>
                    <a:lnT>
                      <a:noFill/>
                    </a:lnT>
                    <a:lnB>
                      <a:noFill/>
                    </a:lnB>
                  </a:tcPr>
                </a:tc>
                <a:tc>
                  <a:txBody>
                    <a:bodyPr/>
                    <a:lstStyle/>
                    <a:p>
                      <a:pPr algn="r" fontAlgn="b"/>
                      <a:r>
                        <a:rPr lang="fi-FI" sz="900" b="0" i="0" u="none" strike="noStrike">
                          <a:solidFill>
                            <a:srgbClr val="000000"/>
                          </a:solidFill>
                          <a:effectLst/>
                          <a:latin typeface="+mn-lt"/>
                        </a:rPr>
                        <a:t>2 225 932</a:t>
                      </a:r>
                    </a:p>
                  </a:txBody>
                  <a:tcPr marL="9525" marR="9525" marT="9525" marB="0" anchor="b">
                    <a:lnL>
                      <a:noFill/>
                    </a:lnL>
                    <a:lnR>
                      <a:noFill/>
                    </a:lnR>
                    <a:lnT>
                      <a:noFill/>
                    </a:lnT>
                    <a:lnB>
                      <a:noFill/>
                    </a:lnB>
                  </a:tcPr>
                </a:tc>
                <a:tc>
                  <a:txBody>
                    <a:bodyPr/>
                    <a:lstStyle/>
                    <a:p>
                      <a:pPr algn="r" fontAlgn="b"/>
                      <a:r>
                        <a:rPr lang="fi-FI" sz="900" b="0" i="0" u="none" strike="noStrike">
                          <a:solidFill>
                            <a:srgbClr val="000000"/>
                          </a:solidFill>
                          <a:effectLst/>
                          <a:latin typeface="+mn-lt"/>
                        </a:rPr>
                        <a:t>2 286 888</a:t>
                      </a:r>
                    </a:p>
                  </a:txBody>
                  <a:tcPr marL="9525" marR="9525" marT="9525" marB="0" anchor="b">
                    <a:lnL>
                      <a:noFill/>
                    </a:lnL>
                    <a:lnR>
                      <a:noFill/>
                    </a:lnR>
                    <a:lnT>
                      <a:noFill/>
                    </a:lnT>
                    <a:lnB>
                      <a:noFill/>
                    </a:lnB>
                  </a:tcPr>
                </a:tc>
                <a:tc>
                  <a:txBody>
                    <a:bodyPr/>
                    <a:lstStyle/>
                    <a:p>
                      <a:pPr algn="r" fontAlgn="b"/>
                      <a:r>
                        <a:rPr lang="fi-FI" sz="900" b="0" i="0" u="none" strike="noStrike">
                          <a:solidFill>
                            <a:srgbClr val="000000"/>
                          </a:solidFill>
                          <a:effectLst/>
                          <a:latin typeface="+mn-lt"/>
                        </a:rPr>
                        <a:t>2 399 486</a:t>
                      </a:r>
                    </a:p>
                  </a:txBody>
                  <a:tcPr marL="9525" marR="9525" marT="9525" marB="0" anchor="b">
                    <a:lnL>
                      <a:noFill/>
                    </a:lnL>
                    <a:lnR>
                      <a:noFill/>
                    </a:lnR>
                    <a:lnT>
                      <a:noFill/>
                    </a:lnT>
                    <a:lnB>
                      <a:noFill/>
                    </a:lnB>
                  </a:tcPr>
                </a:tc>
                <a:tc>
                  <a:txBody>
                    <a:bodyPr/>
                    <a:lstStyle/>
                    <a:p>
                      <a:pPr algn="r" fontAlgn="b"/>
                      <a:r>
                        <a:rPr lang="fi-FI" sz="900" b="0" i="0" u="none" strike="noStrike">
                          <a:solidFill>
                            <a:srgbClr val="000000"/>
                          </a:solidFill>
                          <a:effectLst/>
                          <a:latin typeface="+mn-lt"/>
                        </a:rPr>
                        <a:t>2 403 104</a:t>
                      </a:r>
                    </a:p>
                  </a:txBody>
                  <a:tcPr marL="9525" marR="9525" marT="9525" marB="0" anchor="b">
                    <a:lnL>
                      <a:noFill/>
                    </a:lnL>
                    <a:lnR>
                      <a:noFill/>
                    </a:lnR>
                    <a:lnT>
                      <a:noFill/>
                    </a:lnT>
                    <a:lnB>
                      <a:noFill/>
                    </a:lnB>
                  </a:tcPr>
                </a:tc>
                <a:tc>
                  <a:txBody>
                    <a:bodyPr/>
                    <a:lstStyle/>
                    <a:p>
                      <a:pPr algn="r" fontAlgn="b"/>
                      <a:r>
                        <a:rPr lang="fi-FI" sz="900" b="0" i="0" u="none" strike="noStrike">
                          <a:solidFill>
                            <a:srgbClr val="000000"/>
                          </a:solidFill>
                          <a:effectLst/>
                          <a:latin typeface="+mn-lt"/>
                        </a:rPr>
                        <a:t>2 354 261</a:t>
                      </a:r>
                    </a:p>
                  </a:txBody>
                  <a:tcPr marL="9525" marR="9525" marT="9525" marB="0" anchor="b">
                    <a:lnL>
                      <a:noFill/>
                    </a:lnL>
                    <a:lnR>
                      <a:noFill/>
                    </a:lnR>
                    <a:lnT>
                      <a:noFill/>
                    </a:lnT>
                    <a:lnB>
                      <a:noFill/>
                    </a:lnB>
                  </a:tcPr>
                </a:tc>
                <a:tc>
                  <a:txBody>
                    <a:bodyPr/>
                    <a:lstStyle/>
                    <a:p>
                      <a:pPr algn="r" fontAlgn="b"/>
                      <a:r>
                        <a:rPr lang="fi-FI" sz="900" b="0" i="0" u="none" strike="noStrike">
                          <a:solidFill>
                            <a:srgbClr val="000000"/>
                          </a:solidFill>
                          <a:effectLst/>
                          <a:latin typeface="+mn-lt"/>
                        </a:rPr>
                        <a:t>2 356 847</a:t>
                      </a:r>
                    </a:p>
                  </a:txBody>
                  <a:tcPr marL="9525" marR="9525" marT="9525" marB="0" anchor="b">
                    <a:lnL>
                      <a:noFill/>
                    </a:lnL>
                    <a:lnR>
                      <a:noFill/>
                    </a:lnR>
                    <a:lnT>
                      <a:noFill/>
                    </a:lnT>
                    <a:lnB>
                      <a:noFill/>
                    </a:lnB>
                  </a:tcPr>
                </a:tc>
                <a:tc>
                  <a:txBody>
                    <a:bodyPr/>
                    <a:lstStyle/>
                    <a:p>
                      <a:pPr algn="r" fontAlgn="b"/>
                      <a:r>
                        <a:rPr lang="fi-FI" sz="900" b="0" i="0" u="none" strike="noStrike">
                          <a:solidFill>
                            <a:srgbClr val="000000"/>
                          </a:solidFill>
                          <a:effectLst/>
                          <a:latin typeface="+mn-lt"/>
                        </a:rPr>
                        <a:t>2 666 850</a:t>
                      </a:r>
                    </a:p>
                  </a:txBody>
                  <a:tcPr marL="9525" marR="9525" marT="9525" marB="0" anchor="b">
                    <a:lnL>
                      <a:noFill/>
                    </a:lnL>
                    <a:lnR>
                      <a:noFill/>
                    </a:lnR>
                    <a:lnT>
                      <a:noFill/>
                    </a:lnT>
                    <a:lnB>
                      <a:noFill/>
                    </a:lnB>
                  </a:tcPr>
                </a:tc>
                <a:tc>
                  <a:txBody>
                    <a:bodyPr/>
                    <a:lstStyle/>
                    <a:p>
                      <a:pPr algn="r" fontAlgn="b"/>
                      <a:r>
                        <a:rPr lang="fi-FI" sz="900" b="0" i="0" u="none" strike="noStrike">
                          <a:solidFill>
                            <a:srgbClr val="000000"/>
                          </a:solidFill>
                          <a:effectLst/>
                          <a:latin typeface="+mn-lt"/>
                        </a:rPr>
                        <a:t>2 909 073</a:t>
                      </a:r>
                    </a:p>
                  </a:txBody>
                  <a:tcPr marL="9525" marR="9525" marT="9525" marB="0" anchor="b">
                    <a:lnL>
                      <a:noFill/>
                    </a:lnL>
                    <a:lnR>
                      <a:noFill/>
                    </a:lnR>
                    <a:lnT>
                      <a:noFill/>
                    </a:lnT>
                    <a:lnB>
                      <a:noFill/>
                    </a:lnB>
                  </a:tcPr>
                </a:tc>
                <a:tc>
                  <a:txBody>
                    <a:bodyPr/>
                    <a:lstStyle/>
                    <a:p>
                      <a:pPr algn="r" fontAlgn="b"/>
                      <a:r>
                        <a:rPr lang="fi-FI" sz="900" b="0" i="0" u="none" strike="noStrike">
                          <a:solidFill>
                            <a:srgbClr val="000000"/>
                          </a:solidFill>
                          <a:effectLst/>
                          <a:latin typeface="+mn-lt"/>
                        </a:rPr>
                        <a:t>2 995 837</a:t>
                      </a:r>
                    </a:p>
                  </a:txBody>
                  <a:tcPr marL="9525" marR="9525" marT="9525" marB="0" anchor="b">
                    <a:lnL>
                      <a:noFill/>
                    </a:lnL>
                    <a:lnR>
                      <a:noFill/>
                    </a:lnR>
                    <a:lnT>
                      <a:noFill/>
                    </a:lnT>
                    <a:lnB>
                      <a:noFill/>
                    </a:lnB>
                  </a:tcPr>
                </a:tc>
                <a:tc>
                  <a:txBody>
                    <a:bodyPr/>
                    <a:lstStyle/>
                    <a:p>
                      <a:pPr algn="r" fontAlgn="b"/>
                      <a:r>
                        <a:rPr lang="fi-FI" sz="900" b="0" i="0" u="none" strike="noStrike">
                          <a:solidFill>
                            <a:srgbClr val="000000"/>
                          </a:solidFill>
                          <a:effectLst/>
                          <a:latin typeface="+mn-lt"/>
                        </a:rPr>
                        <a:t>3 121 782</a:t>
                      </a:r>
                    </a:p>
                  </a:txBody>
                  <a:tcPr marL="9525" marR="9525" marT="9525" marB="0" anchor="b">
                    <a:lnL>
                      <a:noFill/>
                    </a:lnL>
                    <a:lnR>
                      <a:noFill/>
                    </a:lnR>
                    <a:lnT>
                      <a:noFill/>
                    </a:lnT>
                    <a:lnB>
                      <a:noFill/>
                    </a:lnB>
                  </a:tcPr>
                </a:tc>
                <a:tc>
                  <a:txBody>
                    <a:bodyPr/>
                    <a:lstStyle/>
                    <a:p>
                      <a:pPr algn="r" fontAlgn="b"/>
                      <a:r>
                        <a:rPr lang="fi-FI" sz="900" b="0" i="0" u="none" strike="noStrike">
                          <a:solidFill>
                            <a:srgbClr val="000000"/>
                          </a:solidFill>
                          <a:effectLst/>
                          <a:latin typeface="+mn-lt"/>
                        </a:rPr>
                        <a:t>2 052 441</a:t>
                      </a:r>
                    </a:p>
                  </a:txBody>
                  <a:tcPr marL="9525" marR="9525" marT="9525" marB="0" anchor="b">
                    <a:lnL>
                      <a:noFill/>
                    </a:lnL>
                    <a:lnR>
                      <a:noFill/>
                    </a:lnR>
                    <a:lnT>
                      <a:noFill/>
                    </a:lnT>
                    <a:lnB>
                      <a:noFill/>
                    </a:lnB>
                  </a:tcPr>
                </a:tc>
                <a:tc>
                  <a:txBody>
                    <a:bodyPr/>
                    <a:lstStyle/>
                    <a:p>
                      <a:pPr algn="r" fontAlgn="b"/>
                      <a:r>
                        <a:rPr lang="fi-FI" sz="900" b="0" i="0" u="none" strike="noStrike">
                          <a:solidFill>
                            <a:srgbClr val="000000"/>
                          </a:solidFill>
                          <a:effectLst/>
                          <a:latin typeface="+mn-lt"/>
                        </a:rPr>
                        <a:t>2 345 237</a:t>
                      </a:r>
                    </a:p>
                  </a:txBody>
                  <a:tcPr marL="9525" marR="9525" marT="9525" marB="0" anchor="b">
                    <a:lnL>
                      <a:noFill/>
                    </a:lnL>
                    <a:lnR>
                      <a:noFill/>
                    </a:lnR>
                    <a:lnT>
                      <a:noFill/>
                    </a:lnT>
                    <a:lnB>
                      <a:noFill/>
                    </a:lnB>
                  </a:tcPr>
                </a:tc>
                <a:tc>
                  <a:txBody>
                    <a:bodyPr/>
                    <a:lstStyle/>
                    <a:p>
                      <a:pPr algn="r" fontAlgn="b"/>
                      <a:r>
                        <a:rPr lang="fi-FI" sz="900" b="0" i="0" u="none" strike="noStrike">
                          <a:solidFill>
                            <a:srgbClr val="000000"/>
                          </a:solidFill>
                          <a:effectLst/>
                          <a:latin typeface="+mn-lt"/>
                        </a:rPr>
                        <a:t>3 105 991</a:t>
                      </a:r>
                    </a:p>
                  </a:txBody>
                  <a:tcPr marL="9525" marR="9525" marT="9525" marB="0" anchor="b">
                    <a:lnL>
                      <a:noFill/>
                    </a:lnL>
                    <a:lnR>
                      <a:noFill/>
                    </a:lnR>
                    <a:lnT>
                      <a:noFill/>
                    </a:lnT>
                    <a:lnB>
                      <a:noFill/>
                    </a:lnB>
                  </a:tcPr>
                </a:tc>
                <a:tc>
                  <a:txBody>
                    <a:bodyPr/>
                    <a:lstStyle/>
                    <a:p>
                      <a:pPr algn="r" fontAlgn="b"/>
                      <a:r>
                        <a:rPr lang="fi-FI" sz="900" b="0" i="0" u="none" strike="noStrike" kern="1200" dirty="0">
                          <a:solidFill>
                            <a:srgbClr val="000000"/>
                          </a:solidFill>
                          <a:effectLst/>
                          <a:latin typeface="+mn-lt"/>
                          <a:ea typeface="+mn-ea"/>
                          <a:cs typeface="+mn-cs"/>
                        </a:rPr>
                        <a:t>3 348 570</a:t>
                      </a:r>
                    </a:p>
                  </a:txBody>
                  <a:tcPr marL="9525" marR="9525" marT="9525" marB="0" anchor="b">
                    <a:lnL>
                      <a:noFill/>
                    </a:lnL>
                    <a:lnR>
                      <a:noFill/>
                    </a:lnR>
                    <a:lnT>
                      <a:noFill/>
                    </a:lnT>
                    <a:lnB>
                      <a:noFill/>
                    </a:lnB>
                  </a:tcPr>
                </a:tc>
                <a:extLst>
                  <a:ext uri="{0D108BD9-81ED-4DB2-BD59-A6C34878D82A}">
                    <a16:rowId xmlns:a16="http://schemas.microsoft.com/office/drawing/2014/main" val="3091794838"/>
                  </a:ext>
                </a:extLst>
              </a:tr>
              <a:tr h="236352">
                <a:tc>
                  <a:txBody>
                    <a:bodyPr/>
                    <a:lstStyle/>
                    <a:p>
                      <a:pPr algn="l" fontAlgn="b"/>
                      <a:r>
                        <a:rPr lang="fi-FI" sz="900" b="0" i="0" u="none" strike="noStrike">
                          <a:solidFill>
                            <a:srgbClr val="000000"/>
                          </a:solidFill>
                          <a:effectLst/>
                          <a:latin typeface="+mn-lt"/>
                        </a:rPr>
                        <a:t>Ahvenanmaa</a:t>
                      </a:r>
                    </a:p>
                  </a:txBody>
                  <a:tcPr marL="9525" marR="9525" marT="9525" marB="0" anchor="b">
                    <a:lnL>
                      <a:noFill/>
                    </a:lnL>
                    <a:lnR>
                      <a:noFill/>
                    </a:lnR>
                    <a:lnT>
                      <a:noFill/>
                    </a:lnT>
                    <a:lnB>
                      <a:noFill/>
                    </a:lnB>
                    <a:solidFill>
                      <a:srgbClr val="BFBFBF"/>
                    </a:solidFill>
                  </a:tcPr>
                </a:tc>
                <a:tc>
                  <a:txBody>
                    <a:bodyPr/>
                    <a:lstStyle/>
                    <a:p>
                      <a:pPr algn="r" fontAlgn="b"/>
                      <a:r>
                        <a:rPr lang="fi-FI" sz="900" b="0" i="0" u="none" strike="noStrike">
                          <a:solidFill>
                            <a:srgbClr val="000000"/>
                          </a:solidFill>
                          <a:effectLst/>
                          <a:latin typeface="+mn-lt"/>
                        </a:rPr>
                        <a:t>405 253</a:t>
                      </a:r>
                    </a:p>
                  </a:txBody>
                  <a:tcPr marL="9525" marR="9525" marT="9525" marB="0" anchor="b">
                    <a:lnL>
                      <a:noFill/>
                    </a:lnL>
                    <a:lnR>
                      <a:noFill/>
                    </a:lnR>
                    <a:lnT>
                      <a:noFill/>
                    </a:lnT>
                    <a:lnB>
                      <a:noFill/>
                    </a:lnB>
                    <a:solidFill>
                      <a:srgbClr val="BFBFBF"/>
                    </a:solidFill>
                  </a:tcPr>
                </a:tc>
                <a:tc>
                  <a:txBody>
                    <a:bodyPr/>
                    <a:lstStyle/>
                    <a:p>
                      <a:pPr algn="r" fontAlgn="b"/>
                      <a:r>
                        <a:rPr lang="fi-FI" sz="900" b="0" i="0" u="none" strike="noStrike">
                          <a:solidFill>
                            <a:srgbClr val="000000"/>
                          </a:solidFill>
                          <a:effectLst/>
                          <a:latin typeface="+mn-lt"/>
                        </a:rPr>
                        <a:t>426 825</a:t>
                      </a:r>
                    </a:p>
                  </a:txBody>
                  <a:tcPr marL="9525" marR="9525" marT="9525" marB="0" anchor="b">
                    <a:lnL>
                      <a:noFill/>
                    </a:lnL>
                    <a:lnR>
                      <a:noFill/>
                    </a:lnR>
                    <a:lnT>
                      <a:noFill/>
                    </a:lnT>
                    <a:lnB>
                      <a:noFill/>
                    </a:lnB>
                    <a:solidFill>
                      <a:srgbClr val="BFBFBF"/>
                    </a:solidFill>
                  </a:tcPr>
                </a:tc>
                <a:tc>
                  <a:txBody>
                    <a:bodyPr/>
                    <a:lstStyle/>
                    <a:p>
                      <a:pPr algn="r" fontAlgn="b"/>
                      <a:r>
                        <a:rPr lang="fi-FI" sz="900" b="0" i="0" u="none" strike="noStrike">
                          <a:solidFill>
                            <a:srgbClr val="000000"/>
                          </a:solidFill>
                          <a:effectLst/>
                          <a:latin typeface="+mn-lt"/>
                        </a:rPr>
                        <a:t>405 668</a:t>
                      </a:r>
                    </a:p>
                  </a:txBody>
                  <a:tcPr marL="9525" marR="9525" marT="9525" marB="0" anchor="b">
                    <a:lnL>
                      <a:noFill/>
                    </a:lnL>
                    <a:lnR>
                      <a:noFill/>
                    </a:lnR>
                    <a:lnT>
                      <a:noFill/>
                    </a:lnT>
                    <a:lnB>
                      <a:noFill/>
                    </a:lnB>
                    <a:solidFill>
                      <a:srgbClr val="BFBFBF"/>
                    </a:solidFill>
                  </a:tcPr>
                </a:tc>
                <a:tc>
                  <a:txBody>
                    <a:bodyPr/>
                    <a:lstStyle/>
                    <a:p>
                      <a:pPr algn="r" fontAlgn="b"/>
                      <a:r>
                        <a:rPr lang="fi-FI" sz="900" b="0" i="0" u="none" strike="noStrike">
                          <a:solidFill>
                            <a:srgbClr val="000000"/>
                          </a:solidFill>
                          <a:effectLst/>
                          <a:latin typeface="+mn-lt"/>
                        </a:rPr>
                        <a:t>408 300</a:t>
                      </a:r>
                    </a:p>
                  </a:txBody>
                  <a:tcPr marL="9525" marR="9525" marT="9525" marB="0" anchor="b">
                    <a:lnL>
                      <a:noFill/>
                    </a:lnL>
                    <a:lnR>
                      <a:noFill/>
                    </a:lnR>
                    <a:lnT>
                      <a:noFill/>
                    </a:lnT>
                    <a:lnB>
                      <a:noFill/>
                    </a:lnB>
                    <a:solidFill>
                      <a:srgbClr val="BFBFBF"/>
                    </a:solidFill>
                  </a:tcPr>
                </a:tc>
                <a:tc>
                  <a:txBody>
                    <a:bodyPr/>
                    <a:lstStyle/>
                    <a:p>
                      <a:pPr algn="r" fontAlgn="b"/>
                      <a:r>
                        <a:rPr lang="fi-FI" sz="900" b="0" i="0" u="none" strike="noStrike">
                          <a:solidFill>
                            <a:srgbClr val="000000"/>
                          </a:solidFill>
                          <a:effectLst/>
                          <a:latin typeface="+mn-lt"/>
                        </a:rPr>
                        <a:t>388 986</a:t>
                      </a:r>
                    </a:p>
                  </a:txBody>
                  <a:tcPr marL="9525" marR="9525" marT="9525" marB="0" anchor="b">
                    <a:lnL>
                      <a:noFill/>
                    </a:lnL>
                    <a:lnR>
                      <a:noFill/>
                    </a:lnR>
                    <a:lnT>
                      <a:noFill/>
                    </a:lnT>
                    <a:lnB>
                      <a:noFill/>
                    </a:lnB>
                    <a:solidFill>
                      <a:srgbClr val="BFBFBF"/>
                    </a:solidFill>
                  </a:tcPr>
                </a:tc>
                <a:tc>
                  <a:txBody>
                    <a:bodyPr/>
                    <a:lstStyle/>
                    <a:p>
                      <a:pPr algn="r" fontAlgn="b"/>
                      <a:r>
                        <a:rPr lang="fi-FI" sz="900" b="0" i="0" u="none" strike="noStrike">
                          <a:solidFill>
                            <a:srgbClr val="000000"/>
                          </a:solidFill>
                          <a:effectLst/>
                          <a:latin typeface="+mn-lt"/>
                        </a:rPr>
                        <a:t>404 764</a:t>
                      </a:r>
                    </a:p>
                  </a:txBody>
                  <a:tcPr marL="9525" marR="9525" marT="9525" marB="0" anchor="b">
                    <a:lnL>
                      <a:noFill/>
                    </a:lnL>
                    <a:lnR>
                      <a:noFill/>
                    </a:lnR>
                    <a:lnT>
                      <a:noFill/>
                    </a:lnT>
                    <a:lnB>
                      <a:noFill/>
                    </a:lnB>
                    <a:solidFill>
                      <a:srgbClr val="BFBFBF"/>
                    </a:solidFill>
                  </a:tcPr>
                </a:tc>
                <a:tc>
                  <a:txBody>
                    <a:bodyPr/>
                    <a:lstStyle/>
                    <a:p>
                      <a:pPr algn="r" fontAlgn="b"/>
                      <a:r>
                        <a:rPr lang="fi-FI" sz="900" b="0" i="0" u="none" strike="noStrike">
                          <a:solidFill>
                            <a:srgbClr val="000000"/>
                          </a:solidFill>
                          <a:effectLst/>
                          <a:latin typeface="+mn-lt"/>
                        </a:rPr>
                        <a:t>406 273</a:t>
                      </a:r>
                    </a:p>
                  </a:txBody>
                  <a:tcPr marL="9525" marR="9525" marT="9525" marB="0" anchor="b">
                    <a:lnL>
                      <a:noFill/>
                    </a:lnL>
                    <a:lnR>
                      <a:noFill/>
                    </a:lnR>
                    <a:lnT>
                      <a:noFill/>
                    </a:lnT>
                    <a:lnB>
                      <a:noFill/>
                    </a:lnB>
                    <a:solidFill>
                      <a:srgbClr val="BFBFBF"/>
                    </a:solidFill>
                  </a:tcPr>
                </a:tc>
                <a:tc>
                  <a:txBody>
                    <a:bodyPr/>
                    <a:lstStyle/>
                    <a:p>
                      <a:pPr algn="r" fontAlgn="b"/>
                      <a:r>
                        <a:rPr lang="fi-FI" sz="900" b="0" i="0" u="none" strike="noStrike">
                          <a:solidFill>
                            <a:srgbClr val="000000"/>
                          </a:solidFill>
                          <a:effectLst/>
                          <a:latin typeface="+mn-lt"/>
                        </a:rPr>
                        <a:t>403 949</a:t>
                      </a:r>
                    </a:p>
                  </a:txBody>
                  <a:tcPr marL="9525" marR="9525" marT="9525" marB="0" anchor="b">
                    <a:lnL>
                      <a:noFill/>
                    </a:lnL>
                    <a:lnR>
                      <a:noFill/>
                    </a:lnR>
                    <a:lnT>
                      <a:noFill/>
                    </a:lnT>
                    <a:lnB>
                      <a:noFill/>
                    </a:lnB>
                    <a:solidFill>
                      <a:srgbClr val="BFBFBF"/>
                    </a:solidFill>
                  </a:tcPr>
                </a:tc>
                <a:tc>
                  <a:txBody>
                    <a:bodyPr/>
                    <a:lstStyle/>
                    <a:p>
                      <a:pPr algn="r" fontAlgn="b"/>
                      <a:r>
                        <a:rPr lang="fi-FI" sz="900" b="0" i="0" u="none" strike="noStrike">
                          <a:solidFill>
                            <a:srgbClr val="000000"/>
                          </a:solidFill>
                          <a:effectLst/>
                          <a:latin typeface="+mn-lt"/>
                        </a:rPr>
                        <a:t>393 099</a:t>
                      </a:r>
                    </a:p>
                  </a:txBody>
                  <a:tcPr marL="9525" marR="9525" marT="9525" marB="0" anchor="b">
                    <a:lnL>
                      <a:noFill/>
                    </a:lnL>
                    <a:lnR>
                      <a:noFill/>
                    </a:lnR>
                    <a:lnT>
                      <a:noFill/>
                    </a:lnT>
                    <a:lnB>
                      <a:noFill/>
                    </a:lnB>
                    <a:solidFill>
                      <a:srgbClr val="BFBFBF"/>
                    </a:solidFill>
                  </a:tcPr>
                </a:tc>
                <a:tc>
                  <a:txBody>
                    <a:bodyPr/>
                    <a:lstStyle/>
                    <a:p>
                      <a:pPr algn="r" fontAlgn="b"/>
                      <a:r>
                        <a:rPr lang="fi-FI" sz="900" b="0" i="0" u="none" strike="noStrike">
                          <a:solidFill>
                            <a:srgbClr val="000000"/>
                          </a:solidFill>
                          <a:effectLst/>
                          <a:latin typeface="+mn-lt"/>
                        </a:rPr>
                        <a:t>396 308</a:t>
                      </a:r>
                    </a:p>
                  </a:txBody>
                  <a:tcPr marL="9525" marR="9525" marT="9525" marB="0" anchor="b">
                    <a:lnL>
                      <a:noFill/>
                    </a:lnL>
                    <a:lnR>
                      <a:noFill/>
                    </a:lnR>
                    <a:lnT>
                      <a:noFill/>
                    </a:lnT>
                    <a:lnB>
                      <a:noFill/>
                    </a:lnB>
                    <a:solidFill>
                      <a:srgbClr val="BFBFBF"/>
                    </a:solidFill>
                  </a:tcPr>
                </a:tc>
                <a:tc>
                  <a:txBody>
                    <a:bodyPr/>
                    <a:lstStyle/>
                    <a:p>
                      <a:pPr algn="r" fontAlgn="b"/>
                      <a:r>
                        <a:rPr lang="fi-FI" sz="900" b="0" i="0" u="none" strike="noStrike">
                          <a:solidFill>
                            <a:srgbClr val="000000"/>
                          </a:solidFill>
                          <a:effectLst/>
                          <a:latin typeface="+mn-lt"/>
                        </a:rPr>
                        <a:t>160 604</a:t>
                      </a:r>
                    </a:p>
                  </a:txBody>
                  <a:tcPr marL="9525" marR="9525" marT="9525" marB="0" anchor="b">
                    <a:lnL>
                      <a:noFill/>
                    </a:lnL>
                    <a:lnR>
                      <a:noFill/>
                    </a:lnR>
                    <a:lnT>
                      <a:noFill/>
                    </a:lnT>
                    <a:lnB>
                      <a:noFill/>
                    </a:lnB>
                    <a:solidFill>
                      <a:srgbClr val="BFBFBF"/>
                    </a:solidFill>
                  </a:tcPr>
                </a:tc>
                <a:tc>
                  <a:txBody>
                    <a:bodyPr/>
                    <a:lstStyle/>
                    <a:p>
                      <a:pPr algn="r" fontAlgn="b"/>
                      <a:r>
                        <a:rPr lang="fi-FI" sz="900" b="0" i="0" u="none" strike="noStrike">
                          <a:solidFill>
                            <a:srgbClr val="000000"/>
                          </a:solidFill>
                          <a:effectLst/>
                          <a:latin typeface="+mn-lt"/>
                        </a:rPr>
                        <a:t>280 757</a:t>
                      </a:r>
                    </a:p>
                  </a:txBody>
                  <a:tcPr marL="9525" marR="9525" marT="9525" marB="0" anchor="b">
                    <a:lnL>
                      <a:noFill/>
                    </a:lnL>
                    <a:lnR>
                      <a:noFill/>
                    </a:lnR>
                    <a:lnT>
                      <a:noFill/>
                    </a:lnT>
                    <a:lnB>
                      <a:noFill/>
                    </a:lnB>
                    <a:solidFill>
                      <a:srgbClr val="BFBFBF"/>
                    </a:solidFill>
                  </a:tcPr>
                </a:tc>
                <a:tc>
                  <a:txBody>
                    <a:bodyPr/>
                    <a:lstStyle/>
                    <a:p>
                      <a:pPr algn="r" fontAlgn="b"/>
                      <a:r>
                        <a:rPr lang="fi-FI" sz="900" b="0" i="0" u="none" strike="noStrike">
                          <a:solidFill>
                            <a:srgbClr val="000000"/>
                          </a:solidFill>
                          <a:effectLst/>
                          <a:latin typeface="+mn-lt"/>
                        </a:rPr>
                        <a:t>450 033</a:t>
                      </a:r>
                    </a:p>
                  </a:txBody>
                  <a:tcPr marL="9525" marR="9525" marT="9525" marB="0" anchor="b">
                    <a:lnL>
                      <a:noFill/>
                    </a:lnL>
                    <a:lnR>
                      <a:noFill/>
                    </a:lnR>
                    <a:lnT>
                      <a:noFill/>
                    </a:lnT>
                    <a:lnB>
                      <a:noFill/>
                    </a:lnB>
                    <a:solidFill>
                      <a:srgbClr val="BFBFBF"/>
                    </a:solidFill>
                  </a:tcPr>
                </a:tc>
                <a:tc>
                  <a:txBody>
                    <a:bodyPr/>
                    <a:lstStyle/>
                    <a:p>
                      <a:pPr algn="r" fontAlgn="b"/>
                      <a:r>
                        <a:rPr lang="fi-FI" sz="900" b="0" i="0" u="none" strike="noStrike" kern="1200" dirty="0">
                          <a:solidFill>
                            <a:srgbClr val="000000"/>
                          </a:solidFill>
                          <a:effectLst/>
                          <a:latin typeface="+mn-lt"/>
                          <a:ea typeface="+mn-ea"/>
                          <a:cs typeface="+mn-cs"/>
                        </a:rPr>
                        <a:t>426 581</a:t>
                      </a:r>
                    </a:p>
                  </a:txBody>
                  <a:tcPr marL="9525" marR="9525" marT="9525" marB="0" anchor="b">
                    <a:lnL>
                      <a:noFill/>
                    </a:lnL>
                    <a:lnR>
                      <a:noFill/>
                    </a:lnR>
                    <a:lnT>
                      <a:noFill/>
                    </a:lnT>
                    <a:lnB>
                      <a:noFill/>
                    </a:lnB>
                    <a:solidFill>
                      <a:srgbClr val="BFBFBF"/>
                    </a:solidFill>
                  </a:tcPr>
                </a:tc>
                <a:extLst>
                  <a:ext uri="{0D108BD9-81ED-4DB2-BD59-A6C34878D82A}">
                    <a16:rowId xmlns:a16="http://schemas.microsoft.com/office/drawing/2014/main" val="1487957218"/>
                  </a:ext>
                </a:extLst>
              </a:tr>
              <a:tr h="248171">
                <a:tc>
                  <a:txBody>
                    <a:bodyPr/>
                    <a:lstStyle/>
                    <a:p>
                      <a:pPr algn="l" fontAlgn="b"/>
                      <a:r>
                        <a:rPr lang="fi-FI" sz="900" b="1" i="0" u="none" strike="noStrike">
                          <a:solidFill>
                            <a:srgbClr val="000000"/>
                          </a:solidFill>
                          <a:effectLst/>
                          <a:latin typeface="+mn-lt"/>
                        </a:rPr>
                        <a:t>KOKO MAA</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fontAlgn="b"/>
                      <a:r>
                        <a:rPr lang="fi-FI" sz="900" b="1" i="0" u="none" strike="noStrike">
                          <a:solidFill>
                            <a:srgbClr val="000000"/>
                          </a:solidFill>
                          <a:effectLst/>
                          <a:latin typeface="+mn-lt"/>
                        </a:rPr>
                        <a:t>19 248 057</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fontAlgn="b"/>
                      <a:r>
                        <a:rPr lang="fi-FI" sz="900" b="1" i="0" u="none" strike="noStrike">
                          <a:solidFill>
                            <a:srgbClr val="000000"/>
                          </a:solidFill>
                          <a:effectLst/>
                          <a:latin typeface="+mn-lt"/>
                        </a:rPr>
                        <a:t>19 987 871</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fontAlgn="b"/>
                      <a:r>
                        <a:rPr lang="fi-FI" sz="900" b="1" i="0" u="none" strike="noStrike">
                          <a:solidFill>
                            <a:srgbClr val="000000"/>
                          </a:solidFill>
                          <a:effectLst/>
                          <a:latin typeface="+mn-lt"/>
                        </a:rPr>
                        <a:t>20 317 582</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fontAlgn="b"/>
                      <a:r>
                        <a:rPr lang="fi-FI" sz="900" b="1" i="0" u="none" strike="noStrike">
                          <a:solidFill>
                            <a:srgbClr val="000000"/>
                          </a:solidFill>
                          <a:effectLst/>
                          <a:latin typeface="+mn-lt"/>
                        </a:rPr>
                        <a:t>20 241 057</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fontAlgn="b"/>
                      <a:r>
                        <a:rPr lang="fi-FI" sz="900" b="1" i="0" u="none" strike="noStrike">
                          <a:solidFill>
                            <a:srgbClr val="000000"/>
                          </a:solidFill>
                          <a:effectLst/>
                          <a:latin typeface="+mn-lt"/>
                        </a:rPr>
                        <a:t>19 785 412</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fontAlgn="b"/>
                      <a:r>
                        <a:rPr lang="fi-FI" sz="900" b="1" i="0" u="none" strike="noStrike">
                          <a:solidFill>
                            <a:srgbClr val="000000"/>
                          </a:solidFill>
                          <a:effectLst/>
                          <a:latin typeface="+mn-lt"/>
                        </a:rPr>
                        <a:t>19 738 123</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fontAlgn="b"/>
                      <a:r>
                        <a:rPr lang="fi-FI" sz="900" b="1" i="0" u="none" strike="noStrike">
                          <a:solidFill>
                            <a:srgbClr val="000000"/>
                          </a:solidFill>
                          <a:effectLst/>
                          <a:latin typeface="+mn-lt"/>
                        </a:rPr>
                        <a:t>20 343 433</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fontAlgn="b"/>
                      <a:r>
                        <a:rPr lang="fi-FI" sz="900" b="1" i="0" u="none" strike="noStrike">
                          <a:solidFill>
                            <a:srgbClr val="000000"/>
                          </a:solidFill>
                          <a:effectLst/>
                          <a:latin typeface="+mn-lt"/>
                        </a:rPr>
                        <a:t>21 914 154</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fontAlgn="b"/>
                      <a:r>
                        <a:rPr lang="fi-FI" sz="900" b="1" i="0" u="none" strike="noStrike">
                          <a:solidFill>
                            <a:srgbClr val="000000"/>
                          </a:solidFill>
                          <a:effectLst/>
                          <a:latin typeface="+mn-lt"/>
                        </a:rPr>
                        <a:t>22 235 084</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fontAlgn="b"/>
                      <a:r>
                        <a:rPr lang="fi-FI" sz="900" b="1" i="0" u="none" strike="noStrike">
                          <a:solidFill>
                            <a:srgbClr val="000000"/>
                          </a:solidFill>
                          <a:effectLst/>
                          <a:latin typeface="+mn-lt"/>
                        </a:rPr>
                        <a:t>23 095 660</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fontAlgn="b"/>
                      <a:r>
                        <a:rPr lang="fi-FI" sz="900" b="1" i="0" u="none" strike="noStrike">
                          <a:solidFill>
                            <a:srgbClr val="000000"/>
                          </a:solidFill>
                          <a:effectLst/>
                          <a:latin typeface="+mn-lt"/>
                        </a:rPr>
                        <a:t>14 323 661</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fontAlgn="b"/>
                      <a:r>
                        <a:rPr lang="fi-FI" sz="900" b="1" i="0" u="none" strike="noStrike">
                          <a:solidFill>
                            <a:srgbClr val="000000"/>
                          </a:solidFill>
                          <a:effectLst/>
                          <a:latin typeface="+mn-lt"/>
                        </a:rPr>
                        <a:t>17 488 715</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fontAlgn="b"/>
                      <a:r>
                        <a:rPr lang="fi-FI" sz="900" b="1" i="0" u="none" strike="noStrike" dirty="0">
                          <a:solidFill>
                            <a:srgbClr val="000000"/>
                          </a:solidFill>
                          <a:effectLst/>
                          <a:latin typeface="+mn-lt"/>
                        </a:rPr>
                        <a:t>21 971 266</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fontAlgn="b"/>
                      <a:r>
                        <a:rPr lang="fi-FI" sz="900" b="1" i="0" u="none" strike="noStrike" kern="1200" dirty="0">
                          <a:solidFill>
                            <a:srgbClr val="000000"/>
                          </a:solidFill>
                          <a:effectLst/>
                          <a:latin typeface="+mn-lt"/>
                          <a:ea typeface="+mn-ea"/>
                          <a:cs typeface="+mn-cs"/>
                        </a:rPr>
                        <a:t>22 832 061</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51022375"/>
                  </a:ext>
                </a:extLst>
              </a:tr>
            </a:tbl>
          </a:graphicData>
        </a:graphic>
      </p:graphicFrame>
    </p:spTree>
    <p:extLst>
      <p:ext uri="{BB962C8B-B14F-4D97-AF65-F5344CB8AC3E}">
        <p14:creationId xmlns:p14="http://schemas.microsoft.com/office/powerpoint/2010/main" val="2806978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CC11">
            <a:alpha val="4809"/>
          </a:srgbClr>
        </a:solidFill>
        <a:effectLst/>
      </p:bgPr>
    </p:bg>
    <p:spTree>
      <p:nvGrpSpPr>
        <p:cNvPr id="1" name=""/>
        <p:cNvGrpSpPr/>
        <p:nvPr/>
      </p:nvGrpSpPr>
      <p:grpSpPr>
        <a:xfrm>
          <a:off x="0" y="0"/>
          <a:ext cx="0" cy="0"/>
          <a:chOff x="0" y="0"/>
          <a:chExt cx="0" cy="0"/>
        </a:xfrm>
      </p:grpSpPr>
      <p:sp>
        <p:nvSpPr>
          <p:cNvPr id="10" name="Otsikko 1">
            <a:extLst>
              <a:ext uri="{FF2B5EF4-FFF2-40B4-BE49-F238E27FC236}">
                <a16:creationId xmlns:a16="http://schemas.microsoft.com/office/drawing/2014/main" id="{3E4F8491-AF3F-C14A-BED4-E48810A92E9C}"/>
              </a:ext>
            </a:extLst>
          </p:cNvPr>
          <p:cNvSpPr>
            <a:spLocks noGrp="1"/>
          </p:cNvSpPr>
          <p:nvPr>
            <p:ph type="title"/>
          </p:nvPr>
        </p:nvSpPr>
        <p:spPr>
          <a:xfrm>
            <a:off x="448456" y="365125"/>
            <a:ext cx="11288842" cy="1325563"/>
          </a:xfrm>
        </p:spPr>
        <p:txBody>
          <a:bodyPr>
            <a:normAutofit/>
          </a:bodyPr>
          <a:lstStyle/>
          <a:p>
            <a:r>
              <a:rPr lang="fi-FI" sz="3000" dirty="0"/>
              <a:t>Yöpymisten määrän muutos (%) edellisestä vuodesta v. 2010–2023</a:t>
            </a:r>
          </a:p>
        </p:txBody>
      </p:sp>
      <p:pic>
        <p:nvPicPr>
          <p:cNvPr id="7" name="Kuva 6">
            <a:extLst>
              <a:ext uri="{FF2B5EF4-FFF2-40B4-BE49-F238E27FC236}">
                <a16:creationId xmlns:a16="http://schemas.microsoft.com/office/drawing/2014/main" id="{34C10C92-2E94-7A44-BD24-737A3C004102}"/>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9755943" y="6332259"/>
            <a:ext cx="2316136" cy="409184"/>
          </a:xfrm>
          <a:prstGeom prst="rect">
            <a:avLst/>
          </a:prstGeom>
        </p:spPr>
      </p:pic>
      <p:sp>
        <p:nvSpPr>
          <p:cNvPr id="6" name="Tekstiruutu 5">
            <a:extLst>
              <a:ext uri="{FF2B5EF4-FFF2-40B4-BE49-F238E27FC236}">
                <a16:creationId xmlns:a16="http://schemas.microsoft.com/office/drawing/2014/main" id="{AB0311D2-C2B3-40FC-A108-4A757AD916C1}"/>
              </a:ext>
            </a:extLst>
          </p:cNvPr>
          <p:cNvSpPr txBox="1"/>
          <p:nvPr/>
        </p:nvSpPr>
        <p:spPr>
          <a:xfrm>
            <a:off x="0" y="6659572"/>
            <a:ext cx="8352547" cy="215444"/>
          </a:xfrm>
          <a:prstGeom prst="rect">
            <a:avLst/>
          </a:prstGeom>
          <a:noFill/>
        </p:spPr>
        <p:txBody>
          <a:bodyPr wrap="square" rtlCol="0">
            <a:spAutoFit/>
          </a:bodyPr>
          <a:lstStyle/>
          <a:p>
            <a:r>
              <a:rPr lang="fi-FI" sz="800" dirty="0"/>
              <a:t>Lähde: Tilastokeskus. Sisältää kaikki majoitusliikkeet, joissa on vähintään 20 vuodepaikkaa tai sähköpistokkeella varustettua matkailuvaunupaikkaa.</a:t>
            </a:r>
          </a:p>
        </p:txBody>
      </p:sp>
      <p:graphicFrame>
        <p:nvGraphicFramePr>
          <p:cNvPr id="3" name="Taulukko 2">
            <a:extLst>
              <a:ext uri="{FF2B5EF4-FFF2-40B4-BE49-F238E27FC236}">
                <a16:creationId xmlns:a16="http://schemas.microsoft.com/office/drawing/2014/main" id="{2A70C723-9E34-057B-4981-C86F3D2CDCB6}"/>
              </a:ext>
            </a:extLst>
          </p:cNvPr>
          <p:cNvGraphicFramePr>
            <a:graphicFrameLocks noGrp="1"/>
          </p:cNvGraphicFramePr>
          <p:nvPr>
            <p:extLst>
              <p:ext uri="{D42A27DB-BD31-4B8C-83A1-F6EECF244321}">
                <p14:modId xmlns:p14="http://schemas.microsoft.com/office/powerpoint/2010/main" val="767698164"/>
              </p:ext>
            </p:extLst>
          </p:nvPr>
        </p:nvGraphicFramePr>
        <p:xfrm>
          <a:off x="1283677" y="1582615"/>
          <a:ext cx="9479570" cy="4428447"/>
        </p:xfrm>
        <a:graphic>
          <a:graphicData uri="http://schemas.openxmlformats.org/drawingml/2006/table">
            <a:tbl>
              <a:tblPr/>
              <a:tblGrid>
                <a:gridCol w="1343848">
                  <a:extLst>
                    <a:ext uri="{9D8B030D-6E8A-4147-A177-3AD203B41FA5}">
                      <a16:colId xmlns:a16="http://schemas.microsoft.com/office/drawing/2014/main" val="3528604695"/>
                    </a:ext>
                  </a:extLst>
                </a:gridCol>
                <a:gridCol w="581123">
                  <a:extLst>
                    <a:ext uri="{9D8B030D-6E8A-4147-A177-3AD203B41FA5}">
                      <a16:colId xmlns:a16="http://schemas.microsoft.com/office/drawing/2014/main" val="2715167310"/>
                    </a:ext>
                  </a:extLst>
                </a:gridCol>
                <a:gridCol w="581123">
                  <a:extLst>
                    <a:ext uri="{9D8B030D-6E8A-4147-A177-3AD203B41FA5}">
                      <a16:colId xmlns:a16="http://schemas.microsoft.com/office/drawing/2014/main" val="173167648"/>
                    </a:ext>
                  </a:extLst>
                </a:gridCol>
                <a:gridCol w="581123">
                  <a:extLst>
                    <a:ext uri="{9D8B030D-6E8A-4147-A177-3AD203B41FA5}">
                      <a16:colId xmlns:a16="http://schemas.microsoft.com/office/drawing/2014/main" val="4207061067"/>
                    </a:ext>
                  </a:extLst>
                </a:gridCol>
                <a:gridCol w="581123">
                  <a:extLst>
                    <a:ext uri="{9D8B030D-6E8A-4147-A177-3AD203B41FA5}">
                      <a16:colId xmlns:a16="http://schemas.microsoft.com/office/drawing/2014/main" val="2506988583"/>
                    </a:ext>
                  </a:extLst>
                </a:gridCol>
                <a:gridCol w="581123">
                  <a:extLst>
                    <a:ext uri="{9D8B030D-6E8A-4147-A177-3AD203B41FA5}">
                      <a16:colId xmlns:a16="http://schemas.microsoft.com/office/drawing/2014/main" val="3268733501"/>
                    </a:ext>
                  </a:extLst>
                </a:gridCol>
                <a:gridCol w="581123">
                  <a:extLst>
                    <a:ext uri="{9D8B030D-6E8A-4147-A177-3AD203B41FA5}">
                      <a16:colId xmlns:a16="http://schemas.microsoft.com/office/drawing/2014/main" val="365336991"/>
                    </a:ext>
                  </a:extLst>
                </a:gridCol>
                <a:gridCol w="581123">
                  <a:extLst>
                    <a:ext uri="{9D8B030D-6E8A-4147-A177-3AD203B41FA5}">
                      <a16:colId xmlns:a16="http://schemas.microsoft.com/office/drawing/2014/main" val="236524234"/>
                    </a:ext>
                  </a:extLst>
                </a:gridCol>
                <a:gridCol w="581123">
                  <a:extLst>
                    <a:ext uri="{9D8B030D-6E8A-4147-A177-3AD203B41FA5}">
                      <a16:colId xmlns:a16="http://schemas.microsoft.com/office/drawing/2014/main" val="766750453"/>
                    </a:ext>
                  </a:extLst>
                </a:gridCol>
                <a:gridCol w="581123">
                  <a:extLst>
                    <a:ext uri="{9D8B030D-6E8A-4147-A177-3AD203B41FA5}">
                      <a16:colId xmlns:a16="http://schemas.microsoft.com/office/drawing/2014/main" val="2822323184"/>
                    </a:ext>
                  </a:extLst>
                </a:gridCol>
                <a:gridCol w="581123">
                  <a:extLst>
                    <a:ext uri="{9D8B030D-6E8A-4147-A177-3AD203B41FA5}">
                      <a16:colId xmlns:a16="http://schemas.microsoft.com/office/drawing/2014/main" val="3485510744"/>
                    </a:ext>
                  </a:extLst>
                </a:gridCol>
                <a:gridCol w="581123">
                  <a:extLst>
                    <a:ext uri="{9D8B030D-6E8A-4147-A177-3AD203B41FA5}">
                      <a16:colId xmlns:a16="http://schemas.microsoft.com/office/drawing/2014/main" val="4007161552"/>
                    </a:ext>
                  </a:extLst>
                </a:gridCol>
                <a:gridCol w="581123">
                  <a:extLst>
                    <a:ext uri="{9D8B030D-6E8A-4147-A177-3AD203B41FA5}">
                      <a16:colId xmlns:a16="http://schemas.microsoft.com/office/drawing/2014/main" val="2100423974"/>
                    </a:ext>
                  </a:extLst>
                </a:gridCol>
                <a:gridCol w="581123">
                  <a:extLst>
                    <a:ext uri="{9D8B030D-6E8A-4147-A177-3AD203B41FA5}">
                      <a16:colId xmlns:a16="http://schemas.microsoft.com/office/drawing/2014/main" val="553589459"/>
                    </a:ext>
                  </a:extLst>
                </a:gridCol>
                <a:gridCol w="581123">
                  <a:extLst>
                    <a:ext uri="{9D8B030D-6E8A-4147-A177-3AD203B41FA5}">
                      <a16:colId xmlns:a16="http://schemas.microsoft.com/office/drawing/2014/main" val="2252275099"/>
                    </a:ext>
                  </a:extLst>
                </a:gridCol>
              </a:tblGrid>
              <a:tr h="220373">
                <a:tc>
                  <a:txBody>
                    <a:bodyPr/>
                    <a:lstStyle/>
                    <a:p>
                      <a:pPr algn="l" fontAlgn="b"/>
                      <a:r>
                        <a:rPr lang="fi-FI" sz="1100" b="0" i="0" u="none" strike="noStrike">
                          <a:solidFill>
                            <a:srgbClr val="000000"/>
                          </a:solidFill>
                          <a:effectLst/>
                          <a:latin typeface="+mn-lt"/>
                        </a:rPr>
                        <a:t>Maakunta</a:t>
                      </a:r>
                    </a:p>
                  </a:txBody>
                  <a:tcPr marL="9525" marR="9525" marT="9525"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fi-FI" sz="1100" b="1" i="0" u="none" strike="noStrike">
                          <a:solidFill>
                            <a:srgbClr val="000000"/>
                          </a:solidFill>
                          <a:effectLst/>
                          <a:latin typeface="+mn-lt"/>
                        </a:rPr>
                        <a:t>2010</a:t>
                      </a:r>
                    </a:p>
                  </a:txBody>
                  <a:tcPr marL="9525" marR="9525" marT="9525"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fi-FI" sz="1100" b="1" i="0" u="none" strike="noStrike">
                          <a:solidFill>
                            <a:srgbClr val="000000"/>
                          </a:solidFill>
                          <a:effectLst/>
                          <a:latin typeface="+mn-lt"/>
                        </a:rPr>
                        <a:t>2011</a:t>
                      </a:r>
                    </a:p>
                  </a:txBody>
                  <a:tcPr marL="9525" marR="9525" marT="9525"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fi-FI" sz="1100" b="1" i="0" u="none" strike="noStrike">
                          <a:solidFill>
                            <a:srgbClr val="000000"/>
                          </a:solidFill>
                          <a:effectLst/>
                          <a:latin typeface="+mn-lt"/>
                        </a:rPr>
                        <a:t>2012</a:t>
                      </a:r>
                    </a:p>
                  </a:txBody>
                  <a:tcPr marL="9525" marR="9525" marT="9525"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fi-FI" sz="1100" b="1" i="0" u="none" strike="noStrike">
                          <a:solidFill>
                            <a:srgbClr val="000000"/>
                          </a:solidFill>
                          <a:effectLst/>
                          <a:latin typeface="+mn-lt"/>
                        </a:rPr>
                        <a:t>2013</a:t>
                      </a:r>
                    </a:p>
                  </a:txBody>
                  <a:tcPr marL="9525" marR="9525" marT="9525"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fi-FI" sz="1100" b="1" i="0" u="none" strike="noStrike">
                          <a:solidFill>
                            <a:srgbClr val="000000"/>
                          </a:solidFill>
                          <a:effectLst/>
                          <a:latin typeface="+mn-lt"/>
                        </a:rPr>
                        <a:t>2014</a:t>
                      </a:r>
                    </a:p>
                  </a:txBody>
                  <a:tcPr marL="9525" marR="9525" marT="9525"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fi-FI" sz="1100" b="1" i="0" u="none" strike="noStrike">
                          <a:solidFill>
                            <a:srgbClr val="000000"/>
                          </a:solidFill>
                          <a:effectLst/>
                          <a:latin typeface="+mn-lt"/>
                        </a:rPr>
                        <a:t>2015</a:t>
                      </a:r>
                    </a:p>
                  </a:txBody>
                  <a:tcPr marL="9525" marR="9525" marT="9525"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fi-FI" sz="1100" b="1" i="0" u="none" strike="noStrike">
                          <a:solidFill>
                            <a:srgbClr val="000000"/>
                          </a:solidFill>
                          <a:effectLst/>
                          <a:latin typeface="+mn-lt"/>
                        </a:rPr>
                        <a:t>2016</a:t>
                      </a:r>
                    </a:p>
                  </a:txBody>
                  <a:tcPr marL="9525" marR="9525" marT="9525"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fi-FI" sz="1100" b="1" i="0" u="none" strike="noStrike">
                          <a:solidFill>
                            <a:srgbClr val="000000"/>
                          </a:solidFill>
                          <a:effectLst/>
                          <a:latin typeface="+mn-lt"/>
                        </a:rPr>
                        <a:t>2017</a:t>
                      </a:r>
                    </a:p>
                  </a:txBody>
                  <a:tcPr marL="9525" marR="9525" marT="9525"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fi-FI" sz="1100" b="1" i="0" u="none" strike="noStrike">
                          <a:solidFill>
                            <a:srgbClr val="000000"/>
                          </a:solidFill>
                          <a:effectLst/>
                          <a:latin typeface="+mn-lt"/>
                        </a:rPr>
                        <a:t>2018</a:t>
                      </a:r>
                    </a:p>
                  </a:txBody>
                  <a:tcPr marL="9525" marR="9525" marT="9525"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fi-FI" sz="1100" b="1" i="0" u="none" strike="noStrike">
                          <a:solidFill>
                            <a:srgbClr val="000000"/>
                          </a:solidFill>
                          <a:effectLst/>
                          <a:latin typeface="+mn-lt"/>
                        </a:rPr>
                        <a:t>2019</a:t>
                      </a:r>
                    </a:p>
                  </a:txBody>
                  <a:tcPr marL="9525" marR="9525" marT="9525"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fi-FI" sz="1100" b="1" i="0" u="none" strike="noStrike">
                          <a:solidFill>
                            <a:srgbClr val="000000"/>
                          </a:solidFill>
                          <a:effectLst/>
                          <a:latin typeface="+mn-lt"/>
                        </a:rPr>
                        <a:t>2020</a:t>
                      </a:r>
                    </a:p>
                  </a:txBody>
                  <a:tcPr marL="9525" marR="9525" marT="9525"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fi-FI" sz="1100" b="1" i="0" u="none" strike="noStrike">
                          <a:solidFill>
                            <a:srgbClr val="000000"/>
                          </a:solidFill>
                          <a:effectLst/>
                          <a:latin typeface="+mn-lt"/>
                        </a:rPr>
                        <a:t>2021</a:t>
                      </a:r>
                    </a:p>
                  </a:txBody>
                  <a:tcPr marL="9525" marR="9525" marT="9525"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fi-FI" sz="1100" b="1" i="0" u="none" strike="noStrike" dirty="0">
                          <a:solidFill>
                            <a:srgbClr val="000000"/>
                          </a:solidFill>
                          <a:effectLst/>
                          <a:latin typeface="+mn-lt"/>
                        </a:rPr>
                        <a:t>2022</a:t>
                      </a:r>
                    </a:p>
                  </a:txBody>
                  <a:tcPr marL="9525" marR="9525" marT="9525"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fi-FI" sz="1100" b="1" i="0" u="none" strike="noStrike" dirty="0">
                          <a:solidFill>
                            <a:srgbClr val="000000"/>
                          </a:solidFill>
                          <a:effectLst/>
                          <a:latin typeface="+mn-lt"/>
                        </a:rPr>
                        <a:t>2023</a:t>
                      </a:r>
                    </a:p>
                  </a:txBody>
                  <a:tcPr marL="9525" marR="9525" marT="9525"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05369386"/>
                  </a:ext>
                </a:extLst>
              </a:tr>
              <a:tr h="209879">
                <a:tc>
                  <a:txBody>
                    <a:bodyPr/>
                    <a:lstStyle/>
                    <a:p>
                      <a:pPr algn="l" fontAlgn="b"/>
                      <a:r>
                        <a:rPr lang="fi-FI" sz="1100" b="0" i="0" u="none" strike="noStrike">
                          <a:solidFill>
                            <a:srgbClr val="000000"/>
                          </a:solidFill>
                          <a:effectLst/>
                          <a:latin typeface="+mn-lt"/>
                        </a:rPr>
                        <a:t>Uusimaa</a:t>
                      </a: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solidFill>
                      <a:srgbClr val="BFBFBF"/>
                    </a:solidFill>
                  </a:tcPr>
                </a:tc>
                <a:tc>
                  <a:txBody>
                    <a:bodyPr/>
                    <a:lstStyle/>
                    <a:p>
                      <a:pPr algn="r" fontAlgn="b"/>
                      <a:r>
                        <a:rPr lang="fi-FI" sz="1100" b="0" i="0" u="none" strike="noStrike">
                          <a:solidFill>
                            <a:srgbClr val="000000"/>
                          </a:solidFill>
                          <a:effectLst/>
                          <a:latin typeface="+mn-lt"/>
                        </a:rPr>
                        <a:t>8,7</a:t>
                      </a: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solidFill>
                      <a:srgbClr val="BFBFBF"/>
                    </a:solidFill>
                  </a:tcPr>
                </a:tc>
                <a:tc>
                  <a:txBody>
                    <a:bodyPr/>
                    <a:lstStyle/>
                    <a:p>
                      <a:pPr algn="r" fontAlgn="b"/>
                      <a:r>
                        <a:rPr lang="fi-FI" sz="1100" b="0" i="0" u="none" strike="noStrike">
                          <a:solidFill>
                            <a:srgbClr val="000000"/>
                          </a:solidFill>
                          <a:effectLst/>
                          <a:latin typeface="+mn-lt"/>
                        </a:rPr>
                        <a:t>7,0</a:t>
                      </a: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solidFill>
                      <a:srgbClr val="BFBFBF"/>
                    </a:solidFill>
                  </a:tcPr>
                </a:tc>
                <a:tc>
                  <a:txBody>
                    <a:bodyPr/>
                    <a:lstStyle/>
                    <a:p>
                      <a:pPr algn="r" fontAlgn="b"/>
                      <a:r>
                        <a:rPr lang="fi-FI" sz="1100" b="0" i="0" u="none" strike="noStrike">
                          <a:solidFill>
                            <a:srgbClr val="000000"/>
                          </a:solidFill>
                          <a:effectLst/>
                          <a:latin typeface="+mn-lt"/>
                        </a:rPr>
                        <a:t>1,3</a:t>
                      </a: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solidFill>
                      <a:srgbClr val="BFBFBF"/>
                    </a:solidFill>
                  </a:tcPr>
                </a:tc>
                <a:tc>
                  <a:txBody>
                    <a:bodyPr/>
                    <a:lstStyle/>
                    <a:p>
                      <a:pPr algn="r" fontAlgn="b"/>
                      <a:r>
                        <a:rPr lang="fi-FI" sz="1100" b="0" i="0" u="none" strike="noStrike">
                          <a:solidFill>
                            <a:srgbClr val="000000"/>
                          </a:solidFill>
                          <a:effectLst/>
                          <a:latin typeface="+mn-lt"/>
                        </a:rPr>
                        <a:t>-3,0</a:t>
                      </a: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solidFill>
                      <a:srgbClr val="BFBFBF"/>
                    </a:solidFill>
                  </a:tcPr>
                </a:tc>
                <a:tc>
                  <a:txBody>
                    <a:bodyPr/>
                    <a:lstStyle/>
                    <a:p>
                      <a:pPr algn="r" fontAlgn="b"/>
                      <a:r>
                        <a:rPr lang="fi-FI" sz="1100" b="0" i="0" u="none" strike="noStrike">
                          <a:solidFill>
                            <a:srgbClr val="000000"/>
                          </a:solidFill>
                          <a:effectLst/>
                          <a:latin typeface="+mn-lt"/>
                        </a:rPr>
                        <a:t>0,5</a:t>
                      </a: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solidFill>
                      <a:srgbClr val="BFBFBF"/>
                    </a:solidFill>
                  </a:tcPr>
                </a:tc>
                <a:tc>
                  <a:txBody>
                    <a:bodyPr/>
                    <a:lstStyle/>
                    <a:p>
                      <a:pPr algn="r" fontAlgn="b"/>
                      <a:r>
                        <a:rPr lang="fi-FI" sz="1100" b="0" i="0" u="none" strike="noStrike">
                          <a:solidFill>
                            <a:srgbClr val="000000"/>
                          </a:solidFill>
                          <a:effectLst/>
                          <a:latin typeface="+mn-lt"/>
                        </a:rPr>
                        <a:t>5,1</a:t>
                      </a: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solidFill>
                      <a:srgbClr val="BFBFBF"/>
                    </a:solidFill>
                  </a:tcPr>
                </a:tc>
                <a:tc>
                  <a:txBody>
                    <a:bodyPr/>
                    <a:lstStyle/>
                    <a:p>
                      <a:pPr algn="r" fontAlgn="b"/>
                      <a:r>
                        <a:rPr lang="fi-FI" sz="1100" b="0" i="0" u="none" strike="noStrike">
                          <a:solidFill>
                            <a:srgbClr val="000000"/>
                          </a:solidFill>
                          <a:effectLst/>
                          <a:latin typeface="+mn-lt"/>
                        </a:rPr>
                        <a:t>2,3</a:t>
                      </a: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solidFill>
                      <a:srgbClr val="BFBFBF"/>
                    </a:solidFill>
                  </a:tcPr>
                </a:tc>
                <a:tc>
                  <a:txBody>
                    <a:bodyPr/>
                    <a:lstStyle/>
                    <a:p>
                      <a:pPr algn="r" fontAlgn="b"/>
                      <a:r>
                        <a:rPr lang="fi-FI" sz="1100" b="0" i="0" u="none" strike="noStrike">
                          <a:solidFill>
                            <a:srgbClr val="000000"/>
                          </a:solidFill>
                          <a:effectLst/>
                          <a:latin typeface="+mn-lt"/>
                        </a:rPr>
                        <a:t>17,1</a:t>
                      </a: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solidFill>
                      <a:srgbClr val="BFBFBF"/>
                    </a:solidFill>
                  </a:tcPr>
                </a:tc>
                <a:tc>
                  <a:txBody>
                    <a:bodyPr/>
                    <a:lstStyle/>
                    <a:p>
                      <a:pPr algn="r" fontAlgn="b"/>
                      <a:r>
                        <a:rPr lang="fi-FI" sz="1100" b="0" i="0" u="none" strike="noStrike">
                          <a:solidFill>
                            <a:srgbClr val="000000"/>
                          </a:solidFill>
                          <a:effectLst/>
                          <a:latin typeface="+mn-lt"/>
                        </a:rPr>
                        <a:t>1,5</a:t>
                      </a: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solidFill>
                      <a:srgbClr val="BFBFBF"/>
                    </a:solidFill>
                  </a:tcPr>
                </a:tc>
                <a:tc>
                  <a:txBody>
                    <a:bodyPr/>
                    <a:lstStyle/>
                    <a:p>
                      <a:pPr algn="r" fontAlgn="b"/>
                      <a:r>
                        <a:rPr lang="fi-FI" sz="1100" b="0" i="0" u="none" strike="noStrike">
                          <a:solidFill>
                            <a:srgbClr val="000000"/>
                          </a:solidFill>
                          <a:effectLst/>
                          <a:latin typeface="+mn-lt"/>
                        </a:rPr>
                        <a:t>7,3</a:t>
                      </a: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solidFill>
                      <a:srgbClr val="BFBFBF"/>
                    </a:solidFill>
                  </a:tcPr>
                </a:tc>
                <a:tc>
                  <a:txBody>
                    <a:bodyPr/>
                    <a:lstStyle/>
                    <a:p>
                      <a:pPr algn="r" fontAlgn="b"/>
                      <a:r>
                        <a:rPr lang="fi-FI" sz="1100" b="0" i="0" u="none" strike="noStrike">
                          <a:solidFill>
                            <a:srgbClr val="000000"/>
                          </a:solidFill>
                          <a:effectLst/>
                          <a:latin typeface="+mn-lt"/>
                        </a:rPr>
                        <a:t>-59,5</a:t>
                      </a: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solidFill>
                      <a:srgbClr val="BFBFBF"/>
                    </a:solidFill>
                  </a:tcPr>
                </a:tc>
                <a:tc>
                  <a:txBody>
                    <a:bodyPr/>
                    <a:lstStyle/>
                    <a:p>
                      <a:pPr algn="r" fontAlgn="b"/>
                      <a:r>
                        <a:rPr lang="fi-FI" sz="1100" b="0" i="0" u="none" strike="noStrike">
                          <a:solidFill>
                            <a:srgbClr val="000000"/>
                          </a:solidFill>
                          <a:effectLst/>
                          <a:latin typeface="+mn-lt"/>
                        </a:rPr>
                        <a:t>29,1</a:t>
                      </a: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solidFill>
                      <a:srgbClr val="BFBFBF"/>
                    </a:solidFill>
                  </a:tcPr>
                </a:tc>
                <a:tc>
                  <a:txBody>
                    <a:bodyPr/>
                    <a:lstStyle/>
                    <a:p>
                      <a:pPr algn="r" fontAlgn="b"/>
                      <a:r>
                        <a:rPr lang="fi-FI" sz="1100" b="0" i="0" u="none" strike="noStrike" dirty="0">
                          <a:solidFill>
                            <a:srgbClr val="000000"/>
                          </a:solidFill>
                          <a:effectLst/>
                          <a:latin typeface="+mn-lt"/>
                        </a:rPr>
                        <a:t>61,5</a:t>
                      </a: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solidFill>
                      <a:srgbClr val="BFBFBF"/>
                    </a:solidFill>
                  </a:tcPr>
                </a:tc>
                <a:tc>
                  <a:txBody>
                    <a:bodyPr/>
                    <a:lstStyle/>
                    <a:p>
                      <a:pPr algn="r" fontAlgn="b"/>
                      <a:r>
                        <a:rPr lang="fi-FI" sz="1100" b="0" i="0" u="none" strike="noStrike" dirty="0">
                          <a:solidFill>
                            <a:srgbClr val="000000"/>
                          </a:solidFill>
                          <a:effectLst/>
                          <a:highlight>
                            <a:srgbClr val="BFBFBF"/>
                          </a:highlight>
                          <a:latin typeface="Franklin Gothic Book (Leipäteksti)"/>
                        </a:rPr>
                        <a:t>7,4</a:t>
                      </a: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solidFill>
                      <a:srgbClr val="BFBFBF"/>
                    </a:solidFill>
                  </a:tcPr>
                </a:tc>
                <a:extLst>
                  <a:ext uri="{0D108BD9-81ED-4DB2-BD59-A6C34878D82A}">
                    <a16:rowId xmlns:a16="http://schemas.microsoft.com/office/drawing/2014/main" val="1103975318"/>
                  </a:ext>
                </a:extLst>
              </a:tr>
              <a:tr h="209879">
                <a:tc>
                  <a:txBody>
                    <a:bodyPr/>
                    <a:lstStyle/>
                    <a:p>
                      <a:pPr algn="l" fontAlgn="b"/>
                      <a:r>
                        <a:rPr lang="fi-FI" sz="1100" b="0" i="0" u="none" strike="noStrike">
                          <a:solidFill>
                            <a:srgbClr val="000000"/>
                          </a:solidFill>
                          <a:effectLst/>
                          <a:latin typeface="+mn-lt"/>
                        </a:rPr>
                        <a:t>Varsinais-Suomi</a:t>
                      </a:r>
                    </a:p>
                  </a:txBody>
                  <a:tcPr marL="9525" marR="9525" marT="9525" marB="0" anchor="b">
                    <a:lnL>
                      <a:noFill/>
                    </a:lnL>
                    <a:lnR>
                      <a:noFill/>
                    </a:lnR>
                    <a:lnT>
                      <a:noFill/>
                    </a:lnT>
                    <a:lnB>
                      <a:noFill/>
                    </a:lnB>
                  </a:tcPr>
                </a:tc>
                <a:tc>
                  <a:txBody>
                    <a:bodyPr/>
                    <a:lstStyle/>
                    <a:p>
                      <a:pPr algn="r" fontAlgn="b"/>
                      <a:r>
                        <a:rPr lang="fi-FI" sz="1100" b="0" i="0" u="none" strike="noStrike">
                          <a:solidFill>
                            <a:srgbClr val="000000"/>
                          </a:solidFill>
                          <a:effectLst/>
                          <a:latin typeface="+mn-lt"/>
                        </a:rPr>
                        <a:t>-1,3</a:t>
                      </a:r>
                    </a:p>
                  </a:txBody>
                  <a:tcPr marL="9525" marR="9525" marT="9525" marB="0" anchor="b">
                    <a:lnL>
                      <a:noFill/>
                    </a:lnL>
                    <a:lnR>
                      <a:noFill/>
                    </a:lnR>
                    <a:lnT>
                      <a:noFill/>
                    </a:lnT>
                    <a:lnB>
                      <a:noFill/>
                    </a:lnB>
                  </a:tcPr>
                </a:tc>
                <a:tc>
                  <a:txBody>
                    <a:bodyPr/>
                    <a:lstStyle/>
                    <a:p>
                      <a:pPr algn="r" fontAlgn="b"/>
                      <a:r>
                        <a:rPr lang="fi-FI" sz="1100" b="0" i="0" u="none" strike="noStrike">
                          <a:solidFill>
                            <a:srgbClr val="000000"/>
                          </a:solidFill>
                          <a:effectLst/>
                          <a:latin typeface="+mn-lt"/>
                        </a:rPr>
                        <a:t>7,0</a:t>
                      </a:r>
                    </a:p>
                  </a:txBody>
                  <a:tcPr marL="9525" marR="9525" marT="9525" marB="0" anchor="b">
                    <a:lnL>
                      <a:noFill/>
                    </a:lnL>
                    <a:lnR>
                      <a:noFill/>
                    </a:lnR>
                    <a:lnT>
                      <a:noFill/>
                    </a:lnT>
                    <a:lnB>
                      <a:noFill/>
                    </a:lnB>
                  </a:tcPr>
                </a:tc>
                <a:tc>
                  <a:txBody>
                    <a:bodyPr/>
                    <a:lstStyle/>
                    <a:p>
                      <a:pPr algn="r" fontAlgn="b"/>
                      <a:r>
                        <a:rPr lang="fi-FI" sz="1100" b="0" i="0" u="none" strike="noStrike">
                          <a:solidFill>
                            <a:srgbClr val="000000"/>
                          </a:solidFill>
                          <a:effectLst/>
                          <a:latin typeface="+mn-lt"/>
                        </a:rPr>
                        <a:t>-5,7</a:t>
                      </a:r>
                    </a:p>
                  </a:txBody>
                  <a:tcPr marL="9525" marR="9525" marT="9525" marB="0" anchor="b">
                    <a:lnL>
                      <a:noFill/>
                    </a:lnL>
                    <a:lnR>
                      <a:noFill/>
                    </a:lnR>
                    <a:lnT>
                      <a:noFill/>
                    </a:lnT>
                    <a:lnB>
                      <a:noFill/>
                    </a:lnB>
                  </a:tcPr>
                </a:tc>
                <a:tc>
                  <a:txBody>
                    <a:bodyPr/>
                    <a:lstStyle/>
                    <a:p>
                      <a:pPr algn="r" fontAlgn="b"/>
                      <a:r>
                        <a:rPr lang="fi-FI" sz="1100" b="0" i="0" u="none" strike="noStrike">
                          <a:solidFill>
                            <a:srgbClr val="000000"/>
                          </a:solidFill>
                          <a:effectLst/>
                          <a:latin typeface="+mn-lt"/>
                        </a:rPr>
                        <a:t>-3,9</a:t>
                      </a:r>
                    </a:p>
                  </a:txBody>
                  <a:tcPr marL="9525" marR="9525" marT="9525" marB="0" anchor="b">
                    <a:lnL>
                      <a:noFill/>
                    </a:lnL>
                    <a:lnR>
                      <a:noFill/>
                    </a:lnR>
                    <a:lnT>
                      <a:noFill/>
                    </a:lnT>
                    <a:lnB>
                      <a:noFill/>
                    </a:lnB>
                  </a:tcPr>
                </a:tc>
                <a:tc>
                  <a:txBody>
                    <a:bodyPr/>
                    <a:lstStyle/>
                    <a:p>
                      <a:pPr algn="r" fontAlgn="b"/>
                      <a:r>
                        <a:rPr lang="fi-FI" sz="1100" b="0" i="0" u="none" strike="noStrike">
                          <a:solidFill>
                            <a:srgbClr val="000000"/>
                          </a:solidFill>
                          <a:effectLst/>
                          <a:latin typeface="+mn-lt"/>
                        </a:rPr>
                        <a:t>-0,6</a:t>
                      </a:r>
                    </a:p>
                  </a:txBody>
                  <a:tcPr marL="9525" marR="9525" marT="9525" marB="0" anchor="b">
                    <a:lnL>
                      <a:noFill/>
                    </a:lnL>
                    <a:lnR>
                      <a:noFill/>
                    </a:lnR>
                    <a:lnT>
                      <a:noFill/>
                    </a:lnT>
                    <a:lnB>
                      <a:noFill/>
                    </a:lnB>
                  </a:tcPr>
                </a:tc>
                <a:tc>
                  <a:txBody>
                    <a:bodyPr/>
                    <a:lstStyle/>
                    <a:p>
                      <a:pPr algn="r" fontAlgn="b"/>
                      <a:r>
                        <a:rPr lang="fi-FI" sz="1100" b="0" i="0" u="none" strike="noStrike">
                          <a:solidFill>
                            <a:srgbClr val="000000"/>
                          </a:solidFill>
                          <a:effectLst/>
                          <a:latin typeface="+mn-lt"/>
                        </a:rPr>
                        <a:t>-1,0</a:t>
                      </a:r>
                    </a:p>
                  </a:txBody>
                  <a:tcPr marL="9525" marR="9525" marT="9525" marB="0" anchor="b">
                    <a:lnL>
                      <a:noFill/>
                    </a:lnL>
                    <a:lnR>
                      <a:noFill/>
                    </a:lnR>
                    <a:lnT>
                      <a:noFill/>
                    </a:lnT>
                    <a:lnB>
                      <a:noFill/>
                    </a:lnB>
                  </a:tcPr>
                </a:tc>
                <a:tc>
                  <a:txBody>
                    <a:bodyPr/>
                    <a:lstStyle/>
                    <a:p>
                      <a:pPr algn="r" fontAlgn="b"/>
                      <a:r>
                        <a:rPr lang="fi-FI" sz="1100" b="0" i="0" u="none" strike="noStrike">
                          <a:solidFill>
                            <a:srgbClr val="000000"/>
                          </a:solidFill>
                          <a:effectLst/>
                          <a:latin typeface="+mn-lt"/>
                        </a:rPr>
                        <a:t>3,3</a:t>
                      </a:r>
                    </a:p>
                  </a:txBody>
                  <a:tcPr marL="9525" marR="9525" marT="9525" marB="0" anchor="b">
                    <a:lnL>
                      <a:noFill/>
                    </a:lnL>
                    <a:lnR>
                      <a:noFill/>
                    </a:lnR>
                    <a:lnT>
                      <a:noFill/>
                    </a:lnT>
                    <a:lnB>
                      <a:noFill/>
                    </a:lnB>
                  </a:tcPr>
                </a:tc>
                <a:tc>
                  <a:txBody>
                    <a:bodyPr/>
                    <a:lstStyle/>
                    <a:p>
                      <a:pPr algn="r" fontAlgn="b"/>
                      <a:r>
                        <a:rPr lang="fi-FI" sz="1100" b="0" i="0" u="none" strike="noStrike">
                          <a:solidFill>
                            <a:srgbClr val="000000"/>
                          </a:solidFill>
                          <a:effectLst/>
                          <a:latin typeface="+mn-lt"/>
                        </a:rPr>
                        <a:t>5,8</a:t>
                      </a:r>
                    </a:p>
                  </a:txBody>
                  <a:tcPr marL="9525" marR="9525" marT="9525" marB="0" anchor="b">
                    <a:lnL>
                      <a:noFill/>
                    </a:lnL>
                    <a:lnR>
                      <a:noFill/>
                    </a:lnR>
                    <a:lnT>
                      <a:noFill/>
                    </a:lnT>
                    <a:lnB>
                      <a:noFill/>
                    </a:lnB>
                  </a:tcPr>
                </a:tc>
                <a:tc>
                  <a:txBody>
                    <a:bodyPr/>
                    <a:lstStyle/>
                    <a:p>
                      <a:pPr algn="r" fontAlgn="b"/>
                      <a:r>
                        <a:rPr lang="fi-FI" sz="1100" b="0" i="0" u="none" strike="noStrike">
                          <a:solidFill>
                            <a:srgbClr val="000000"/>
                          </a:solidFill>
                          <a:effectLst/>
                          <a:latin typeface="+mn-lt"/>
                        </a:rPr>
                        <a:t>-4,3</a:t>
                      </a:r>
                    </a:p>
                  </a:txBody>
                  <a:tcPr marL="9525" marR="9525" marT="9525" marB="0" anchor="b">
                    <a:lnL>
                      <a:noFill/>
                    </a:lnL>
                    <a:lnR>
                      <a:noFill/>
                    </a:lnR>
                    <a:lnT>
                      <a:noFill/>
                    </a:lnT>
                    <a:lnB>
                      <a:noFill/>
                    </a:lnB>
                  </a:tcPr>
                </a:tc>
                <a:tc>
                  <a:txBody>
                    <a:bodyPr/>
                    <a:lstStyle/>
                    <a:p>
                      <a:pPr algn="r" fontAlgn="b"/>
                      <a:r>
                        <a:rPr lang="fi-FI" sz="1100" b="0" i="0" u="none" strike="noStrike">
                          <a:solidFill>
                            <a:srgbClr val="000000"/>
                          </a:solidFill>
                          <a:effectLst/>
                          <a:latin typeface="+mn-lt"/>
                        </a:rPr>
                        <a:t>7,6</a:t>
                      </a:r>
                    </a:p>
                  </a:txBody>
                  <a:tcPr marL="9525" marR="9525" marT="9525" marB="0" anchor="b">
                    <a:lnL>
                      <a:noFill/>
                    </a:lnL>
                    <a:lnR>
                      <a:noFill/>
                    </a:lnR>
                    <a:lnT>
                      <a:noFill/>
                    </a:lnT>
                    <a:lnB>
                      <a:noFill/>
                    </a:lnB>
                  </a:tcPr>
                </a:tc>
                <a:tc>
                  <a:txBody>
                    <a:bodyPr/>
                    <a:lstStyle/>
                    <a:p>
                      <a:pPr algn="r" fontAlgn="b"/>
                      <a:r>
                        <a:rPr lang="fi-FI" sz="1100" b="0" i="0" u="none" strike="noStrike">
                          <a:solidFill>
                            <a:srgbClr val="000000"/>
                          </a:solidFill>
                          <a:effectLst/>
                          <a:latin typeface="+mn-lt"/>
                        </a:rPr>
                        <a:t>-31,9</a:t>
                      </a:r>
                    </a:p>
                  </a:txBody>
                  <a:tcPr marL="9525" marR="9525" marT="9525" marB="0" anchor="b">
                    <a:lnL>
                      <a:noFill/>
                    </a:lnL>
                    <a:lnR>
                      <a:noFill/>
                    </a:lnR>
                    <a:lnT>
                      <a:noFill/>
                    </a:lnT>
                    <a:lnB>
                      <a:noFill/>
                    </a:lnB>
                  </a:tcPr>
                </a:tc>
                <a:tc>
                  <a:txBody>
                    <a:bodyPr/>
                    <a:lstStyle/>
                    <a:p>
                      <a:pPr algn="r" fontAlgn="b"/>
                      <a:r>
                        <a:rPr lang="fi-FI" sz="1100" b="0" i="0" u="none" strike="noStrike">
                          <a:solidFill>
                            <a:srgbClr val="000000"/>
                          </a:solidFill>
                          <a:effectLst/>
                          <a:latin typeface="+mn-lt"/>
                        </a:rPr>
                        <a:t>25,7</a:t>
                      </a:r>
                    </a:p>
                  </a:txBody>
                  <a:tcPr marL="9525" marR="9525" marT="9525" marB="0" anchor="b">
                    <a:lnL>
                      <a:noFill/>
                    </a:lnL>
                    <a:lnR>
                      <a:noFill/>
                    </a:lnR>
                    <a:lnT>
                      <a:noFill/>
                    </a:lnT>
                    <a:lnB>
                      <a:noFill/>
                    </a:lnB>
                  </a:tcPr>
                </a:tc>
                <a:tc>
                  <a:txBody>
                    <a:bodyPr/>
                    <a:lstStyle/>
                    <a:p>
                      <a:pPr algn="r" fontAlgn="b"/>
                      <a:r>
                        <a:rPr lang="fi-FI" sz="1100" b="0" i="0" u="none" strike="noStrike" dirty="0">
                          <a:solidFill>
                            <a:srgbClr val="000000"/>
                          </a:solidFill>
                          <a:effectLst/>
                          <a:latin typeface="+mn-lt"/>
                        </a:rPr>
                        <a:t>23,7</a:t>
                      </a:r>
                    </a:p>
                  </a:txBody>
                  <a:tcPr marL="9525" marR="9525" marT="9525" marB="0" anchor="b">
                    <a:lnL>
                      <a:noFill/>
                    </a:lnL>
                    <a:lnR>
                      <a:noFill/>
                    </a:lnR>
                    <a:lnT>
                      <a:noFill/>
                    </a:lnT>
                    <a:lnB>
                      <a:noFill/>
                    </a:lnB>
                  </a:tcPr>
                </a:tc>
                <a:tc>
                  <a:txBody>
                    <a:bodyPr/>
                    <a:lstStyle/>
                    <a:p>
                      <a:pPr algn="r" fontAlgn="b"/>
                      <a:r>
                        <a:rPr lang="fi-FI" sz="1100" b="0" i="0" u="none" strike="noStrike" dirty="0">
                          <a:solidFill>
                            <a:srgbClr val="000000"/>
                          </a:solidFill>
                          <a:effectLst/>
                          <a:latin typeface="Franklin Gothic Book (Leipäteksti)"/>
                        </a:rPr>
                        <a:t>2,6</a:t>
                      </a:r>
                    </a:p>
                  </a:txBody>
                  <a:tcPr marL="9525" marR="9525" marT="9525" marB="0" anchor="b">
                    <a:lnL>
                      <a:noFill/>
                    </a:lnL>
                    <a:lnR>
                      <a:noFill/>
                    </a:lnR>
                    <a:lnT>
                      <a:noFill/>
                    </a:lnT>
                    <a:lnB>
                      <a:noFill/>
                    </a:lnB>
                  </a:tcPr>
                </a:tc>
                <a:extLst>
                  <a:ext uri="{0D108BD9-81ED-4DB2-BD59-A6C34878D82A}">
                    <a16:rowId xmlns:a16="http://schemas.microsoft.com/office/drawing/2014/main" val="1369876416"/>
                  </a:ext>
                </a:extLst>
              </a:tr>
              <a:tr h="209879">
                <a:tc>
                  <a:txBody>
                    <a:bodyPr/>
                    <a:lstStyle/>
                    <a:p>
                      <a:pPr algn="l" fontAlgn="b"/>
                      <a:r>
                        <a:rPr lang="fi-FI" sz="1100" b="0" i="0" u="none" strike="noStrike">
                          <a:solidFill>
                            <a:srgbClr val="000000"/>
                          </a:solidFill>
                          <a:effectLst/>
                          <a:latin typeface="+mn-lt"/>
                        </a:rPr>
                        <a:t>Satakunta</a:t>
                      </a:r>
                    </a:p>
                  </a:txBody>
                  <a:tcPr marL="9525" marR="9525" marT="9525" marB="0" anchor="b">
                    <a:lnL>
                      <a:noFill/>
                    </a:lnL>
                    <a:lnR>
                      <a:noFill/>
                    </a:lnR>
                    <a:lnT>
                      <a:noFill/>
                    </a:lnT>
                    <a:lnB>
                      <a:noFill/>
                    </a:lnB>
                    <a:solidFill>
                      <a:srgbClr val="BFBFBF"/>
                    </a:solidFill>
                  </a:tcPr>
                </a:tc>
                <a:tc>
                  <a:txBody>
                    <a:bodyPr/>
                    <a:lstStyle/>
                    <a:p>
                      <a:pPr algn="r" fontAlgn="b"/>
                      <a:r>
                        <a:rPr lang="fi-FI" sz="1100" b="0" i="0" u="none" strike="noStrike">
                          <a:solidFill>
                            <a:srgbClr val="000000"/>
                          </a:solidFill>
                          <a:effectLst/>
                          <a:latin typeface="+mn-lt"/>
                        </a:rPr>
                        <a:t>7,2</a:t>
                      </a:r>
                    </a:p>
                  </a:txBody>
                  <a:tcPr marL="9525" marR="9525" marT="9525" marB="0" anchor="b">
                    <a:lnL>
                      <a:noFill/>
                    </a:lnL>
                    <a:lnR>
                      <a:noFill/>
                    </a:lnR>
                    <a:lnT>
                      <a:noFill/>
                    </a:lnT>
                    <a:lnB>
                      <a:noFill/>
                    </a:lnB>
                    <a:solidFill>
                      <a:srgbClr val="BFBFBF"/>
                    </a:solidFill>
                  </a:tcPr>
                </a:tc>
                <a:tc>
                  <a:txBody>
                    <a:bodyPr/>
                    <a:lstStyle/>
                    <a:p>
                      <a:pPr algn="r" fontAlgn="b"/>
                      <a:r>
                        <a:rPr lang="fi-FI" sz="1100" b="0" i="0" u="none" strike="noStrike">
                          <a:solidFill>
                            <a:srgbClr val="000000"/>
                          </a:solidFill>
                          <a:effectLst/>
                          <a:latin typeface="+mn-lt"/>
                        </a:rPr>
                        <a:t>-6,3</a:t>
                      </a:r>
                    </a:p>
                  </a:txBody>
                  <a:tcPr marL="9525" marR="9525" marT="9525" marB="0" anchor="b">
                    <a:lnL>
                      <a:noFill/>
                    </a:lnL>
                    <a:lnR>
                      <a:noFill/>
                    </a:lnR>
                    <a:lnT>
                      <a:noFill/>
                    </a:lnT>
                    <a:lnB>
                      <a:noFill/>
                    </a:lnB>
                    <a:solidFill>
                      <a:srgbClr val="BFBFBF"/>
                    </a:solidFill>
                  </a:tcPr>
                </a:tc>
                <a:tc>
                  <a:txBody>
                    <a:bodyPr/>
                    <a:lstStyle/>
                    <a:p>
                      <a:pPr algn="r" fontAlgn="b"/>
                      <a:r>
                        <a:rPr lang="fi-FI" sz="1100" b="0" i="0" u="none" strike="noStrike">
                          <a:solidFill>
                            <a:srgbClr val="000000"/>
                          </a:solidFill>
                          <a:effectLst/>
                          <a:latin typeface="+mn-lt"/>
                        </a:rPr>
                        <a:t>-2,9</a:t>
                      </a:r>
                    </a:p>
                  </a:txBody>
                  <a:tcPr marL="9525" marR="9525" marT="9525" marB="0" anchor="b">
                    <a:lnL>
                      <a:noFill/>
                    </a:lnL>
                    <a:lnR>
                      <a:noFill/>
                    </a:lnR>
                    <a:lnT>
                      <a:noFill/>
                    </a:lnT>
                    <a:lnB>
                      <a:noFill/>
                    </a:lnB>
                    <a:solidFill>
                      <a:srgbClr val="BFBFBF"/>
                    </a:solidFill>
                  </a:tcPr>
                </a:tc>
                <a:tc>
                  <a:txBody>
                    <a:bodyPr/>
                    <a:lstStyle/>
                    <a:p>
                      <a:pPr algn="r" fontAlgn="b"/>
                      <a:r>
                        <a:rPr lang="fi-FI" sz="1100" b="0" i="0" u="none" strike="noStrike">
                          <a:solidFill>
                            <a:srgbClr val="000000"/>
                          </a:solidFill>
                          <a:effectLst/>
                          <a:latin typeface="+mn-lt"/>
                        </a:rPr>
                        <a:t>1,5</a:t>
                      </a:r>
                    </a:p>
                  </a:txBody>
                  <a:tcPr marL="9525" marR="9525" marT="9525" marB="0" anchor="b">
                    <a:lnL>
                      <a:noFill/>
                    </a:lnL>
                    <a:lnR>
                      <a:noFill/>
                    </a:lnR>
                    <a:lnT>
                      <a:noFill/>
                    </a:lnT>
                    <a:lnB>
                      <a:noFill/>
                    </a:lnB>
                    <a:solidFill>
                      <a:srgbClr val="BFBFBF"/>
                    </a:solidFill>
                  </a:tcPr>
                </a:tc>
                <a:tc>
                  <a:txBody>
                    <a:bodyPr/>
                    <a:lstStyle/>
                    <a:p>
                      <a:pPr algn="r" fontAlgn="b"/>
                      <a:r>
                        <a:rPr lang="fi-FI" sz="1100" b="0" i="0" u="none" strike="noStrike">
                          <a:solidFill>
                            <a:srgbClr val="000000"/>
                          </a:solidFill>
                          <a:effectLst/>
                          <a:latin typeface="+mn-lt"/>
                        </a:rPr>
                        <a:t>-7,1</a:t>
                      </a:r>
                    </a:p>
                  </a:txBody>
                  <a:tcPr marL="9525" marR="9525" marT="9525" marB="0" anchor="b">
                    <a:lnL>
                      <a:noFill/>
                    </a:lnL>
                    <a:lnR>
                      <a:noFill/>
                    </a:lnR>
                    <a:lnT>
                      <a:noFill/>
                    </a:lnT>
                    <a:lnB>
                      <a:noFill/>
                    </a:lnB>
                    <a:solidFill>
                      <a:srgbClr val="BFBFBF"/>
                    </a:solidFill>
                  </a:tcPr>
                </a:tc>
                <a:tc>
                  <a:txBody>
                    <a:bodyPr/>
                    <a:lstStyle/>
                    <a:p>
                      <a:pPr algn="r" fontAlgn="b"/>
                      <a:r>
                        <a:rPr lang="fi-FI" sz="1100" b="0" i="0" u="none" strike="noStrike">
                          <a:solidFill>
                            <a:srgbClr val="000000"/>
                          </a:solidFill>
                          <a:effectLst/>
                          <a:latin typeface="+mn-lt"/>
                        </a:rPr>
                        <a:t>0,1</a:t>
                      </a:r>
                    </a:p>
                  </a:txBody>
                  <a:tcPr marL="9525" marR="9525" marT="9525" marB="0" anchor="b">
                    <a:lnL>
                      <a:noFill/>
                    </a:lnL>
                    <a:lnR>
                      <a:noFill/>
                    </a:lnR>
                    <a:lnT>
                      <a:noFill/>
                    </a:lnT>
                    <a:lnB>
                      <a:noFill/>
                    </a:lnB>
                    <a:solidFill>
                      <a:srgbClr val="BFBFBF"/>
                    </a:solidFill>
                  </a:tcPr>
                </a:tc>
                <a:tc>
                  <a:txBody>
                    <a:bodyPr/>
                    <a:lstStyle/>
                    <a:p>
                      <a:pPr algn="r" fontAlgn="b"/>
                      <a:r>
                        <a:rPr lang="fi-FI" sz="1100" b="0" i="0" u="none" strike="noStrike">
                          <a:solidFill>
                            <a:srgbClr val="000000"/>
                          </a:solidFill>
                          <a:effectLst/>
                          <a:latin typeface="+mn-lt"/>
                        </a:rPr>
                        <a:t>-2,9</a:t>
                      </a:r>
                    </a:p>
                  </a:txBody>
                  <a:tcPr marL="9525" marR="9525" marT="9525" marB="0" anchor="b">
                    <a:lnL>
                      <a:noFill/>
                    </a:lnL>
                    <a:lnR>
                      <a:noFill/>
                    </a:lnR>
                    <a:lnT>
                      <a:noFill/>
                    </a:lnT>
                    <a:lnB>
                      <a:noFill/>
                    </a:lnB>
                    <a:solidFill>
                      <a:srgbClr val="BFBFBF"/>
                    </a:solidFill>
                  </a:tcPr>
                </a:tc>
                <a:tc>
                  <a:txBody>
                    <a:bodyPr/>
                    <a:lstStyle/>
                    <a:p>
                      <a:pPr algn="r" fontAlgn="b"/>
                      <a:r>
                        <a:rPr lang="fi-FI" sz="1100" b="0" i="0" u="none" strike="noStrike">
                          <a:solidFill>
                            <a:srgbClr val="000000"/>
                          </a:solidFill>
                          <a:effectLst/>
                          <a:latin typeface="+mn-lt"/>
                        </a:rPr>
                        <a:t>9,9</a:t>
                      </a:r>
                    </a:p>
                  </a:txBody>
                  <a:tcPr marL="9525" marR="9525" marT="9525" marB="0" anchor="b">
                    <a:lnL>
                      <a:noFill/>
                    </a:lnL>
                    <a:lnR>
                      <a:noFill/>
                    </a:lnR>
                    <a:lnT>
                      <a:noFill/>
                    </a:lnT>
                    <a:lnB>
                      <a:noFill/>
                    </a:lnB>
                    <a:solidFill>
                      <a:srgbClr val="BFBFBF"/>
                    </a:solidFill>
                  </a:tcPr>
                </a:tc>
                <a:tc>
                  <a:txBody>
                    <a:bodyPr/>
                    <a:lstStyle/>
                    <a:p>
                      <a:pPr algn="r" fontAlgn="b"/>
                      <a:r>
                        <a:rPr lang="fi-FI" sz="1100" b="0" i="0" u="none" strike="noStrike">
                          <a:solidFill>
                            <a:srgbClr val="000000"/>
                          </a:solidFill>
                          <a:effectLst/>
                          <a:latin typeface="+mn-lt"/>
                        </a:rPr>
                        <a:t>-0,4</a:t>
                      </a:r>
                    </a:p>
                  </a:txBody>
                  <a:tcPr marL="9525" marR="9525" marT="9525" marB="0" anchor="b">
                    <a:lnL>
                      <a:noFill/>
                    </a:lnL>
                    <a:lnR>
                      <a:noFill/>
                    </a:lnR>
                    <a:lnT>
                      <a:noFill/>
                    </a:lnT>
                    <a:lnB>
                      <a:noFill/>
                    </a:lnB>
                    <a:solidFill>
                      <a:srgbClr val="BFBFBF"/>
                    </a:solidFill>
                  </a:tcPr>
                </a:tc>
                <a:tc>
                  <a:txBody>
                    <a:bodyPr/>
                    <a:lstStyle/>
                    <a:p>
                      <a:pPr algn="r" fontAlgn="b"/>
                      <a:r>
                        <a:rPr lang="fi-FI" sz="1100" b="0" i="0" u="none" strike="noStrike">
                          <a:solidFill>
                            <a:srgbClr val="000000"/>
                          </a:solidFill>
                          <a:effectLst/>
                          <a:latin typeface="+mn-lt"/>
                        </a:rPr>
                        <a:t>-6,2</a:t>
                      </a:r>
                    </a:p>
                  </a:txBody>
                  <a:tcPr marL="9525" marR="9525" marT="9525" marB="0" anchor="b">
                    <a:lnL>
                      <a:noFill/>
                    </a:lnL>
                    <a:lnR>
                      <a:noFill/>
                    </a:lnR>
                    <a:lnT>
                      <a:noFill/>
                    </a:lnT>
                    <a:lnB>
                      <a:noFill/>
                    </a:lnB>
                    <a:solidFill>
                      <a:srgbClr val="BFBFBF"/>
                    </a:solidFill>
                  </a:tcPr>
                </a:tc>
                <a:tc>
                  <a:txBody>
                    <a:bodyPr/>
                    <a:lstStyle/>
                    <a:p>
                      <a:pPr algn="r" fontAlgn="b"/>
                      <a:r>
                        <a:rPr lang="fi-FI" sz="1100" b="0" i="0" u="none" strike="noStrike">
                          <a:solidFill>
                            <a:srgbClr val="000000"/>
                          </a:solidFill>
                          <a:effectLst/>
                          <a:latin typeface="+mn-lt"/>
                        </a:rPr>
                        <a:t>-20,2</a:t>
                      </a:r>
                    </a:p>
                  </a:txBody>
                  <a:tcPr marL="9525" marR="9525" marT="9525" marB="0" anchor="b">
                    <a:lnL>
                      <a:noFill/>
                    </a:lnL>
                    <a:lnR>
                      <a:noFill/>
                    </a:lnR>
                    <a:lnT>
                      <a:noFill/>
                    </a:lnT>
                    <a:lnB>
                      <a:noFill/>
                    </a:lnB>
                    <a:solidFill>
                      <a:srgbClr val="BFBFBF"/>
                    </a:solidFill>
                  </a:tcPr>
                </a:tc>
                <a:tc>
                  <a:txBody>
                    <a:bodyPr/>
                    <a:lstStyle/>
                    <a:p>
                      <a:pPr algn="r" fontAlgn="b"/>
                      <a:r>
                        <a:rPr lang="fi-FI" sz="1100" b="0" i="0" u="none" strike="noStrike">
                          <a:solidFill>
                            <a:srgbClr val="000000"/>
                          </a:solidFill>
                          <a:effectLst/>
                          <a:latin typeface="+mn-lt"/>
                        </a:rPr>
                        <a:t>16,9</a:t>
                      </a:r>
                    </a:p>
                  </a:txBody>
                  <a:tcPr marL="9525" marR="9525" marT="9525" marB="0" anchor="b">
                    <a:lnL>
                      <a:noFill/>
                    </a:lnL>
                    <a:lnR>
                      <a:noFill/>
                    </a:lnR>
                    <a:lnT>
                      <a:noFill/>
                    </a:lnT>
                    <a:lnB>
                      <a:noFill/>
                    </a:lnB>
                    <a:solidFill>
                      <a:srgbClr val="BFBFBF"/>
                    </a:solidFill>
                  </a:tcPr>
                </a:tc>
                <a:tc>
                  <a:txBody>
                    <a:bodyPr/>
                    <a:lstStyle/>
                    <a:p>
                      <a:pPr algn="r" fontAlgn="b"/>
                      <a:r>
                        <a:rPr lang="fi-FI" sz="1100" b="0" i="0" u="none" strike="noStrike">
                          <a:solidFill>
                            <a:srgbClr val="000000"/>
                          </a:solidFill>
                          <a:effectLst/>
                          <a:latin typeface="+mn-lt"/>
                        </a:rPr>
                        <a:t>13,3</a:t>
                      </a:r>
                    </a:p>
                  </a:txBody>
                  <a:tcPr marL="9525" marR="9525" marT="9525" marB="0" anchor="b">
                    <a:lnL>
                      <a:noFill/>
                    </a:lnL>
                    <a:lnR>
                      <a:noFill/>
                    </a:lnR>
                    <a:lnT>
                      <a:noFill/>
                    </a:lnT>
                    <a:lnB>
                      <a:noFill/>
                    </a:lnB>
                    <a:solidFill>
                      <a:srgbClr val="BFBFBF"/>
                    </a:solidFill>
                  </a:tcPr>
                </a:tc>
                <a:tc>
                  <a:txBody>
                    <a:bodyPr/>
                    <a:lstStyle/>
                    <a:p>
                      <a:pPr algn="r" fontAlgn="b"/>
                      <a:r>
                        <a:rPr lang="fi-FI" sz="1100" b="0" i="0" u="none" strike="noStrike" dirty="0">
                          <a:solidFill>
                            <a:srgbClr val="000000"/>
                          </a:solidFill>
                          <a:effectLst/>
                          <a:highlight>
                            <a:srgbClr val="BFBFBF"/>
                          </a:highlight>
                          <a:latin typeface="Franklin Gothic Book (Leipäteksti)"/>
                        </a:rPr>
                        <a:t>-2,7</a:t>
                      </a:r>
                    </a:p>
                  </a:txBody>
                  <a:tcPr marL="9525" marR="9525" marT="9525" marB="0" anchor="b">
                    <a:lnL>
                      <a:noFill/>
                    </a:lnL>
                    <a:lnR>
                      <a:noFill/>
                    </a:lnR>
                    <a:lnT>
                      <a:noFill/>
                    </a:lnT>
                    <a:lnB>
                      <a:noFill/>
                    </a:lnB>
                    <a:solidFill>
                      <a:srgbClr val="BFBFBF"/>
                    </a:solidFill>
                  </a:tcPr>
                </a:tc>
                <a:extLst>
                  <a:ext uri="{0D108BD9-81ED-4DB2-BD59-A6C34878D82A}">
                    <a16:rowId xmlns:a16="http://schemas.microsoft.com/office/drawing/2014/main" val="3409513661"/>
                  </a:ext>
                </a:extLst>
              </a:tr>
              <a:tr h="209879">
                <a:tc>
                  <a:txBody>
                    <a:bodyPr/>
                    <a:lstStyle/>
                    <a:p>
                      <a:pPr algn="l" fontAlgn="b"/>
                      <a:r>
                        <a:rPr lang="fi-FI" sz="1100" b="0" i="0" u="none" strike="noStrike">
                          <a:solidFill>
                            <a:srgbClr val="000000"/>
                          </a:solidFill>
                          <a:effectLst/>
                          <a:latin typeface="+mn-lt"/>
                        </a:rPr>
                        <a:t>Kanta-Häme</a:t>
                      </a:r>
                    </a:p>
                  </a:txBody>
                  <a:tcPr marL="9525" marR="9525" marT="9525" marB="0" anchor="b">
                    <a:lnL>
                      <a:noFill/>
                    </a:lnL>
                    <a:lnR>
                      <a:noFill/>
                    </a:lnR>
                    <a:lnT>
                      <a:noFill/>
                    </a:lnT>
                    <a:lnB>
                      <a:noFill/>
                    </a:lnB>
                  </a:tcPr>
                </a:tc>
                <a:tc>
                  <a:txBody>
                    <a:bodyPr/>
                    <a:lstStyle/>
                    <a:p>
                      <a:pPr algn="r" fontAlgn="b"/>
                      <a:r>
                        <a:rPr lang="fi-FI" sz="1100" b="0" i="0" u="none" strike="noStrike">
                          <a:solidFill>
                            <a:srgbClr val="000000"/>
                          </a:solidFill>
                          <a:effectLst/>
                          <a:latin typeface="+mn-lt"/>
                        </a:rPr>
                        <a:t>3,2</a:t>
                      </a:r>
                    </a:p>
                  </a:txBody>
                  <a:tcPr marL="9525" marR="9525" marT="9525" marB="0" anchor="b">
                    <a:lnL>
                      <a:noFill/>
                    </a:lnL>
                    <a:lnR>
                      <a:noFill/>
                    </a:lnR>
                    <a:lnT>
                      <a:noFill/>
                    </a:lnT>
                    <a:lnB>
                      <a:noFill/>
                    </a:lnB>
                  </a:tcPr>
                </a:tc>
                <a:tc>
                  <a:txBody>
                    <a:bodyPr/>
                    <a:lstStyle/>
                    <a:p>
                      <a:pPr algn="r" fontAlgn="b"/>
                      <a:r>
                        <a:rPr lang="fi-FI" sz="1100" b="0" i="0" u="none" strike="noStrike">
                          <a:solidFill>
                            <a:srgbClr val="000000"/>
                          </a:solidFill>
                          <a:effectLst/>
                          <a:latin typeface="+mn-lt"/>
                        </a:rPr>
                        <a:t>0,2</a:t>
                      </a:r>
                    </a:p>
                  </a:txBody>
                  <a:tcPr marL="9525" marR="9525" marT="9525" marB="0" anchor="b">
                    <a:lnL>
                      <a:noFill/>
                    </a:lnL>
                    <a:lnR>
                      <a:noFill/>
                    </a:lnR>
                    <a:lnT>
                      <a:noFill/>
                    </a:lnT>
                    <a:lnB>
                      <a:noFill/>
                    </a:lnB>
                  </a:tcPr>
                </a:tc>
                <a:tc>
                  <a:txBody>
                    <a:bodyPr/>
                    <a:lstStyle/>
                    <a:p>
                      <a:pPr algn="r" fontAlgn="b"/>
                      <a:r>
                        <a:rPr lang="fi-FI" sz="1100" b="0" i="0" u="none" strike="noStrike">
                          <a:solidFill>
                            <a:srgbClr val="000000"/>
                          </a:solidFill>
                          <a:effectLst/>
                          <a:latin typeface="+mn-lt"/>
                        </a:rPr>
                        <a:t>0,9</a:t>
                      </a:r>
                    </a:p>
                  </a:txBody>
                  <a:tcPr marL="9525" marR="9525" marT="9525" marB="0" anchor="b">
                    <a:lnL>
                      <a:noFill/>
                    </a:lnL>
                    <a:lnR>
                      <a:noFill/>
                    </a:lnR>
                    <a:lnT>
                      <a:noFill/>
                    </a:lnT>
                    <a:lnB>
                      <a:noFill/>
                    </a:lnB>
                  </a:tcPr>
                </a:tc>
                <a:tc>
                  <a:txBody>
                    <a:bodyPr/>
                    <a:lstStyle/>
                    <a:p>
                      <a:pPr algn="r" fontAlgn="b"/>
                      <a:r>
                        <a:rPr lang="fi-FI" sz="1100" b="0" i="0" u="none" strike="noStrike">
                          <a:solidFill>
                            <a:srgbClr val="000000"/>
                          </a:solidFill>
                          <a:effectLst/>
                          <a:latin typeface="+mn-lt"/>
                        </a:rPr>
                        <a:t>-8,3</a:t>
                      </a:r>
                    </a:p>
                  </a:txBody>
                  <a:tcPr marL="9525" marR="9525" marT="9525" marB="0" anchor="b">
                    <a:lnL>
                      <a:noFill/>
                    </a:lnL>
                    <a:lnR>
                      <a:noFill/>
                    </a:lnR>
                    <a:lnT>
                      <a:noFill/>
                    </a:lnT>
                    <a:lnB>
                      <a:noFill/>
                    </a:lnB>
                  </a:tcPr>
                </a:tc>
                <a:tc>
                  <a:txBody>
                    <a:bodyPr/>
                    <a:lstStyle/>
                    <a:p>
                      <a:pPr algn="r" fontAlgn="b"/>
                      <a:r>
                        <a:rPr lang="fi-FI" sz="1100" b="0" i="0" u="none" strike="noStrike">
                          <a:solidFill>
                            <a:srgbClr val="000000"/>
                          </a:solidFill>
                          <a:effectLst/>
                          <a:latin typeface="+mn-lt"/>
                        </a:rPr>
                        <a:t>2,7</a:t>
                      </a:r>
                    </a:p>
                  </a:txBody>
                  <a:tcPr marL="9525" marR="9525" marT="9525" marB="0" anchor="b">
                    <a:lnL>
                      <a:noFill/>
                    </a:lnL>
                    <a:lnR>
                      <a:noFill/>
                    </a:lnR>
                    <a:lnT>
                      <a:noFill/>
                    </a:lnT>
                    <a:lnB>
                      <a:noFill/>
                    </a:lnB>
                  </a:tcPr>
                </a:tc>
                <a:tc>
                  <a:txBody>
                    <a:bodyPr/>
                    <a:lstStyle/>
                    <a:p>
                      <a:pPr algn="r" fontAlgn="b"/>
                      <a:r>
                        <a:rPr lang="fi-FI" sz="1100" b="0" i="0" u="none" strike="noStrike">
                          <a:solidFill>
                            <a:srgbClr val="000000"/>
                          </a:solidFill>
                          <a:effectLst/>
                          <a:latin typeface="+mn-lt"/>
                        </a:rPr>
                        <a:t>-4,8</a:t>
                      </a:r>
                    </a:p>
                  </a:txBody>
                  <a:tcPr marL="9525" marR="9525" marT="9525" marB="0" anchor="b">
                    <a:lnL>
                      <a:noFill/>
                    </a:lnL>
                    <a:lnR>
                      <a:noFill/>
                    </a:lnR>
                    <a:lnT>
                      <a:noFill/>
                    </a:lnT>
                    <a:lnB>
                      <a:noFill/>
                    </a:lnB>
                  </a:tcPr>
                </a:tc>
                <a:tc>
                  <a:txBody>
                    <a:bodyPr/>
                    <a:lstStyle/>
                    <a:p>
                      <a:pPr algn="r" fontAlgn="b"/>
                      <a:r>
                        <a:rPr lang="fi-FI" sz="1100" b="0" i="0" u="none" strike="noStrike">
                          <a:solidFill>
                            <a:srgbClr val="000000"/>
                          </a:solidFill>
                          <a:effectLst/>
                          <a:latin typeface="+mn-lt"/>
                        </a:rPr>
                        <a:t>7,1</a:t>
                      </a:r>
                    </a:p>
                  </a:txBody>
                  <a:tcPr marL="9525" marR="9525" marT="9525" marB="0" anchor="b">
                    <a:lnL>
                      <a:noFill/>
                    </a:lnL>
                    <a:lnR>
                      <a:noFill/>
                    </a:lnR>
                    <a:lnT>
                      <a:noFill/>
                    </a:lnT>
                    <a:lnB>
                      <a:noFill/>
                    </a:lnB>
                  </a:tcPr>
                </a:tc>
                <a:tc>
                  <a:txBody>
                    <a:bodyPr/>
                    <a:lstStyle/>
                    <a:p>
                      <a:pPr algn="r" fontAlgn="b"/>
                      <a:r>
                        <a:rPr lang="fi-FI" sz="1100" b="0" i="0" u="none" strike="noStrike">
                          <a:solidFill>
                            <a:srgbClr val="000000"/>
                          </a:solidFill>
                          <a:effectLst/>
                          <a:latin typeface="+mn-lt"/>
                        </a:rPr>
                        <a:t>-2,5</a:t>
                      </a:r>
                    </a:p>
                  </a:txBody>
                  <a:tcPr marL="9525" marR="9525" marT="9525" marB="0" anchor="b">
                    <a:lnL>
                      <a:noFill/>
                    </a:lnL>
                    <a:lnR>
                      <a:noFill/>
                    </a:lnR>
                    <a:lnT>
                      <a:noFill/>
                    </a:lnT>
                    <a:lnB>
                      <a:noFill/>
                    </a:lnB>
                  </a:tcPr>
                </a:tc>
                <a:tc>
                  <a:txBody>
                    <a:bodyPr/>
                    <a:lstStyle/>
                    <a:p>
                      <a:pPr algn="r" fontAlgn="b"/>
                      <a:r>
                        <a:rPr lang="fi-FI" sz="1100" b="0" i="0" u="none" strike="noStrike">
                          <a:solidFill>
                            <a:srgbClr val="000000"/>
                          </a:solidFill>
                          <a:effectLst/>
                          <a:latin typeface="+mn-lt"/>
                        </a:rPr>
                        <a:t>0,5</a:t>
                      </a:r>
                    </a:p>
                  </a:txBody>
                  <a:tcPr marL="9525" marR="9525" marT="9525" marB="0" anchor="b">
                    <a:lnL>
                      <a:noFill/>
                    </a:lnL>
                    <a:lnR>
                      <a:noFill/>
                    </a:lnR>
                    <a:lnT>
                      <a:noFill/>
                    </a:lnT>
                    <a:lnB>
                      <a:noFill/>
                    </a:lnB>
                  </a:tcPr>
                </a:tc>
                <a:tc>
                  <a:txBody>
                    <a:bodyPr/>
                    <a:lstStyle/>
                    <a:p>
                      <a:pPr algn="r" fontAlgn="b"/>
                      <a:r>
                        <a:rPr lang="fi-FI" sz="1100" b="0" i="0" u="none" strike="noStrike">
                          <a:solidFill>
                            <a:srgbClr val="000000"/>
                          </a:solidFill>
                          <a:effectLst/>
                          <a:latin typeface="+mn-lt"/>
                        </a:rPr>
                        <a:t>2,1</a:t>
                      </a:r>
                    </a:p>
                  </a:txBody>
                  <a:tcPr marL="9525" marR="9525" marT="9525" marB="0" anchor="b">
                    <a:lnL>
                      <a:noFill/>
                    </a:lnL>
                    <a:lnR>
                      <a:noFill/>
                    </a:lnR>
                    <a:lnT>
                      <a:noFill/>
                    </a:lnT>
                    <a:lnB>
                      <a:noFill/>
                    </a:lnB>
                  </a:tcPr>
                </a:tc>
                <a:tc>
                  <a:txBody>
                    <a:bodyPr/>
                    <a:lstStyle/>
                    <a:p>
                      <a:pPr algn="r" fontAlgn="b"/>
                      <a:r>
                        <a:rPr lang="fi-FI" sz="1100" b="0" i="0" u="none" strike="noStrike">
                          <a:solidFill>
                            <a:srgbClr val="000000"/>
                          </a:solidFill>
                          <a:effectLst/>
                          <a:latin typeface="+mn-lt"/>
                        </a:rPr>
                        <a:t>-37,5</a:t>
                      </a:r>
                    </a:p>
                  </a:txBody>
                  <a:tcPr marL="9525" marR="9525" marT="9525" marB="0" anchor="b">
                    <a:lnL>
                      <a:noFill/>
                    </a:lnL>
                    <a:lnR>
                      <a:noFill/>
                    </a:lnR>
                    <a:lnT>
                      <a:noFill/>
                    </a:lnT>
                    <a:lnB>
                      <a:noFill/>
                    </a:lnB>
                  </a:tcPr>
                </a:tc>
                <a:tc>
                  <a:txBody>
                    <a:bodyPr/>
                    <a:lstStyle/>
                    <a:p>
                      <a:pPr algn="r" fontAlgn="b"/>
                      <a:r>
                        <a:rPr lang="fi-FI" sz="1100" b="0" i="0" u="none" strike="noStrike">
                          <a:solidFill>
                            <a:srgbClr val="000000"/>
                          </a:solidFill>
                          <a:effectLst/>
                          <a:latin typeface="+mn-lt"/>
                        </a:rPr>
                        <a:t>29,1</a:t>
                      </a:r>
                    </a:p>
                  </a:txBody>
                  <a:tcPr marL="9525" marR="9525" marT="9525" marB="0" anchor="b">
                    <a:lnL>
                      <a:noFill/>
                    </a:lnL>
                    <a:lnR>
                      <a:noFill/>
                    </a:lnR>
                    <a:lnT>
                      <a:noFill/>
                    </a:lnT>
                    <a:lnB>
                      <a:noFill/>
                    </a:lnB>
                  </a:tcPr>
                </a:tc>
                <a:tc>
                  <a:txBody>
                    <a:bodyPr/>
                    <a:lstStyle/>
                    <a:p>
                      <a:pPr algn="r" fontAlgn="b"/>
                      <a:r>
                        <a:rPr lang="fi-FI" sz="1100" b="0" i="0" u="none" strike="noStrike">
                          <a:solidFill>
                            <a:srgbClr val="000000"/>
                          </a:solidFill>
                          <a:effectLst/>
                          <a:latin typeface="+mn-lt"/>
                        </a:rPr>
                        <a:t>25,7</a:t>
                      </a:r>
                    </a:p>
                  </a:txBody>
                  <a:tcPr marL="9525" marR="9525" marT="9525" marB="0" anchor="b">
                    <a:lnL>
                      <a:noFill/>
                    </a:lnL>
                    <a:lnR>
                      <a:noFill/>
                    </a:lnR>
                    <a:lnT>
                      <a:noFill/>
                    </a:lnT>
                    <a:lnB>
                      <a:noFill/>
                    </a:lnB>
                  </a:tcPr>
                </a:tc>
                <a:tc>
                  <a:txBody>
                    <a:bodyPr/>
                    <a:lstStyle/>
                    <a:p>
                      <a:pPr algn="r" fontAlgn="b"/>
                      <a:r>
                        <a:rPr lang="fi-FI" sz="1100" b="0" i="0" u="none" strike="noStrike" dirty="0">
                          <a:solidFill>
                            <a:srgbClr val="000000"/>
                          </a:solidFill>
                          <a:effectLst/>
                          <a:latin typeface="Franklin Gothic Book (Leipäteksti)"/>
                        </a:rPr>
                        <a:t>0,5</a:t>
                      </a:r>
                    </a:p>
                  </a:txBody>
                  <a:tcPr marL="9525" marR="9525" marT="9525" marB="0" anchor="b">
                    <a:lnL>
                      <a:noFill/>
                    </a:lnL>
                    <a:lnR>
                      <a:noFill/>
                    </a:lnR>
                    <a:lnT>
                      <a:noFill/>
                    </a:lnT>
                    <a:lnB>
                      <a:noFill/>
                    </a:lnB>
                  </a:tcPr>
                </a:tc>
                <a:extLst>
                  <a:ext uri="{0D108BD9-81ED-4DB2-BD59-A6C34878D82A}">
                    <a16:rowId xmlns:a16="http://schemas.microsoft.com/office/drawing/2014/main" val="3590592643"/>
                  </a:ext>
                </a:extLst>
              </a:tr>
              <a:tr h="209879">
                <a:tc>
                  <a:txBody>
                    <a:bodyPr/>
                    <a:lstStyle/>
                    <a:p>
                      <a:pPr algn="l" fontAlgn="b"/>
                      <a:r>
                        <a:rPr lang="fi-FI" sz="1100" b="0" i="0" u="none" strike="noStrike">
                          <a:solidFill>
                            <a:srgbClr val="000000"/>
                          </a:solidFill>
                          <a:effectLst/>
                          <a:latin typeface="+mn-lt"/>
                        </a:rPr>
                        <a:t>Pirkanmaa</a:t>
                      </a:r>
                    </a:p>
                  </a:txBody>
                  <a:tcPr marL="9525" marR="9525" marT="9525" marB="0" anchor="b">
                    <a:lnL>
                      <a:noFill/>
                    </a:lnL>
                    <a:lnR>
                      <a:noFill/>
                    </a:lnR>
                    <a:lnT>
                      <a:noFill/>
                    </a:lnT>
                    <a:lnB>
                      <a:noFill/>
                    </a:lnB>
                    <a:solidFill>
                      <a:srgbClr val="BFBFBF"/>
                    </a:solidFill>
                  </a:tcPr>
                </a:tc>
                <a:tc>
                  <a:txBody>
                    <a:bodyPr/>
                    <a:lstStyle/>
                    <a:p>
                      <a:pPr algn="r" fontAlgn="b"/>
                      <a:r>
                        <a:rPr lang="fi-FI" sz="1100" b="0" i="0" u="none" strike="noStrike">
                          <a:solidFill>
                            <a:srgbClr val="000000"/>
                          </a:solidFill>
                          <a:effectLst/>
                          <a:latin typeface="+mn-lt"/>
                        </a:rPr>
                        <a:t>4,9</a:t>
                      </a:r>
                    </a:p>
                  </a:txBody>
                  <a:tcPr marL="9525" marR="9525" marT="9525" marB="0" anchor="b">
                    <a:lnL>
                      <a:noFill/>
                    </a:lnL>
                    <a:lnR>
                      <a:noFill/>
                    </a:lnR>
                    <a:lnT>
                      <a:noFill/>
                    </a:lnT>
                    <a:lnB>
                      <a:noFill/>
                    </a:lnB>
                    <a:solidFill>
                      <a:srgbClr val="BFBFBF"/>
                    </a:solidFill>
                  </a:tcPr>
                </a:tc>
                <a:tc>
                  <a:txBody>
                    <a:bodyPr/>
                    <a:lstStyle/>
                    <a:p>
                      <a:pPr algn="r" fontAlgn="b"/>
                      <a:r>
                        <a:rPr lang="fi-FI" sz="1100" b="0" i="0" u="none" strike="noStrike">
                          <a:solidFill>
                            <a:srgbClr val="000000"/>
                          </a:solidFill>
                          <a:effectLst/>
                          <a:latin typeface="+mn-lt"/>
                        </a:rPr>
                        <a:t>1,0</a:t>
                      </a:r>
                    </a:p>
                  </a:txBody>
                  <a:tcPr marL="9525" marR="9525" marT="9525" marB="0" anchor="b">
                    <a:lnL>
                      <a:noFill/>
                    </a:lnL>
                    <a:lnR>
                      <a:noFill/>
                    </a:lnR>
                    <a:lnT>
                      <a:noFill/>
                    </a:lnT>
                    <a:lnB>
                      <a:noFill/>
                    </a:lnB>
                    <a:solidFill>
                      <a:srgbClr val="BFBFBF"/>
                    </a:solidFill>
                  </a:tcPr>
                </a:tc>
                <a:tc>
                  <a:txBody>
                    <a:bodyPr/>
                    <a:lstStyle/>
                    <a:p>
                      <a:pPr algn="r" fontAlgn="b"/>
                      <a:r>
                        <a:rPr lang="fi-FI" sz="1100" b="0" i="0" u="none" strike="noStrike">
                          <a:solidFill>
                            <a:srgbClr val="000000"/>
                          </a:solidFill>
                          <a:effectLst/>
                          <a:latin typeface="+mn-lt"/>
                        </a:rPr>
                        <a:t>0,0</a:t>
                      </a:r>
                    </a:p>
                  </a:txBody>
                  <a:tcPr marL="9525" marR="9525" marT="9525" marB="0" anchor="b">
                    <a:lnL>
                      <a:noFill/>
                    </a:lnL>
                    <a:lnR>
                      <a:noFill/>
                    </a:lnR>
                    <a:lnT>
                      <a:noFill/>
                    </a:lnT>
                    <a:lnB>
                      <a:noFill/>
                    </a:lnB>
                    <a:solidFill>
                      <a:srgbClr val="BFBFBF"/>
                    </a:solidFill>
                  </a:tcPr>
                </a:tc>
                <a:tc>
                  <a:txBody>
                    <a:bodyPr/>
                    <a:lstStyle/>
                    <a:p>
                      <a:pPr algn="r" fontAlgn="b"/>
                      <a:r>
                        <a:rPr lang="fi-FI" sz="1100" b="0" i="0" u="none" strike="noStrike">
                          <a:solidFill>
                            <a:srgbClr val="000000"/>
                          </a:solidFill>
                          <a:effectLst/>
                          <a:latin typeface="+mn-lt"/>
                        </a:rPr>
                        <a:t>-2,4</a:t>
                      </a:r>
                    </a:p>
                  </a:txBody>
                  <a:tcPr marL="9525" marR="9525" marT="9525" marB="0" anchor="b">
                    <a:lnL>
                      <a:noFill/>
                    </a:lnL>
                    <a:lnR>
                      <a:noFill/>
                    </a:lnR>
                    <a:lnT>
                      <a:noFill/>
                    </a:lnT>
                    <a:lnB>
                      <a:noFill/>
                    </a:lnB>
                    <a:solidFill>
                      <a:srgbClr val="BFBFBF"/>
                    </a:solidFill>
                  </a:tcPr>
                </a:tc>
                <a:tc>
                  <a:txBody>
                    <a:bodyPr/>
                    <a:lstStyle/>
                    <a:p>
                      <a:pPr algn="r" fontAlgn="b"/>
                      <a:r>
                        <a:rPr lang="fi-FI" sz="1100" b="0" i="0" u="none" strike="noStrike">
                          <a:solidFill>
                            <a:srgbClr val="000000"/>
                          </a:solidFill>
                          <a:effectLst/>
                          <a:latin typeface="+mn-lt"/>
                        </a:rPr>
                        <a:t>-6,1</a:t>
                      </a:r>
                    </a:p>
                  </a:txBody>
                  <a:tcPr marL="9525" marR="9525" marT="9525" marB="0" anchor="b">
                    <a:lnL>
                      <a:noFill/>
                    </a:lnL>
                    <a:lnR>
                      <a:noFill/>
                    </a:lnR>
                    <a:lnT>
                      <a:noFill/>
                    </a:lnT>
                    <a:lnB>
                      <a:noFill/>
                    </a:lnB>
                    <a:solidFill>
                      <a:srgbClr val="BFBFBF"/>
                    </a:solidFill>
                  </a:tcPr>
                </a:tc>
                <a:tc>
                  <a:txBody>
                    <a:bodyPr/>
                    <a:lstStyle/>
                    <a:p>
                      <a:pPr algn="r" fontAlgn="b"/>
                      <a:r>
                        <a:rPr lang="fi-FI" sz="1100" b="0" i="0" u="none" strike="noStrike">
                          <a:solidFill>
                            <a:srgbClr val="000000"/>
                          </a:solidFill>
                          <a:effectLst/>
                          <a:latin typeface="+mn-lt"/>
                        </a:rPr>
                        <a:t>4,6</a:t>
                      </a:r>
                    </a:p>
                  </a:txBody>
                  <a:tcPr marL="9525" marR="9525" marT="9525" marB="0" anchor="b">
                    <a:lnL>
                      <a:noFill/>
                    </a:lnL>
                    <a:lnR>
                      <a:noFill/>
                    </a:lnR>
                    <a:lnT>
                      <a:noFill/>
                    </a:lnT>
                    <a:lnB>
                      <a:noFill/>
                    </a:lnB>
                    <a:solidFill>
                      <a:srgbClr val="BFBFBF"/>
                    </a:solidFill>
                  </a:tcPr>
                </a:tc>
                <a:tc>
                  <a:txBody>
                    <a:bodyPr/>
                    <a:lstStyle/>
                    <a:p>
                      <a:pPr algn="r" fontAlgn="b"/>
                      <a:r>
                        <a:rPr lang="fi-FI" sz="1100" b="0" i="0" u="none" strike="noStrike">
                          <a:solidFill>
                            <a:srgbClr val="000000"/>
                          </a:solidFill>
                          <a:effectLst/>
                          <a:latin typeface="+mn-lt"/>
                        </a:rPr>
                        <a:t>0,7</a:t>
                      </a:r>
                    </a:p>
                  </a:txBody>
                  <a:tcPr marL="9525" marR="9525" marT="9525" marB="0" anchor="b">
                    <a:lnL>
                      <a:noFill/>
                    </a:lnL>
                    <a:lnR>
                      <a:noFill/>
                    </a:lnR>
                    <a:lnT>
                      <a:noFill/>
                    </a:lnT>
                    <a:lnB>
                      <a:noFill/>
                    </a:lnB>
                    <a:solidFill>
                      <a:srgbClr val="BFBFBF"/>
                    </a:solidFill>
                  </a:tcPr>
                </a:tc>
                <a:tc>
                  <a:txBody>
                    <a:bodyPr/>
                    <a:lstStyle/>
                    <a:p>
                      <a:pPr algn="r" fontAlgn="b"/>
                      <a:r>
                        <a:rPr lang="fi-FI" sz="1100" b="0" i="0" u="none" strike="noStrike">
                          <a:solidFill>
                            <a:srgbClr val="000000"/>
                          </a:solidFill>
                          <a:effectLst/>
                          <a:latin typeface="+mn-lt"/>
                        </a:rPr>
                        <a:t>7,1</a:t>
                      </a:r>
                    </a:p>
                  </a:txBody>
                  <a:tcPr marL="9525" marR="9525" marT="9525" marB="0" anchor="b">
                    <a:lnL>
                      <a:noFill/>
                    </a:lnL>
                    <a:lnR>
                      <a:noFill/>
                    </a:lnR>
                    <a:lnT>
                      <a:noFill/>
                    </a:lnT>
                    <a:lnB>
                      <a:noFill/>
                    </a:lnB>
                    <a:solidFill>
                      <a:srgbClr val="BFBFBF"/>
                    </a:solidFill>
                  </a:tcPr>
                </a:tc>
                <a:tc>
                  <a:txBody>
                    <a:bodyPr/>
                    <a:lstStyle/>
                    <a:p>
                      <a:pPr algn="r" fontAlgn="b"/>
                      <a:r>
                        <a:rPr lang="fi-FI" sz="1100" b="0" i="0" u="none" strike="noStrike">
                          <a:solidFill>
                            <a:srgbClr val="000000"/>
                          </a:solidFill>
                          <a:effectLst/>
                          <a:latin typeface="+mn-lt"/>
                        </a:rPr>
                        <a:t>-0,1</a:t>
                      </a:r>
                    </a:p>
                  </a:txBody>
                  <a:tcPr marL="9525" marR="9525" marT="9525" marB="0" anchor="b">
                    <a:lnL>
                      <a:noFill/>
                    </a:lnL>
                    <a:lnR>
                      <a:noFill/>
                    </a:lnR>
                    <a:lnT>
                      <a:noFill/>
                    </a:lnT>
                    <a:lnB>
                      <a:noFill/>
                    </a:lnB>
                    <a:solidFill>
                      <a:srgbClr val="BFBFBF"/>
                    </a:solidFill>
                  </a:tcPr>
                </a:tc>
                <a:tc>
                  <a:txBody>
                    <a:bodyPr/>
                    <a:lstStyle/>
                    <a:p>
                      <a:pPr algn="r" fontAlgn="b"/>
                      <a:r>
                        <a:rPr lang="fi-FI" sz="1100" b="0" i="0" u="none" strike="noStrike">
                          <a:solidFill>
                            <a:srgbClr val="000000"/>
                          </a:solidFill>
                          <a:effectLst/>
                          <a:latin typeface="+mn-lt"/>
                        </a:rPr>
                        <a:t>2,3</a:t>
                      </a:r>
                    </a:p>
                  </a:txBody>
                  <a:tcPr marL="9525" marR="9525" marT="9525" marB="0" anchor="b">
                    <a:lnL>
                      <a:noFill/>
                    </a:lnL>
                    <a:lnR>
                      <a:noFill/>
                    </a:lnR>
                    <a:lnT>
                      <a:noFill/>
                    </a:lnT>
                    <a:lnB>
                      <a:noFill/>
                    </a:lnB>
                    <a:solidFill>
                      <a:srgbClr val="BFBFBF"/>
                    </a:solidFill>
                  </a:tcPr>
                </a:tc>
                <a:tc>
                  <a:txBody>
                    <a:bodyPr/>
                    <a:lstStyle/>
                    <a:p>
                      <a:pPr algn="r" fontAlgn="b"/>
                      <a:r>
                        <a:rPr lang="fi-FI" sz="1100" b="0" i="0" u="none" strike="noStrike">
                          <a:solidFill>
                            <a:srgbClr val="000000"/>
                          </a:solidFill>
                          <a:effectLst/>
                          <a:latin typeface="+mn-lt"/>
                        </a:rPr>
                        <a:t>-35,2</a:t>
                      </a:r>
                    </a:p>
                  </a:txBody>
                  <a:tcPr marL="9525" marR="9525" marT="9525" marB="0" anchor="b">
                    <a:lnL>
                      <a:noFill/>
                    </a:lnL>
                    <a:lnR>
                      <a:noFill/>
                    </a:lnR>
                    <a:lnT>
                      <a:noFill/>
                    </a:lnT>
                    <a:lnB>
                      <a:noFill/>
                    </a:lnB>
                    <a:solidFill>
                      <a:srgbClr val="BFBFBF"/>
                    </a:solidFill>
                  </a:tcPr>
                </a:tc>
                <a:tc>
                  <a:txBody>
                    <a:bodyPr/>
                    <a:lstStyle/>
                    <a:p>
                      <a:pPr algn="r" fontAlgn="b"/>
                      <a:r>
                        <a:rPr lang="fi-FI" sz="1100" b="0" i="0" u="none" strike="noStrike">
                          <a:solidFill>
                            <a:srgbClr val="000000"/>
                          </a:solidFill>
                          <a:effectLst/>
                          <a:latin typeface="+mn-lt"/>
                        </a:rPr>
                        <a:t>28,2</a:t>
                      </a:r>
                    </a:p>
                  </a:txBody>
                  <a:tcPr marL="9525" marR="9525" marT="9525" marB="0" anchor="b">
                    <a:lnL>
                      <a:noFill/>
                    </a:lnL>
                    <a:lnR>
                      <a:noFill/>
                    </a:lnR>
                    <a:lnT>
                      <a:noFill/>
                    </a:lnT>
                    <a:lnB>
                      <a:noFill/>
                    </a:lnB>
                    <a:solidFill>
                      <a:srgbClr val="BFBFBF"/>
                    </a:solidFill>
                  </a:tcPr>
                </a:tc>
                <a:tc>
                  <a:txBody>
                    <a:bodyPr/>
                    <a:lstStyle/>
                    <a:p>
                      <a:pPr algn="r" fontAlgn="b"/>
                      <a:r>
                        <a:rPr lang="fi-FI" sz="1100" b="0" i="0" u="none" strike="noStrike">
                          <a:solidFill>
                            <a:srgbClr val="000000"/>
                          </a:solidFill>
                          <a:effectLst/>
                          <a:latin typeface="+mn-lt"/>
                        </a:rPr>
                        <a:t>33,2</a:t>
                      </a:r>
                    </a:p>
                  </a:txBody>
                  <a:tcPr marL="9525" marR="9525" marT="9525" marB="0" anchor="b">
                    <a:lnL>
                      <a:noFill/>
                    </a:lnL>
                    <a:lnR>
                      <a:noFill/>
                    </a:lnR>
                    <a:lnT>
                      <a:noFill/>
                    </a:lnT>
                    <a:lnB>
                      <a:noFill/>
                    </a:lnB>
                    <a:solidFill>
                      <a:srgbClr val="BFBFBF"/>
                    </a:solidFill>
                  </a:tcPr>
                </a:tc>
                <a:tc>
                  <a:txBody>
                    <a:bodyPr/>
                    <a:lstStyle/>
                    <a:p>
                      <a:pPr algn="r" fontAlgn="b"/>
                      <a:r>
                        <a:rPr lang="fi-FI" sz="1100" b="0" i="0" u="none" strike="noStrike" dirty="0">
                          <a:solidFill>
                            <a:srgbClr val="000000"/>
                          </a:solidFill>
                          <a:effectLst/>
                          <a:highlight>
                            <a:srgbClr val="BFBFBF"/>
                          </a:highlight>
                          <a:latin typeface="Franklin Gothic Book (Leipäteksti)"/>
                        </a:rPr>
                        <a:t>5,4</a:t>
                      </a:r>
                    </a:p>
                  </a:txBody>
                  <a:tcPr marL="9525" marR="9525" marT="9525" marB="0" anchor="b">
                    <a:lnL>
                      <a:noFill/>
                    </a:lnL>
                    <a:lnR>
                      <a:noFill/>
                    </a:lnR>
                    <a:lnT>
                      <a:noFill/>
                    </a:lnT>
                    <a:lnB>
                      <a:noFill/>
                    </a:lnB>
                    <a:solidFill>
                      <a:srgbClr val="BFBFBF"/>
                    </a:solidFill>
                  </a:tcPr>
                </a:tc>
                <a:extLst>
                  <a:ext uri="{0D108BD9-81ED-4DB2-BD59-A6C34878D82A}">
                    <a16:rowId xmlns:a16="http://schemas.microsoft.com/office/drawing/2014/main" val="3853241686"/>
                  </a:ext>
                </a:extLst>
              </a:tr>
              <a:tr h="209879">
                <a:tc>
                  <a:txBody>
                    <a:bodyPr/>
                    <a:lstStyle/>
                    <a:p>
                      <a:pPr algn="l" fontAlgn="b"/>
                      <a:r>
                        <a:rPr lang="fi-FI" sz="1100" b="0" i="0" u="none" strike="noStrike">
                          <a:solidFill>
                            <a:srgbClr val="000000"/>
                          </a:solidFill>
                          <a:effectLst/>
                          <a:latin typeface="+mn-lt"/>
                        </a:rPr>
                        <a:t>Päijät-Häme</a:t>
                      </a:r>
                    </a:p>
                  </a:txBody>
                  <a:tcPr marL="9525" marR="9525" marT="9525" marB="0" anchor="b">
                    <a:lnL>
                      <a:noFill/>
                    </a:lnL>
                    <a:lnR>
                      <a:noFill/>
                    </a:lnR>
                    <a:lnT>
                      <a:noFill/>
                    </a:lnT>
                    <a:lnB>
                      <a:noFill/>
                    </a:lnB>
                  </a:tcPr>
                </a:tc>
                <a:tc>
                  <a:txBody>
                    <a:bodyPr/>
                    <a:lstStyle/>
                    <a:p>
                      <a:pPr algn="r" fontAlgn="b"/>
                      <a:r>
                        <a:rPr lang="fi-FI" sz="1100" b="0" i="0" u="none" strike="noStrike">
                          <a:solidFill>
                            <a:srgbClr val="000000"/>
                          </a:solidFill>
                          <a:effectLst/>
                          <a:latin typeface="+mn-lt"/>
                        </a:rPr>
                        <a:t>-0,4</a:t>
                      </a:r>
                    </a:p>
                  </a:txBody>
                  <a:tcPr marL="9525" marR="9525" marT="9525" marB="0" anchor="b">
                    <a:lnL>
                      <a:noFill/>
                    </a:lnL>
                    <a:lnR>
                      <a:noFill/>
                    </a:lnR>
                    <a:lnT>
                      <a:noFill/>
                    </a:lnT>
                    <a:lnB>
                      <a:noFill/>
                    </a:lnB>
                  </a:tcPr>
                </a:tc>
                <a:tc>
                  <a:txBody>
                    <a:bodyPr/>
                    <a:lstStyle/>
                    <a:p>
                      <a:pPr algn="r" fontAlgn="b"/>
                      <a:r>
                        <a:rPr lang="fi-FI" sz="1100" b="0" i="0" u="none" strike="noStrike">
                          <a:solidFill>
                            <a:srgbClr val="000000"/>
                          </a:solidFill>
                          <a:effectLst/>
                          <a:latin typeface="+mn-lt"/>
                        </a:rPr>
                        <a:t>8,5</a:t>
                      </a:r>
                    </a:p>
                  </a:txBody>
                  <a:tcPr marL="9525" marR="9525" marT="9525" marB="0" anchor="b">
                    <a:lnL>
                      <a:noFill/>
                    </a:lnL>
                    <a:lnR>
                      <a:noFill/>
                    </a:lnR>
                    <a:lnT>
                      <a:noFill/>
                    </a:lnT>
                    <a:lnB>
                      <a:noFill/>
                    </a:lnB>
                  </a:tcPr>
                </a:tc>
                <a:tc>
                  <a:txBody>
                    <a:bodyPr/>
                    <a:lstStyle/>
                    <a:p>
                      <a:pPr algn="r" fontAlgn="b"/>
                      <a:r>
                        <a:rPr lang="fi-FI" sz="1100" b="0" i="0" u="none" strike="noStrike">
                          <a:solidFill>
                            <a:srgbClr val="000000"/>
                          </a:solidFill>
                          <a:effectLst/>
                          <a:latin typeface="+mn-lt"/>
                        </a:rPr>
                        <a:t>2,0</a:t>
                      </a:r>
                    </a:p>
                  </a:txBody>
                  <a:tcPr marL="9525" marR="9525" marT="9525" marB="0" anchor="b">
                    <a:lnL>
                      <a:noFill/>
                    </a:lnL>
                    <a:lnR>
                      <a:noFill/>
                    </a:lnR>
                    <a:lnT>
                      <a:noFill/>
                    </a:lnT>
                    <a:lnB>
                      <a:noFill/>
                    </a:lnB>
                  </a:tcPr>
                </a:tc>
                <a:tc>
                  <a:txBody>
                    <a:bodyPr/>
                    <a:lstStyle/>
                    <a:p>
                      <a:pPr algn="r" fontAlgn="b"/>
                      <a:r>
                        <a:rPr lang="fi-FI" sz="1100" b="0" i="0" u="none" strike="noStrike">
                          <a:solidFill>
                            <a:srgbClr val="000000"/>
                          </a:solidFill>
                          <a:effectLst/>
                          <a:latin typeface="+mn-lt"/>
                        </a:rPr>
                        <a:t>-2,1</a:t>
                      </a:r>
                    </a:p>
                  </a:txBody>
                  <a:tcPr marL="9525" marR="9525" marT="9525" marB="0" anchor="b">
                    <a:lnL>
                      <a:noFill/>
                    </a:lnL>
                    <a:lnR>
                      <a:noFill/>
                    </a:lnR>
                    <a:lnT>
                      <a:noFill/>
                    </a:lnT>
                    <a:lnB>
                      <a:noFill/>
                    </a:lnB>
                  </a:tcPr>
                </a:tc>
                <a:tc>
                  <a:txBody>
                    <a:bodyPr/>
                    <a:lstStyle/>
                    <a:p>
                      <a:pPr algn="r" fontAlgn="b"/>
                      <a:r>
                        <a:rPr lang="fi-FI" sz="1100" b="0" i="0" u="none" strike="noStrike">
                          <a:solidFill>
                            <a:srgbClr val="000000"/>
                          </a:solidFill>
                          <a:effectLst/>
                          <a:latin typeface="+mn-lt"/>
                        </a:rPr>
                        <a:t>-3,0</a:t>
                      </a:r>
                    </a:p>
                  </a:txBody>
                  <a:tcPr marL="9525" marR="9525" marT="9525" marB="0" anchor="b">
                    <a:lnL>
                      <a:noFill/>
                    </a:lnL>
                    <a:lnR>
                      <a:noFill/>
                    </a:lnR>
                    <a:lnT>
                      <a:noFill/>
                    </a:lnT>
                    <a:lnB>
                      <a:noFill/>
                    </a:lnB>
                  </a:tcPr>
                </a:tc>
                <a:tc>
                  <a:txBody>
                    <a:bodyPr/>
                    <a:lstStyle/>
                    <a:p>
                      <a:pPr algn="r" fontAlgn="b"/>
                      <a:r>
                        <a:rPr lang="fi-FI" sz="1100" b="0" i="0" u="none" strike="noStrike">
                          <a:solidFill>
                            <a:srgbClr val="000000"/>
                          </a:solidFill>
                          <a:effectLst/>
                          <a:latin typeface="+mn-lt"/>
                        </a:rPr>
                        <a:t>-6,9</a:t>
                      </a:r>
                    </a:p>
                  </a:txBody>
                  <a:tcPr marL="9525" marR="9525" marT="9525" marB="0" anchor="b">
                    <a:lnL>
                      <a:noFill/>
                    </a:lnL>
                    <a:lnR>
                      <a:noFill/>
                    </a:lnR>
                    <a:lnT>
                      <a:noFill/>
                    </a:lnT>
                    <a:lnB>
                      <a:noFill/>
                    </a:lnB>
                  </a:tcPr>
                </a:tc>
                <a:tc>
                  <a:txBody>
                    <a:bodyPr/>
                    <a:lstStyle/>
                    <a:p>
                      <a:pPr algn="r" fontAlgn="b"/>
                      <a:r>
                        <a:rPr lang="fi-FI" sz="1100" b="0" i="0" u="none" strike="noStrike">
                          <a:solidFill>
                            <a:srgbClr val="000000"/>
                          </a:solidFill>
                          <a:effectLst/>
                          <a:latin typeface="+mn-lt"/>
                        </a:rPr>
                        <a:t>-1,0</a:t>
                      </a:r>
                    </a:p>
                  </a:txBody>
                  <a:tcPr marL="9525" marR="9525" marT="9525" marB="0" anchor="b">
                    <a:lnL>
                      <a:noFill/>
                    </a:lnL>
                    <a:lnR>
                      <a:noFill/>
                    </a:lnR>
                    <a:lnT>
                      <a:noFill/>
                    </a:lnT>
                    <a:lnB>
                      <a:noFill/>
                    </a:lnB>
                  </a:tcPr>
                </a:tc>
                <a:tc>
                  <a:txBody>
                    <a:bodyPr/>
                    <a:lstStyle/>
                    <a:p>
                      <a:pPr algn="r" fontAlgn="b"/>
                      <a:r>
                        <a:rPr lang="fi-FI" sz="1100" b="0" i="0" u="none" strike="noStrike">
                          <a:solidFill>
                            <a:srgbClr val="000000"/>
                          </a:solidFill>
                          <a:effectLst/>
                          <a:latin typeface="+mn-lt"/>
                        </a:rPr>
                        <a:t>6,3</a:t>
                      </a:r>
                    </a:p>
                  </a:txBody>
                  <a:tcPr marL="9525" marR="9525" marT="9525" marB="0" anchor="b">
                    <a:lnL>
                      <a:noFill/>
                    </a:lnL>
                    <a:lnR>
                      <a:noFill/>
                    </a:lnR>
                    <a:lnT>
                      <a:noFill/>
                    </a:lnT>
                    <a:lnB>
                      <a:noFill/>
                    </a:lnB>
                  </a:tcPr>
                </a:tc>
                <a:tc>
                  <a:txBody>
                    <a:bodyPr/>
                    <a:lstStyle/>
                    <a:p>
                      <a:pPr algn="r" fontAlgn="b"/>
                      <a:r>
                        <a:rPr lang="fi-FI" sz="1100" b="0" i="0" u="none" strike="noStrike">
                          <a:solidFill>
                            <a:srgbClr val="000000"/>
                          </a:solidFill>
                          <a:effectLst/>
                          <a:latin typeface="+mn-lt"/>
                        </a:rPr>
                        <a:t>8,8</a:t>
                      </a:r>
                    </a:p>
                  </a:txBody>
                  <a:tcPr marL="9525" marR="9525" marT="9525" marB="0" anchor="b">
                    <a:lnL>
                      <a:noFill/>
                    </a:lnL>
                    <a:lnR>
                      <a:noFill/>
                    </a:lnR>
                    <a:lnT>
                      <a:noFill/>
                    </a:lnT>
                    <a:lnB>
                      <a:noFill/>
                    </a:lnB>
                  </a:tcPr>
                </a:tc>
                <a:tc>
                  <a:txBody>
                    <a:bodyPr/>
                    <a:lstStyle/>
                    <a:p>
                      <a:pPr algn="r" fontAlgn="b"/>
                      <a:r>
                        <a:rPr lang="fi-FI" sz="1100" b="0" i="0" u="none" strike="noStrike">
                          <a:solidFill>
                            <a:srgbClr val="000000"/>
                          </a:solidFill>
                          <a:effectLst/>
                          <a:latin typeface="+mn-lt"/>
                        </a:rPr>
                        <a:t>-5,2</a:t>
                      </a:r>
                    </a:p>
                  </a:txBody>
                  <a:tcPr marL="9525" marR="9525" marT="9525" marB="0" anchor="b">
                    <a:lnL>
                      <a:noFill/>
                    </a:lnL>
                    <a:lnR>
                      <a:noFill/>
                    </a:lnR>
                    <a:lnT>
                      <a:noFill/>
                    </a:lnT>
                    <a:lnB>
                      <a:noFill/>
                    </a:lnB>
                  </a:tcPr>
                </a:tc>
                <a:tc>
                  <a:txBody>
                    <a:bodyPr/>
                    <a:lstStyle/>
                    <a:p>
                      <a:pPr algn="r" fontAlgn="b"/>
                      <a:r>
                        <a:rPr lang="fi-FI" sz="1100" b="0" i="0" u="none" strike="noStrike">
                          <a:solidFill>
                            <a:srgbClr val="000000"/>
                          </a:solidFill>
                          <a:effectLst/>
                          <a:latin typeface="+mn-lt"/>
                        </a:rPr>
                        <a:t>-40,0</a:t>
                      </a:r>
                    </a:p>
                  </a:txBody>
                  <a:tcPr marL="9525" marR="9525" marT="9525" marB="0" anchor="b">
                    <a:lnL>
                      <a:noFill/>
                    </a:lnL>
                    <a:lnR>
                      <a:noFill/>
                    </a:lnR>
                    <a:lnT>
                      <a:noFill/>
                    </a:lnT>
                    <a:lnB>
                      <a:noFill/>
                    </a:lnB>
                  </a:tcPr>
                </a:tc>
                <a:tc>
                  <a:txBody>
                    <a:bodyPr/>
                    <a:lstStyle/>
                    <a:p>
                      <a:pPr algn="r" fontAlgn="b"/>
                      <a:r>
                        <a:rPr lang="fi-FI" sz="1100" b="0" i="0" u="none" strike="noStrike">
                          <a:solidFill>
                            <a:srgbClr val="000000"/>
                          </a:solidFill>
                          <a:effectLst/>
                          <a:latin typeface="+mn-lt"/>
                        </a:rPr>
                        <a:t>26,9</a:t>
                      </a:r>
                    </a:p>
                  </a:txBody>
                  <a:tcPr marL="9525" marR="9525" marT="9525" marB="0" anchor="b">
                    <a:lnL>
                      <a:noFill/>
                    </a:lnL>
                    <a:lnR>
                      <a:noFill/>
                    </a:lnR>
                    <a:lnT>
                      <a:noFill/>
                    </a:lnT>
                    <a:lnB>
                      <a:noFill/>
                    </a:lnB>
                  </a:tcPr>
                </a:tc>
                <a:tc>
                  <a:txBody>
                    <a:bodyPr/>
                    <a:lstStyle/>
                    <a:p>
                      <a:pPr algn="r" fontAlgn="b"/>
                      <a:r>
                        <a:rPr lang="fi-FI" sz="1100" b="0" i="0" u="none" strike="noStrike">
                          <a:solidFill>
                            <a:srgbClr val="000000"/>
                          </a:solidFill>
                          <a:effectLst/>
                          <a:latin typeface="+mn-lt"/>
                        </a:rPr>
                        <a:t>26,9</a:t>
                      </a:r>
                    </a:p>
                  </a:txBody>
                  <a:tcPr marL="9525" marR="9525" marT="9525" marB="0" anchor="b">
                    <a:lnL>
                      <a:noFill/>
                    </a:lnL>
                    <a:lnR>
                      <a:noFill/>
                    </a:lnR>
                    <a:lnT>
                      <a:noFill/>
                    </a:lnT>
                    <a:lnB>
                      <a:noFill/>
                    </a:lnB>
                  </a:tcPr>
                </a:tc>
                <a:tc>
                  <a:txBody>
                    <a:bodyPr/>
                    <a:lstStyle/>
                    <a:p>
                      <a:pPr algn="r" fontAlgn="b"/>
                      <a:r>
                        <a:rPr lang="fi-FI" sz="1100" b="0" i="0" u="none" strike="noStrike" dirty="0">
                          <a:solidFill>
                            <a:srgbClr val="000000"/>
                          </a:solidFill>
                          <a:effectLst/>
                          <a:latin typeface="Franklin Gothic Book (Leipäteksti)"/>
                        </a:rPr>
                        <a:t>4,4</a:t>
                      </a:r>
                    </a:p>
                  </a:txBody>
                  <a:tcPr marL="9525" marR="9525" marT="9525" marB="0" anchor="b">
                    <a:lnL>
                      <a:noFill/>
                    </a:lnL>
                    <a:lnR>
                      <a:noFill/>
                    </a:lnR>
                    <a:lnT>
                      <a:noFill/>
                    </a:lnT>
                    <a:lnB>
                      <a:noFill/>
                    </a:lnB>
                  </a:tcPr>
                </a:tc>
                <a:extLst>
                  <a:ext uri="{0D108BD9-81ED-4DB2-BD59-A6C34878D82A}">
                    <a16:rowId xmlns:a16="http://schemas.microsoft.com/office/drawing/2014/main" val="1696240472"/>
                  </a:ext>
                </a:extLst>
              </a:tr>
              <a:tr h="209879">
                <a:tc>
                  <a:txBody>
                    <a:bodyPr/>
                    <a:lstStyle/>
                    <a:p>
                      <a:pPr algn="l" fontAlgn="b"/>
                      <a:r>
                        <a:rPr lang="fi-FI" sz="1100" b="0" i="0" u="none" strike="noStrike">
                          <a:solidFill>
                            <a:srgbClr val="000000"/>
                          </a:solidFill>
                          <a:effectLst/>
                          <a:latin typeface="+mn-lt"/>
                        </a:rPr>
                        <a:t>Kymenlaakso</a:t>
                      </a:r>
                    </a:p>
                  </a:txBody>
                  <a:tcPr marL="9525" marR="9525" marT="9525" marB="0" anchor="b">
                    <a:lnL>
                      <a:noFill/>
                    </a:lnL>
                    <a:lnR>
                      <a:noFill/>
                    </a:lnR>
                    <a:lnT>
                      <a:noFill/>
                    </a:lnT>
                    <a:lnB>
                      <a:noFill/>
                    </a:lnB>
                    <a:solidFill>
                      <a:srgbClr val="BFBFBF"/>
                    </a:solidFill>
                  </a:tcPr>
                </a:tc>
                <a:tc>
                  <a:txBody>
                    <a:bodyPr/>
                    <a:lstStyle/>
                    <a:p>
                      <a:pPr algn="r" fontAlgn="b"/>
                      <a:r>
                        <a:rPr lang="fi-FI" sz="1100" b="0" i="0" u="none" strike="noStrike">
                          <a:solidFill>
                            <a:srgbClr val="000000"/>
                          </a:solidFill>
                          <a:effectLst/>
                          <a:latin typeface="+mn-lt"/>
                        </a:rPr>
                        <a:t>2,8</a:t>
                      </a:r>
                    </a:p>
                  </a:txBody>
                  <a:tcPr marL="9525" marR="9525" marT="9525" marB="0" anchor="b">
                    <a:lnL>
                      <a:noFill/>
                    </a:lnL>
                    <a:lnR>
                      <a:noFill/>
                    </a:lnR>
                    <a:lnT>
                      <a:noFill/>
                    </a:lnT>
                    <a:lnB>
                      <a:noFill/>
                    </a:lnB>
                    <a:solidFill>
                      <a:srgbClr val="BFBFBF"/>
                    </a:solidFill>
                  </a:tcPr>
                </a:tc>
                <a:tc>
                  <a:txBody>
                    <a:bodyPr/>
                    <a:lstStyle/>
                    <a:p>
                      <a:pPr algn="r" fontAlgn="b"/>
                      <a:r>
                        <a:rPr lang="fi-FI" sz="1100" b="0" i="0" u="none" strike="noStrike">
                          <a:solidFill>
                            <a:srgbClr val="000000"/>
                          </a:solidFill>
                          <a:effectLst/>
                          <a:latin typeface="+mn-lt"/>
                        </a:rPr>
                        <a:t>1,8</a:t>
                      </a:r>
                    </a:p>
                  </a:txBody>
                  <a:tcPr marL="9525" marR="9525" marT="9525" marB="0" anchor="b">
                    <a:lnL>
                      <a:noFill/>
                    </a:lnL>
                    <a:lnR>
                      <a:noFill/>
                    </a:lnR>
                    <a:lnT>
                      <a:noFill/>
                    </a:lnT>
                    <a:lnB>
                      <a:noFill/>
                    </a:lnB>
                    <a:solidFill>
                      <a:srgbClr val="BFBFBF"/>
                    </a:solidFill>
                  </a:tcPr>
                </a:tc>
                <a:tc>
                  <a:txBody>
                    <a:bodyPr/>
                    <a:lstStyle/>
                    <a:p>
                      <a:pPr algn="r" fontAlgn="b"/>
                      <a:r>
                        <a:rPr lang="fi-FI" sz="1100" b="0" i="0" u="none" strike="noStrike">
                          <a:solidFill>
                            <a:srgbClr val="000000"/>
                          </a:solidFill>
                          <a:effectLst/>
                          <a:latin typeface="+mn-lt"/>
                        </a:rPr>
                        <a:t>-1,0</a:t>
                      </a:r>
                    </a:p>
                  </a:txBody>
                  <a:tcPr marL="9525" marR="9525" marT="9525" marB="0" anchor="b">
                    <a:lnL>
                      <a:noFill/>
                    </a:lnL>
                    <a:lnR>
                      <a:noFill/>
                    </a:lnR>
                    <a:lnT>
                      <a:noFill/>
                    </a:lnT>
                    <a:lnB>
                      <a:noFill/>
                    </a:lnB>
                    <a:solidFill>
                      <a:srgbClr val="BFBFBF"/>
                    </a:solidFill>
                  </a:tcPr>
                </a:tc>
                <a:tc>
                  <a:txBody>
                    <a:bodyPr/>
                    <a:lstStyle/>
                    <a:p>
                      <a:pPr algn="r" fontAlgn="b"/>
                      <a:r>
                        <a:rPr lang="fi-FI" sz="1100" b="0" i="0" u="none" strike="noStrike">
                          <a:solidFill>
                            <a:srgbClr val="000000"/>
                          </a:solidFill>
                          <a:effectLst/>
                          <a:latin typeface="+mn-lt"/>
                        </a:rPr>
                        <a:t>7,2</a:t>
                      </a:r>
                    </a:p>
                  </a:txBody>
                  <a:tcPr marL="9525" marR="9525" marT="9525" marB="0" anchor="b">
                    <a:lnL>
                      <a:noFill/>
                    </a:lnL>
                    <a:lnR>
                      <a:noFill/>
                    </a:lnR>
                    <a:lnT>
                      <a:noFill/>
                    </a:lnT>
                    <a:lnB>
                      <a:noFill/>
                    </a:lnB>
                    <a:solidFill>
                      <a:srgbClr val="BFBFBF"/>
                    </a:solidFill>
                  </a:tcPr>
                </a:tc>
                <a:tc>
                  <a:txBody>
                    <a:bodyPr/>
                    <a:lstStyle/>
                    <a:p>
                      <a:pPr algn="r" fontAlgn="b"/>
                      <a:r>
                        <a:rPr lang="fi-FI" sz="1100" b="0" i="0" u="none" strike="noStrike">
                          <a:solidFill>
                            <a:srgbClr val="000000"/>
                          </a:solidFill>
                          <a:effectLst/>
                          <a:latin typeface="+mn-lt"/>
                        </a:rPr>
                        <a:t>-4,6</a:t>
                      </a:r>
                    </a:p>
                  </a:txBody>
                  <a:tcPr marL="9525" marR="9525" marT="9525" marB="0" anchor="b">
                    <a:lnL>
                      <a:noFill/>
                    </a:lnL>
                    <a:lnR>
                      <a:noFill/>
                    </a:lnR>
                    <a:lnT>
                      <a:noFill/>
                    </a:lnT>
                    <a:lnB>
                      <a:noFill/>
                    </a:lnB>
                    <a:solidFill>
                      <a:srgbClr val="BFBFBF"/>
                    </a:solidFill>
                  </a:tcPr>
                </a:tc>
                <a:tc>
                  <a:txBody>
                    <a:bodyPr/>
                    <a:lstStyle/>
                    <a:p>
                      <a:pPr algn="r" fontAlgn="b"/>
                      <a:r>
                        <a:rPr lang="fi-FI" sz="1100" b="0" i="0" u="none" strike="noStrike">
                          <a:solidFill>
                            <a:srgbClr val="000000"/>
                          </a:solidFill>
                          <a:effectLst/>
                          <a:latin typeface="+mn-lt"/>
                        </a:rPr>
                        <a:t>-9,0</a:t>
                      </a:r>
                    </a:p>
                  </a:txBody>
                  <a:tcPr marL="9525" marR="9525" marT="9525" marB="0" anchor="b">
                    <a:lnL>
                      <a:noFill/>
                    </a:lnL>
                    <a:lnR>
                      <a:noFill/>
                    </a:lnR>
                    <a:lnT>
                      <a:noFill/>
                    </a:lnT>
                    <a:lnB>
                      <a:noFill/>
                    </a:lnB>
                    <a:solidFill>
                      <a:srgbClr val="BFBFBF"/>
                    </a:solidFill>
                  </a:tcPr>
                </a:tc>
                <a:tc>
                  <a:txBody>
                    <a:bodyPr/>
                    <a:lstStyle/>
                    <a:p>
                      <a:pPr algn="r" fontAlgn="b"/>
                      <a:r>
                        <a:rPr lang="fi-FI" sz="1100" b="0" i="0" u="none" strike="noStrike">
                          <a:solidFill>
                            <a:srgbClr val="000000"/>
                          </a:solidFill>
                          <a:effectLst/>
                          <a:latin typeface="+mn-lt"/>
                        </a:rPr>
                        <a:t>-10,3</a:t>
                      </a:r>
                    </a:p>
                  </a:txBody>
                  <a:tcPr marL="9525" marR="9525" marT="9525" marB="0" anchor="b">
                    <a:lnL>
                      <a:noFill/>
                    </a:lnL>
                    <a:lnR>
                      <a:noFill/>
                    </a:lnR>
                    <a:lnT>
                      <a:noFill/>
                    </a:lnT>
                    <a:lnB>
                      <a:noFill/>
                    </a:lnB>
                    <a:solidFill>
                      <a:srgbClr val="BFBFBF"/>
                    </a:solidFill>
                  </a:tcPr>
                </a:tc>
                <a:tc>
                  <a:txBody>
                    <a:bodyPr/>
                    <a:lstStyle/>
                    <a:p>
                      <a:pPr algn="r" fontAlgn="b"/>
                      <a:r>
                        <a:rPr lang="fi-FI" sz="1100" b="0" i="0" u="none" strike="noStrike">
                          <a:solidFill>
                            <a:srgbClr val="000000"/>
                          </a:solidFill>
                          <a:effectLst/>
                          <a:latin typeface="+mn-lt"/>
                        </a:rPr>
                        <a:t>5,0</a:t>
                      </a:r>
                    </a:p>
                  </a:txBody>
                  <a:tcPr marL="9525" marR="9525" marT="9525" marB="0" anchor="b">
                    <a:lnL>
                      <a:noFill/>
                    </a:lnL>
                    <a:lnR>
                      <a:noFill/>
                    </a:lnR>
                    <a:lnT>
                      <a:noFill/>
                    </a:lnT>
                    <a:lnB>
                      <a:noFill/>
                    </a:lnB>
                    <a:solidFill>
                      <a:srgbClr val="BFBFBF"/>
                    </a:solidFill>
                  </a:tcPr>
                </a:tc>
                <a:tc>
                  <a:txBody>
                    <a:bodyPr/>
                    <a:lstStyle/>
                    <a:p>
                      <a:pPr algn="r" fontAlgn="b"/>
                      <a:r>
                        <a:rPr lang="fi-FI" sz="1100" b="0" i="0" u="none" strike="noStrike">
                          <a:solidFill>
                            <a:srgbClr val="000000"/>
                          </a:solidFill>
                          <a:effectLst/>
                          <a:latin typeface="+mn-lt"/>
                        </a:rPr>
                        <a:t>-5,5</a:t>
                      </a:r>
                    </a:p>
                  </a:txBody>
                  <a:tcPr marL="9525" marR="9525" marT="9525" marB="0" anchor="b">
                    <a:lnL>
                      <a:noFill/>
                    </a:lnL>
                    <a:lnR>
                      <a:noFill/>
                    </a:lnR>
                    <a:lnT>
                      <a:noFill/>
                    </a:lnT>
                    <a:lnB>
                      <a:noFill/>
                    </a:lnB>
                    <a:solidFill>
                      <a:srgbClr val="BFBFBF"/>
                    </a:solidFill>
                  </a:tcPr>
                </a:tc>
                <a:tc>
                  <a:txBody>
                    <a:bodyPr/>
                    <a:lstStyle/>
                    <a:p>
                      <a:pPr algn="r" fontAlgn="b"/>
                      <a:r>
                        <a:rPr lang="fi-FI" sz="1100" b="0" i="0" u="none" strike="noStrike">
                          <a:solidFill>
                            <a:srgbClr val="000000"/>
                          </a:solidFill>
                          <a:effectLst/>
                          <a:latin typeface="+mn-lt"/>
                        </a:rPr>
                        <a:t>6,2</a:t>
                      </a:r>
                    </a:p>
                  </a:txBody>
                  <a:tcPr marL="9525" marR="9525" marT="9525" marB="0" anchor="b">
                    <a:lnL>
                      <a:noFill/>
                    </a:lnL>
                    <a:lnR>
                      <a:noFill/>
                    </a:lnR>
                    <a:lnT>
                      <a:noFill/>
                    </a:lnT>
                    <a:lnB>
                      <a:noFill/>
                    </a:lnB>
                    <a:solidFill>
                      <a:srgbClr val="BFBFBF"/>
                    </a:solidFill>
                  </a:tcPr>
                </a:tc>
                <a:tc>
                  <a:txBody>
                    <a:bodyPr/>
                    <a:lstStyle/>
                    <a:p>
                      <a:pPr algn="r" fontAlgn="b"/>
                      <a:r>
                        <a:rPr lang="fi-FI" sz="1100" b="0" i="0" u="none" strike="noStrike">
                          <a:solidFill>
                            <a:srgbClr val="000000"/>
                          </a:solidFill>
                          <a:effectLst/>
                          <a:latin typeface="+mn-lt"/>
                        </a:rPr>
                        <a:t>-27,7</a:t>
                      </a:r>
                    </a:p>
                  </a:txBody>
                  <a:tcPr marL="9525" marR="9525" marT="9525" marB="0" anchor="b">
                    <a:lnL>
                      <a:noFill/>
                    </a:lnL>
                    <a:lnR>
                      <a:noFill/>
                    </a:lnR>
                    <a:lnT>
                      <a:noFill/>
                    </a:lnT>
                    <a:lnB>
                      <a:noFill/>
                    </a:lnB>
                    <a:solidFill>
                      <a:srgbClr val="BFBFBF"/>
                    </a:solidFill>
                  </a:tcPr>
                </a:tc>
                <a:tc>
                  <a:txBody>
                    <a:bodyPr/>
                    <a:lstStyle/>
                    <a:p>
                      <a:pPr algn="r" fontAlgn="b"/>
                      <a:r>
                        <a:rPr lang="fi-FI" sz="1100" b="0" i="0" u="none" strike="noStrike">
                          <a:solidFill>
                            <a:srgbClr val="000000"/>
                          </a:solidFill>
                          <a:effectLst/>
                          <a:latin typeface="+mn-lt"/>
                        </a:rPr>
                        <a:t>20,0</a:t>
                      </a:r>
                    </a:p>
                  </a:txBody>
                  <a:tcPr marL="9525" marR="9525" marT="9525" marB="0" anchor="b">
                    <a:lnL>
                      <a:noFill/>
                    </a:lnL>
                    <a:lnR>
                      <a:noFill/>
                    </a:lnR>
                    <a:lnT>
                      <a:noFill/>
                    </a:lnT>
                    <a:lnB>
                      <a:noFill/>
                    </a:lnB>
                    <a:solidFill>
                      <a:srgbClr val="BFBFBF"/>
                    </a:solidFill>
                  </a:tcPr>
                </a:tc>
                <a:tc>
                  <a:txBody>
                    <a:bodyPr/>
                    <a:lstStyle/>
                    <a:p>
                      <a:pPr algn="r" fontAlgn="b"/>
                      <a:r>
                        <a:rPr lang="fi-FI" sz="1100" b="0" i="0" u="none" strike="noStrike">
                          <a:solidFill>
                            <a:srgbClr val="000000"/>
                          </a:solidFill>
                          <a:effectLst/>
                          <a:latin typeface="+mn-lt"/>
                        </a:rPr>
                        <a:t>9,4</a:t>
                      </a:r>
                    </a:p>
                  </a:txBody>
                  <a:tcPr marL="9525" marR="9525" marT="9525" marB="0" anchor="b">
                    <a:lnL>
                      <a:noFill/>
                    </a:lnL>
                    <a:lnR>
                      <a:noFill/>
                    </a:lnR>
                    <a:lnT>
                      <a:noFill/>
                    </a:lnT>
                    <a:lnB>
                      <a:noFill/>
                    </a:lnB>
                    <a:solidFill>
                      <a:srgbClr val="BFBFBF"/>
                    </a:solidFill>
                  </a:tcPr>
                </a:tc>
                <a:tc>
                  <a:txBody>
                    <a:bodyPr/>
                    <a:lstStyle/>
                    <a:p>
                      <a:pPr algn="r" fontAlgn="b"/>
                      <a:r>
                        <a:rPr lang="fi-FI" sz="1100" b="0" i="0" u="none" strike="noStrike" dirty="0">
                          <a:solidFill>
                            <a:srgbClr val="000000"/>
                          </a:solidFill>
                          <a:effectLst/>
                          <a:highlight>
                            <a:srgbClr val="BFBFBF"/>
                          </a:highlight>
                          <a:latin typeface="Franklin Gothic Book (Leipäteksti)"/>
                        </a:rPr>
                        <a:t>1,1</a:t>
                      </a:r>
                    </a:p>
                  </a:txBody>
                  <a:tcPr marL="9525" marR="9525" marT="9525" marB="0" anchor="b">
                    <a:lnL>
                      <a:noFill/>
                    </a:lnL>
                    <a:lnR>
                      <a:noFill/>
                    </a:lnR>
                    <a:lnT>
                      <a:noFill/>
                    </a:lnT>
                    <a:lnB>
                      <a:noFill/>
                    </a:lnB>
                    <a:solidFill>
                      <a:srgbClr val="BFBFBF"/>
                    </a:solidFill>
                  </a:tcPr>
                </a:tc>
                <a:extLst>
                  <a:ext uri="{0D108BD9-81ED-4DB2-BD59-A6C34878D82A}">
                    <a16:rowId xmlns:a16="http://schemas.microsoft.com/office/drawing/2014/main" val="1821782036"/>
                  </a:ext>
                </a:extLst>
              </a:tr>
              <a:tr h="209879">
                <a:tc>
                  <a:txBody>
                    <a:bodyPr/>
                    <a:lstStyle/>
                    <a:p>
                      <a:pPr algn="l" fontAlgn="b"/>
                      <a:r>
                        <a:rPr lang="fi-FI" sz="1100" b="0" i="0" u="none" strike="noStrike">
                          <a:solidFill>
                            <a:srgbClr val="000000"/>
                          </a:solidFill>
                          <a:effectLst/>
                          <a:latin typeface="+mn-lt"/>
                        </a:rPr>
                        <a:t>Etelä-Karjala</a:t>
                      </a:r>
                    </a:p>
                  </a:txBody>
                  <a:tcPr marL="9525" marR="9525" marT="9525" marB="0" anchor="b">
                    <a:lnL>
                      <a:noFill/>
                    </a:lnL>
                    <a:lnR>
                      <a:noFill/>
                    </a:lnR>
                    <a:lnT>
                      <a:noFill/>
                    </a:lnT>
                    <a:lnB>
                      <a:noFill/>
                    </a:lnB>
                  </a:tcPr>
                </a:tc>
                <a:tc>
                  <a:txBody>
                    <a:bodyPr/>
                    <a:lstStyle/>
                    <a:p>
                      <a:pPr algn="r" fontAlgn="b"/>
                      <a:r>
                        <a:rPr lang="fi-FI" sz="1100" b="0" i="0" u="none" strike="noStrike">
                          <a:solidFill>
                            <a:srgbClr val="000000"/>
                          </a:solidFill>
                          <a:effectLst/>
                          <a:latin typeface="+mn-lt"/>
                        </a:rPr>
                        <a:t>5,2</a:t>
                      </a:r>
                    </a:p>
                  </a:txBody>
                  <a:tcPr marL="9525" marR="9525" marT="9525" marB="0" anchor="b">
                    <a:lnL>
                      <a:noFill/>
                    </a:lnL>
                    <a:lnR>
                      <a:noFill/>
                    </a:lnR>
                    <a:lnT>
                      <a:noFill/>
                    </a:lnT>
                    <a:lnB>
                      <a:noFill/>
                    </a:lnB>
                  </a:tcPr>
                </a:tc>
                <a:tc>
                  <a:txBody>
                    <a:bodyPr/>
                    <a:lstStyle/>
                    <a:p>
                      <a:pPr algn="r" fontAlgn="b"/>
                      <a:r>
                        <a:rPr lang="fi-FI" sz="1100" b="0" i="0" u="none" strike="noStrike">
                          <a:solidFill>
                            <a:srgbClr val="000000"/>
                          </a:solidFill>
                          <a:effectLst/>
                          <a:latin typeface="+mn-lt"/>
                        </a:rPr>
                        <a:t>11,9</a:t>
                      </a:r>
                    </a:p>
                  </a:txBody>
                  <a:tcPr marL="9525" marR="9525" marT="9525" marB="0" anchor="b">
                    <a:lnL>
                      <a:noFill/>
                    </a:lnL>
                    <a:lnR>
                      <a:noFill/>
                    </a:lnR>
                    <a:lnT>
                      <a:noFill/>
                    </a:lnT>
                    <a:lnB>
                      <a:noFill/>
                    </a:lnB>
                  </a:tcPr>
                </a:tc>
                <a:tc>
                  <a:txBody>
                    <a:bodyPr/>
                    <a:lstStyle/>
                    <a:p>
                      <a:pPr algn="r" fontAlgn="b"/>
                      <a:r>
                        <a:rPr lang="fi-FI" sz="1100" b="0" i="0" u="none" strike="noStrike">
                          <a:solidFill>
                            <a:srgbClr val="000000"/>
                          </a:solidFill>
                          <a:effectLst/>
                          <a:latin typeface="+mn-lt"/>
                        </a:rPr>
                        <a:t>26,3</a:t>
                      </a:r>
                    </a:p>
                  </a:txBody>
                  <a:tcPr marL="9525" marR="9525" marT="9525" marB="0" anchor="b">
                    <a:lnL>
                      <a:noFill/>
                    </a:lnL>
                    <a:lnR>
                      <a:noFill/>
                    </a:lnR>
                    <a:lnT>
                      <a:noFill/>
                    </a:lnT>
                    <a:lnB>
                      <a:noFill/>
                    </a:lnB>
                  </a:tcPr>
                </a:tc>
                <a:tc>
                  <a:txBody>
                    <a:bodyPr/>
                    <a:lstStyle/>
                    <a:p>
                      <a:pPr algn="r" fontAlgn="b"/>
                      <a:r>
                        <a:rPr lang="fi-FI" sz="1100" b="0" i="0" u="none" strike="noStrike">
                          <a:solidFill>
                            <a:srgbClr val="000000"/>
                          </a:solidFill>
                          <a:effectLst/>
                          <a:latin typeface="+mn-lt"/>
                        </a:rPr>
                        <a:t>6,1</a:t>
                      </a:r>
                    </a:p>
                  </a:txBody>
                  <a:tcPr marL="9525" marR="9525" marT="9525" marB="0" anchor="b">
                    <a:lnL>
                      <a:noFill/>
                    </a:lnL>
                    <a:lnR>
                      <a:noFill/>
                    </a:lnR>
                    <a:lnT>
                      <a:noFill/>
                    </a:lnT>
                    <a:lnB>
                      <a:noFill/>
                    </a:lnB>
                  </a:tcPr>
                </a:tc>
                <a:tc>
                  <a:txBody>
                    <a:bodyPr/>
                    <a:lstStyle/>
                    <a:p>
                      <a:pPr algn="r" fontAlgn="b"/>
                      <a:r>
                        <a:rPr lang="fi-FI" sz="1100" b="0" i="0" u="none" strike="noStrike">
                          <a:solidFill>
                            <a:srgbClr val="000000"/>
                          </a:solidFill>
                          <a:effectLst/>
                          <a:latin typeface="+mn-lt"/>
                        </a:rPr>
                        <a:t>-10,9</a:t>
                      </a:r>
                    </a:p>
                  </a:txBody>
                  <a:tcPr marL="9525" marR="9525" marT="9525" marB="0" anchor="b">
                    <a:lnL>
                      <a:noFill/>
                    </a:lnL>
                    <a:lnR>
                      <a:noFill/>
                    </a:lnR>
                    <a:lnT>
                      <a:noFill/>
                    </a:lnT>
                    <a:lnB>
                      <a:noFill/>
                    </a:lnB>
                  </a:tcPr>
                </a:tc>
                <a:tc>
                  <a:txBody>
                    <a:bodyPr/>
                    <a:lstStyle/>
                    <a:p>
                      <a:pPr algn="r" fontAlgn="b"/>
                      <a:r>
                        <a:rPr lang="fi-FI" sz="1100" b="0" i="0" u="none" strike="noStrike">
                          <a:solidFill>
                            <a:srgbClr val="000000"/>
                          </a:solidFill>
                          <a:effectLst/>
                          <a:latin typeface="+mn-lt"/>
                        </a:rPr>
                        <a:t>-12,4</a:t>
                      </a:r>
                    </a:p>
                  </a:txBody>
                  <a:tcPr marL="9525" marR="9525" marT="9525" marB="0" anchor="b">
                    <a:lnL>
                      <a:noFill/>
                    </a:lnL>
                    <a:lnR>
                      <a:noFill/>
                    </a:lnR>
                    <a:lnT>
                      <a:noFill/>
                    </a:lnT>
                    <a:lnB>
                      <a:noFill/>
                    </a:lnB>
                  </a:tcPr>
                </a:tc>
                <a:tc>
                  <a:txBody>
                    <a:bodyPr/>
                    <a:lstStyle/>
                    <a:p>
                      <a:pPr algn="r" fontAlgn="b"/>
                      <a:r>
                        <a:rPr lang="fi-FI" sz="1100" b="0" i="0" u="none" strike="noStrike">
                          <a:solidFill>
                            <a:srgbClr val="000000"/>
                          </a:solidFill>
                          <a:effectLst/>
                          <a:latin typeface="+mn-lt"/>
                        </a:rPr>
                        <a:t>9,3</a:t>
                      </a:r>
                    </a:p>
                  </a:txBody>
                  <a:tcPr marL="9525" marR="9525" marT="9525" marB="0" anchor="b">
                    <a:lnL>
                      <a:noFill/>
                    </a:lnL>
                    <a:lnR>
                      <a:noFill/>
                    </a:lnR>
                    <a:lnT>
                      <a:noFill/>
                    </a:lnT>
                    <a:lnB>
                      <a:noFill/>
                    </a:lnB>
                  </a:tcPr>
                </a:tc>
                <a:tc>
                  <a:txBody>
                    <a:bodyPr/>
                    <a:lstStyle/>
                    <a:p>
                      <a:pPr algn="r" fontAlgn="b"/>
                      <a:r>
                        <a:rPr lang="fi-FI" sz="1100" b="0" i="0" u="none" strike="noStrike">
                          <a:solidFill>
                            <a:srgbClr val="000000"/>
                          </a:solidFill>
                          <a:effectLst/>
                          <a:latin typeface="+mn-lt"/>
                        </a:rPr>
                        <a:t>7,4</a:t>
                      </a:r>
                    </a:p>
                  </a:txBody>
                  <a:tcPr marL="9525" marR="9525" marT="9525" marB="0" anchor="b">
                    <a:lnL>
                      <a:noFill/>
                    </a:lnL>
                    <a:lnR>
                      <a:noFill/>
                    </a:lnR>
                    <a:lnT>
                      <a:noFill/>
                    </a:lnT>
                    <a:lnB>
                      <a:noFill/>
                    </a:lnB>
                  </a:tcPr>
                </a:tc>
                <a:tc>
                  <a:txBody>
                    <a:bodyPr/>
                    <a:lstStyle/>
                    <a:p>
                      <a:pPr algn="r" fontAlgn="b"/>
                      <a:r>
                        <a:rPr lang="fi-FI" sz="1100" b="0" i="0" u="none" strike="noStrike">
                          <a:solidFill>
                            <a:srgbClr val="000000"/>
                          </a:solidFill>
                          <a:effectLst/>
                          <a:latin typeface="+mn-lt"/>
                        </a:rPr>
                        <a:t>2,1</a:t>
                      </a:r>
                    </a:p>
                  </a:txBody>
                  <a:tcPr marL="9525" marR="9525" marT="9525" marB="0" anchor="b">
                    <a:lnL>
                      <a:noFill/>
                    </a:lnL>
                    <a:lnR>
                      <a:noFill/>
                    </a:lnR>
                    <a:lnT>
                      <a:noFill/>
                    </a:lnT>
                    <a:lnB>
                      <a:noFill/>
                    </a:lnB>
                  </a:tcPr>
                </a:tc>
                <a:tc>
                  <a:txBody>
                    <a:bodyPr/>
                    <a:lstStyle/>
                    <a:p>
                      <a:pPr algn="r" fontAlgn="b"/>
                      <a:r>
                        <a:rPr lang="fi-FI" sz="1100" b="0" i="0" u="none" strike="noStrike">
                          <a:solidFill>
                            <a:srgbClr val="000000"/>
                          </a:solidFill>
                          <a:effectLst/>
                          <a:latin typeface="+mn-lt"/>
                        </a:rPr>
                        <a:t>6,0</a:t>
                      </a:r>
                    </a:p>
                  </a:txBody>
                  <a:tcPr marL="9525" marR="9525" marT="9525" marB="0" anchor="b">
                    <a:lnL>
                      <a:noFill/>
                    </a:lnL>
                    <a:lnR>
                      <a:noFill/>
                    </a:lnR>
                    <a:lnT>
                      <a:noFill/>
                    </a:lnT>
                    <a:lnB>
                      <a:noFill/>
                    </a:lnB>
                  </a:tcPr>
                </a:tc>
                <a:tc>
                  <a:txBody>
                    <a:bodyPr/>
                    <a:lstStyle/>
                    <a:p>
                      <a:pPr algn="r" fontAlgn="b"/>
                      <a:r>
                        <a:rPr lang="fi-FI" sz="1100" b="0" i="0" u="none" strike="noStrike">
                          <a:solidFill>
                            <a:srgbClr val="000000"/>
                          </a:solidFill>
                          <a:effectLst/>
                          <a:latin typeface="+mn-lt"/>
                        </a:rPr>
                        <a:t>-31,4</a:t>
                      </a:r>
                    </a:p>
                  </a:txBody>
                  <a:tcPr marL="9525" marR="9525" marT="9525" marB="0" anchor="b">
                    <a:lnL>
                      <a:noFill/>
                    </a:lnL>
                    <a:lnR>
                      <a:noFill/>
                    </a:lnR>
                    <a:lnT>
                      <a:noFill/>
                    </a:lnT>
                    <a:lnB>
                      <a:noFill/>
                    </a:lnB>
                  </a:tcPr>
                </a:tc>
                <a:tc>
                  <a:txBody>
                    <a:bodyPr/>
                    <a:lstStyle/>
                    <a:p>
                      <a:pPr algn="r" fontAlgn="b"/>
                      <a:r>
                        <a:rPr lang="fi-FI" sz="1100" b="0" i="0" u="none" strike="noStrike">
                          <a:solidFill>
                            <a:srgbClr val="000000"/>
                          </a:solidFill>
                          <a:effectLst/>
                          <a:latin typeface="+mn-lt"/>
                        </a:rPr>
                        <a:t>2,6</a:t>
                      </a:r>
                    </a:p>
                  </a:txBody>
                  <a:tcPr marL="9525" marR="9525" marT="9525" marB="0" anchor="b">
                    <a:lnL>
                      <a:noFill/>
                    </a:lnL>
                    <a:lnR>
                      <a:noFill/>
                    </a:lnR>
                    <a:lnT>
                      <a:noFill/>
                    </a:lnT>
                    <a:lnB>
                      <a:noFill/>
                    </a:lnB>
                  </a:tcPr>
                </a:tc>
                <a:tc>
                  <a:txBody>
                    <a:bodyPr/>
                    <a:lstStyle/>
                    <a:p>
                      <a:pPr algn="r" fontAlgn="b"/>
                      <a:r>
                        <a:rPr lang="fi-FI" sz="1100" b="0" i="0" u="none" strike="noStrike">
                          <a:solidFill>
                            <a:srgbClr val="000000"/>
                          </a:solidFill>
                          <a:effectLst/>
                          <a:latin typeface="+mn-lt"/>
                        </a:rPr>
                        <a:t>12,4</a:t>
                      </a:r>
                    </a:p>
                  </a:txBody>
                  <a:tcPr marL="9525" marR="9525" marT="9525" marB="0" anchor="b">
                    <a:lnL>
                      <a:noFill/>
                    </a:lnL>
                    <a:lnR>
                      <a:noFill/>
                    </a:lnR>
                    <a:lnT>
                      <a:noFill/>
                    </a:lnT>
                    <a:lnB>
                      <a:noFill/>
                    </a:lnB>
                  </a:tcPr>
                </a:tc>
                <a:tc>
                  <a:txBody>
                    <a:bodyPr/>
                    <a:lstStyle/>
                    <a:p>
                      <a:pPr algn="r" fontAlgn="b"/>
                      <a:r>
                        <a:rPr lang="fi-FI" sz="1100" b="0" i="0" u="none" strike="noStrike">
                          <a:solidFill>
                            <a:srgbClr val="000000"/>
                          </a:solidFill>
                          <a:effectLst/>
                          <a:latin typeface="Franklin Gothic Book (Leipäteksti)"/>
                        </a:rPr>
                        <a:t>-0,6</a:t>
                      </a:r>
                    </a:p>
                  </a:txBody>
                  <a:tcPr marL="9525" marR="9525" marT="9525" marB="0" anchor="b">
                    <a:lnL>
                      <a:noFill/>
                    </a:lnL>
                    <a:lnR>
                      <a:noFill/>
                    </a:lnR>
                    <a:lnT>
                      <a:noFill/>
                    </a:lnT>
                    <a:lnB>
                      <a:noFill/>
                    </a:lnB>
                  </a:tcPr>
                </a:tc>
                <a:extLst>
                  <a:ext uri="{0D108BD9-81ED-4DB2-BD59-A6C34878D82A}">
                    <a16:rowId xmlns:a16="http://schemas.microsoft.com/office/drawing/2014/main" val="2883743804"/>
                  </a:ext>
                </a:extLst>
              </a:tr>
              <a:tr h="209879">
                <a:tc>
                  <a:txBody>
                    <a:bodyPr/>
                    <a:lstStyle/>
                    <a:p>
                      <a:pPr algn="l" fontAlgn="b"/>
                      <a:r>
                        <a:rPr lang="fi-FI" sz="1100" b="0" i="0" u="none" strike="noStrike">
                          <a:solidFill>
                            <a:srgbClr val="000000"/>
                          </a:solidFill>
                          <a:effectLst/>
                          <a:latin typeface="+mn-lt"/>
                        </a:rPr>
                        <a:t>Etelä-Savo</a:t>
                      </a:r>
                    </a:p>
                  </a:txBody>
                  <a:tcPr marL="9525" marR="9525" marT="9525" marB="0" anchor="b">
                    <a:lnL>
                      <a:noFill/>
                    </a:lnL>
                    <a:lnR>
                      <a:noFill/>
                    </a:lnR>
                    <a:lnT>
                      <a:noFill/>
                    </a:lnT>
                    <a:lnB>
                      <a:noFill/>
                    </a:lnB>
                    <a:solidFill>
                      <a:srgbClr val="BFBFBF"/>
                    </a:solidFill>
                  </a:tcPr>
                </a:tc>
                <a:tc>
                  <a:txBody>
                    <a:bodyPr/>
                    <a:lstStyle/>
                    <a:p>
                      <a:pPr algn="r" fontAlgn="b"/>
                      <a:r>
                        <a:rPr lang="fi-FI" sz="1100" b="0" i="0" u="none" strike="noStrike">
                          <a:solidFill>
                            <a:srgbClr val="000000"/>
                          </a:solidFill>
                          <a:effectLst/>
                          <a:latin typeface="+mn-lt"/>
                        </a:rPr>
                        <a:t>-2,7</a:t>
                      </a:r>
                    </a:p>
                  </a:txBody>
                  <a:tcPr marL="9525" marR="9525" marT="9525" marB="0" anchor="b">
                    <a:lnL>
                      <a:noFill/>
                    </a:lnL>
                    <a:lnR>
                      <a:noFill/>
                    </a:lnR>
                    <a:lnT>
                      <a:noFill/>
                    </a:lnT>
                    <a:lnB>
                      <a:noFill/>
                    </a:lnB>
                    <a:solidFill>
                      <a:srgbClr val="BFBFBF"/>
                    </a:solidFill>
                  </a:tcPr>
                </a:tc>
                <a:tc>
                  <a:txBody>
                    <a:bodyPr/>
                    <a:lstStyle/>
                    <a:p>
                      <a:pPr algn="r" fontAlgn="b"/>
                      <a:r>
                        <a:rPr lang="fi-FI" sz="1100" b="0" i="0" u="none" strike="noStrike">
                          <a:solidFill>
                            <a:srgbClr val="000000"/>
                          </a:solidFill>
                          <a:effectLst/>
                          <a:latin typeface="+mn-lt"/>
                        </a:rPr>
                        <a:t>18,8</a:t>
                      </a:r>
                    </a:p>
                  </a:txBody>
                  <a:tcPr marL="9525" marR="9525" marT="9525" marB="0" anchor="b">
                    <a:lnL>
                      <a:noFill/>
                    </a:lnL>
                    <a:lnR>
                      <a:noFill/>
                    </a:lnR>
                    <a:lnT>
                      <a:noFill/>
                    </a:lnT>
                    <a:lnB>
                      <a:noFill/>
                    </a:lnB>
                    <a:solidFill>
                      <a:srgbClr val="BFBFBF"/>
                    </a:solidFill>
                  </a:tcPr>
                </a:tc>
                <a:tc>
                  <a:txBody>
                    <a:bodyPr/>
                    <a:lstStyle/>
                    <a:p>
                      <a:pPr algn="r" fontAlgn="b"/>
                      <a:r>
                        <a:rPr lang="fi-FI" sz="1100" b="0" i="0" u="none" strike="noStrike">
                          <a:solidFill>
                            <a:srgbClr val="000000"/>
                          </a:solidFill>
                          <a:effectLst/>
                          <a:latin typeface="+mn-lt"/>
                        </a:rPr>
                        <a:t>1,1</a:t>
                      </a:r>
                    </a:p>
                  </a:txBody>
                  <a:tcPr marL="9525" marR="9525" marT="9525" marB="0" anchor="b">
                    <a:lnL>
                      <a:noFill/>
                    </a:lnL>
                    <a:lnR>
                      <a:noFill/>
                    </a:lnR>
                    <a:lnT>
                      <a:noFill/>
                    </a:lnT>
                    <a:lnB>
                      <a:noFill/>
                    </a:lnB>
                    <a:solidFill>
                      <a:srgbClr val="BFBFBF"/>
                    </a:solidFill>
                  </a:tcPr>
                </a:tc>
                <a:tc>
                  <a:txBody>
                    <a:bodyPr/>
                    <a:lstStyle/>
                    <a:p>
                      <a:pPr algn="r" fontAlgn="b"/>
                      <a:r>
                        <a:rPr lang="fi-FI" sz="1100" b="0" i="0" u="none" strike="noStrike">
                          <a:solidFill>
                            <a:srgbClr val="000000"/>
                          </a:solidFill>
                          <a:effectLst/>
                          <a:latin typeface="+mn-lt"/>
                        </a:rPr>
                        <a:t>16,3</a:t>
                      </a:r>
                    </a:p>
                  </a:txBody>
                  <a:tcPr marL="9525" marR="9525" marT="9525" marB="0" anchor="b">
                    <a:lnL>
                      <a:noFill/>
                    </a:lnL>
                    <a:lnR>
                      <a:noFill/>
                    </a:lnR>
                    <a:lnT>
                      <a:noFill/>
                    </a:lnT>
                    <a:lnB>
                      <a:noFill/>
                    </a:lnB>
                    <a:solidFill>
                      <a:srgbClr val="BFBFBF"/>
                    </a:solidFill>
                  </a:tcPr>
                </a:tc>
                <a:tc>
                  <a:txBody>
                    <a:bodyPr/>
                    <a:lstStyle/>
                    <a:p>
                      <a:pPr algn="r" fontAlgn="b"/>
                      <a:r>
                        <a:rPr lang="fi-FI" sz="1100" b="0" i="0" u="none" strike="noStrike">
                          <a:solidFill>
                            <a:srgbClr val="000000"/>
                          </a:solidFill>
                          <a:effectLst/>
                          <a:latin typeface="+mn-lt"/>
                        </a:rPr>
                        <a:t>-5,7</a:t>
                      </a:r>
                    </a:p>
                  </a:txBody>
                  <a:tcPr marL="9525" marR="9525" marT="9525" marB="0" anchor="b">
                    <a:lnL>
                      <a:noFill/>
                    </a:lnL>
                    <a:lnR>
                      <a:noFill/>
                    </a:lnR>
                    <a:lnT>
                      <a:noFill/>
                    </a:lnT>
                    <a:lnB>
                      <a:noFill/>
                    </a:lnB>
                    <a:solidFill>
                      <a:srgbClr val="BFBFBF"/>
                    </a:solidFill>
                  </a:tcPr>
                </a:tc>
                <a:tc>
                  <a:txBody>
                    <a:bodyPr/>
                    <a:lstStyle/>
                    <a:p>
                      <a:pPr algn="r" fontAlgn="b"/>
                      <a:r>
                        <a:rPr lang="fi-FI" sz="1100" b="0" i="0" u="none" strike="noStrike">
                          <a:solidFill>
                            <a:srgbClr val="000000"/>
                          </a:solidFill>
                          <a:effectLst/>
                          <a:latin typeface="+mn-lt"/>
                        </a:rPr>
                        <a:t>-8,5</a:t>
                      </a:r>
                    </a:p>
                  </a:txBody>
                  <a:tcPr marL="9525" marR="9525" marT="9525" marB="0" anchor="b">
                    <a:lnL>
                      <a:noFill/>
                    </a:lnL>
                    <a:lnR>
                      <a:noFill/>
                    </a:lnR>
                    <a:lnT>
                      <a:noFill/>
                    </a:lnT>
                    <a:lnB>
                      <a:noFill/>
                    </a:lnB>
                    <a:solidFill>
                      <a:srgbClr val="BFBFBF"/>
                    </a:solidFill>
                  </a:tcPr>
                </a:tc>
                <a:tc>
                  <a:txBody>
                    <a:bodyPr/>
                    <a:lstStyle/>
                    <a:p>
                      <a:pPr algn="r" fontAlgn="b"/>
                      <a:r>
                        <a:rPr lang="fi-FI" sz="1100" b="0" i="0" u="none" strike="noStrike">
                          <a:solidFill>
                            <a:srgbClr val="000000"/>
                          </a:solidFill>
                          <a:effectLst/>
                          <a:latin typeface="+mn-lt"/>
                        </a:rPr>
                        <a:t>0,1</a:t>
                      </a:r>
                    </a:p>
                  </a:txBody>
                  <a:tcPr marL="9525" marR="9525" marT="9525" marB="0" anchor="b">
                    <a:lnL>
                      <a:noFill/>
                    </a:lnL>
                    <a:lnR>
                      <a:noFill/>
                    </a:lnR>
                    <a:lnT>
                      <a:noFill/>
                    </a:lnT>
                    <a:lnB>
                      <a:noFill/>
                    </a:lnB>
                    <a:solidFill>
                      <a:srgbClr val="BFBFBF"/>
                    </a:solidFill>
                  </a:tcPr>
                </a:tc>
                <a:tc>
                  <a:txBody>
                    <a:bodyPr/>
                    <a:lstStyle/>
                    <a:p>
                      <a:pPr algn="r" fontAlgn="b"/>
                      <a:r>
                        <a:rPr lang="fi-FI" sz="1100" b="0" i="0" u="none" strike="noStrike">
                          <a:solidFill>
                            <a:srgbClr val="000000"/>
                          </a:solidFill>
                          <a:effectLst/>
                          <a:latin typeface="+mn-lt"/>
                        </a:rPr>
                        <a:t>0,4</a:t>
                      </a:r>
                    </a:p>
                  </a:txBody>
                  <a:tcPr marL="9525" marR="9525" marT="9525" marB="0" anchor="b">
                    <a:lnL>
                      <a:noFill/>
                    </a:lnL>
                    <a:lnR>
                      <a:noFill/>
                    </a:lnR>
                    <a:lnT>
                      <a:noFill/>
                    </a:lnT>
                    <a:lnB>
                      <a:noFill/>
                    </a:lnB>
                    <a:solidFill>
                      <a:srgbClr val="BFBFBF"/>
                    </a:solidFill>
                  </a:tcPr>
                </a:tc>
                <a:tc>
                  <a:txBody>
                    <a:bodyPr/>
                    <a:lstStyle/>
                    <a:p>
                      <a:pPr algn="r" fontAlgn="b"/>
                      <a:r>
                        <a:rPr lang="fi-FI" sz="1100" b="0" i="0" u="none" strike="noStrike">
                          <a:solidFill>
                            <a:srgbClr val="000000"/>
                          </a:solidFill>
                          <a:effectLst/>
                          <a:latin typeface="+mn-lt"/>
                        </a:rPr>
                        <a:t>-1,8</a:t>
                      </a:r>
                    </a:p>
                  </a:txBody>
                  <a:tcPr marL="9525" marR="9525" marT="9525" marB="0" anchor="b">
                    <a:lnL>
                      <a:noFill/>
                    </a:lnL>
                    <a:lnR>
                      <a:noFill/>
                    </a:lnR>
                    <a:lnT>
                      <a:noFill/>
                    </a:lnT>
                    <a:lnB>
                      <a:noFill/>
                    </a:lnB>
                    <a:solidFill>
                      <a:srgbClr val="BFBFBF"/>
                    </a:solidFill>
                  </a:tcPr>
                </a:tc>
                <a:tc>
                  <a:txBody>
                    <a:bodyPr/>
                    <a:lstStyle/>
                    <a:p>
                      <a:pPr algn="r" fontAlgn="b"/>
                      <a:r>
                        <a:rPr lang="fi-FI" sz="1100" b="0" i="0" u="none" strike="noStrike">
                          <a:solidFill>
                            <a:srgbClr val="000000"/>
                          </a:solidFill>
                          <a:effectLst/>
                          <a:latin typeface="+mn-lt"/>
                        </a:rPr>
                        <a:t>0,6</a:t>
                      </a:r>
                    </a:p>
                  </a:txBody>
                  <a:tcPr marL="9525" marR="9525" marT="9525" marB="0" anchor="b">
                    <a:lnL>
                      <a:noFill/>
                    </a:lnL>
                    <a:lnR>
                      <a:noFill/>
                    </a:lnR>
                    <a:lnT>
                      <a:noFill/>
                    </a:lnT>
                    <a:lnB>
                      <a:noFill/>
                    </a:lnB>
                    <a:solidFill>
                      <a:srgbClr val="BFBFBF"/>
                    </a:solidFill>
                  </a:tcPr>
                </a:tc>
                <a:tc>
                  <a:txBody>
                    <a:bodyPr/>
                    <a:lstStyle/>
                    <a:p>
                      <a:pPr algn="r" fontAlgn="b"/>
                      <a:r>
                        <a:rPr lang="fi-FI" sz="1100" b="0" i="0" u="none" strike="noStrike">
                          <a:solidFill>
                            <a:srgbClr val="000000"/>
                          </a:solidFill>
                          <a:effectLst/>
                          <a:latin typeface="+mn-lt"/>
                        </a:rPr>
                        <a:t>-22,2</a:t>
                      </a:r>
                    </a:p>
                  </a:txBody>
                  <a:tcPr marL="9525" marR="9525" marT="9525" marB="0" anchor="b">
                    <a:lnL>
                      <a:noFill/>
                    </a:lnL>
                    <a:lnR>
                      <a:noFill/>
                    </a:lnR>
                    <a:lnT>
                      <a:noFill/>
                    </a:lnT>
                    <a:lnB>
                      <a:noFill/>
                    </a:lnB>
                    <a:solidFill>
                      <a:srgbClr val="BFBFBF"/>
                    </a:solidFill>
                  </a:tcPr>
                </a:tc>
                <a:tc>
                  <a:txBody>
                    <a:bodyPr/>
                    <a:lstStyle/>
                    <a:p>
                      <a:pPr algn="r" fontAlgn="b"/>
                      <a:r>
                        <a:rPr lang="fi-FI" sz="1100" b="0" i="0" u="none" strike="noStrike">
                          <a:solidFill>
                            <a:srgbClr val="000000"/>
                          </a:solidFill>
                          <a:effectLst/>
                          <a:latin typeface="+mn-lt"/>
                        </a:rPr>
                        <a:t>19,1</a:t>
                      </a:r>
                    </a:p>
                  </a:txBody>
                  <a:tcPr marL="9525" marR="9525" marT="9525" marB="0" anchor="b">
                    <a:lnL>
                      <a:noFill/>
                    </a:lnL>
                    <a:lnR>
                      <a:noFill/>
                    </a:lnR>
                    <a:lnT>
                      <a:noFill/>
                    </a:lnT>
                    <a:lnB>
                      <a:noFill/>
                    </a:lnB>
                    <a:solidFill>
                      <a:srgbClr val="BFBFBF"/>
                    </a:solidFill>
                  </a:tcPr>
                </a:tc>
                <a:tc>
                  <a:txBody>
                    <a:bodyPr/>
                    <a:lstStyle/>
                    <a:p>
                      <a:pPr algn="r" fontAlgn="b"/>
                      <a:r>
                        <a:rPr lang="fi-FI" sz="1100" b="0" i="0" u="none" strike="noStrike">
                          <a:solidFill>
                            <a:srgbClr val="000000"/>
                          </a:solidFill>
                          <a:effectLst/>
                          <a:latin typeface="+mn-lt"/>
                        </a:rPr>
                        <a:t>-1,3</a:t>
                      </a:r>
                    </a:p>
                  </a:txBody>
                  <a:tcPr marL="9525" marR="9525" marT="9525" marB="0" anchor="b">
                    <a:lnL>
                      <a:noFill/>
                    </a:lnL>
                    <a:lnR>
                      <a:noFill/>
                    </a:lnR>
                    <a:lnT>
                      <a:noFill/>
                    </a:lnT>
                    <a:lnB>
                      <a:noFill/>
                    </a:lnB>
                    <a:solidFill>
                      <a:srgbClr val="BFBFBF"/>
                    </a:solidFill>
                  </a:tcPr>
                </a:tc>
                <a:tc>
                  <a:txBody>
                    <a:bodyPr/>
                    <a:lstStyle/>
                    <a:p>
                      <a:pPr algn="r" fontAlgn="b"/>
                      <a:r>
                        <a:rPr lang="fi-FI" sz="1100" b="0" i="0" u="none" strike="noStrike" dirty="0">
                          <a:solidFill>
                            <a:srgbClr val="000000"/>
                          </a:solidFill>
                          <a:effectLst/>
                          <a:highlight>
                            <a:srgbClr val="BFBFBF"/>
                          </a:highlight>
                          <a:latin typeface="Franklin Gothic Book (Leipäteksti)"/>
                        </a:rPr>
                        <a:t>1,9</a:t>
                      </a:r>
                    </a:p>
                  </a:txBody>
                  <a:tcPr marL="9525" marR="9525" marT="9525" marB="0" anchor="b">
                    <a:lnL>
                      <a:noFill/>
                    </a:lnL>
                    <a:lnR>
                      <a:noFill/>
                    </a:lnR>
                    <a:lnT>
                      <a:noFill/>
                    </a:lnT>
                    <a:lnB>
                      <a:noFill/>
                    </a:lnB>
                    <a:solidFill>
                      <a:srgbClr val="BFBFBF"/>
                    </a:solidFill>
                  </a:tcPr>
                </a:tc>
                <a:extLst>
                  <a:ext uri="{0D108BD9-81ED-4DB2-BD59-A6C34878D82A}">
                    <a16:rowId xmlns:a16="http://schemas.microsoft.com/office/drawing/2014/main" val="1255171119"/>
                  </a:ext>
                </a:extLst>
              </a:tr>
              <a:tr h="209879">
                <a:tc>
                  <a:txBody>
                    <a:bodyPr/>
                    <a:lstStyle/>
                    <a:p>
                      <a:pPr algn="l" fontAlgn="b"/>
                      <a:r>
                        <a:rPr lang="fi-FI" sz="1100" b="1" i="0" u="none" strike="noStrike">
                          <a:solidFill>
                            <a:srgbClr val="000000"/>
                          </a:solidFill>
                          <a:effectLst/>
                          <a:latin typeface="+mn-lt"/>
                        </a:rPr>
                        <a:t>Pohjois-Savo</a:t>
                      </a:r>
                    </a:p>
                  </a:txBody>
                  <a:tcPr marL="9525" marR="9525" marT="9525" marB="0" anchor="b">
                    <a:lnL>
                      <a:noFill/>
                    </a:lnL>
                    <a:lnR>
                      <a:noFill/>
                    </a:lnR>
                    <a:lnT>
                      <a:noFill/>
                    </a:lnT>
                    <a:lnB>
                      <a:noFill/>
                    </a:lnB>
                  </a:tcPr>
                </a:tc>
                <a:tc>
                  <a:txBody>
                    <a:bodyPr/>
                    <a:lstStyle/>
                    <a:p>
                      <a:pPr algn="r" fontAlgn="b"/>
                      <a:r>
                        <a:rPr lang="fi-FI" sz="1100" b="1" i="0" u="none" strike="noStrike">
                          <a:solidFill>
                            <a:srgbClr val="000000"/>
                          </a:solidFill>
                          <a:effectLst/>
                          <a:latin typeface="+mn-lt"/>
                        </a:rPr>
                        <a:t>1,7</a:t>
                      </a:r>
                    </a:p>
                  </a:txBody>
                  <a:tcPr marL="9525" marR="9525" marT="9525" marB="0" anchor="b">
                    <a:lnL>
                      <a:noFill/>
                    </a:lnL>
                    <a:lnR>
                      <a:noFill/>
                    </a:lnR>
                    <a:lnT>
                      <a:noFill/>
                    </a:lnT>
                    <a:lnB>
                      <a:noFill/>
                    </a:lnB>
                  </a:tcPr>
                </a:tc>
                <a:tc>
                  <a:txBody>
                    <a:bodyPr/>
                    <a:lstStyle/>
                    <a:p>
                      <a:pPr algn="r" fontAlgn="b"/>
                      <a:r>
                        <a:rPr lang="fi-FI" sz="1100" b="1" i="0" u="none" strike="noStrike">
                          <a:solidFill>
                            <a:srgbClr val="000000"/>
                          </a:solidFill>
                          <a:effectLst/>
                          <a:latin typeface="+mn-lt"/>
                        </a:rPr>
                        <a:t>-4,2</a:t>
                      </a:r>
                    </a:p>
                  </a:txBody>
                  <a:tcPr marL="9525" marR="9525" marT="9525" marB="0" anchor="b">
                    <a:lnL>
                      <a:noFill/>
                    </a:lnL>
                    <a:lnR>
                      <a:noFill/>
                    </a:lnR>
                    <a:lnT>
                      <a:noFill/>
                    </a:lnT>
                    <a:lnB>
                      <a:noFill/>
                    </a:lnB>
                  </a:tcPr>
                </a:tc>
                <a:tc>
                  <a:txBody>
                    <a:bodyPr/>
                    <a:lstStyle/>
                    <a:p>
                      <a:pPr algn="r" fontAlgn="b"/>
                      <a:r>
                        <a:rPr lang="fi-FI" sz="1100" b="1" i="0" u="none" strike="noStrike">
                          <a:solidFill>
                            <a:srgbClr val="000000"/>
                          </a:solidFill>
                          <a:effectLst/>
                          <a:latin typeface="+mn-lt"/>
                        </a:rPr>
                        <a:t>1,2</a:t>
                      </a:r>
                    </a:p>
                  </a:txBody>
                  <a:tcPr marL="9525" marR="9525" marT="9525" marB="0" anchor="b">
                    <a:lnL>
                      <a:noFill/>
                    </a:lnL>
                    <a:lnR>
                      <a:noFill/>
                    </a:lnR>
                    <a:lnT>
                      <a:noFill/>
                    </a:lnT>
                    <a:lnB>
                      <a:noFill/>
                    </a:lnB>
                  </a:tcPr>
                </a:tc>
                <a:tc>
                  <a:txBody>
                    <a:bodyPr/>
                    <a:lstStyle/>
                    <a:p>
                      <a:pPr algn="r" fontAlgn="b"/>
                      <a:r>
                        <a:rPr lang="fi-FI" sz="1100" b="1" i="0" u="none" strike="noStrike">
                          <a:solidFill>
                            <a:srgbClr val="000000"/>
                          </a:solidFill>
                          <a:effectLst/>
                          <a:latin typeface="+mn-lt"/>
                        </a:rPr>
                        <a:t>-2,6</a:t>
                      </a:r>
                    </a:p>
                  </a:txBody>
                  <a:tcPr marL="9525" marR="9525" marT="9525" marB="0" anchor="b">
                    <a:lnL>
                      <a:noFill/>
                    </a:lnL>
                    <a:lnR>
                      <a:noFill/>
                    </a:lnR>
                    <a:lnT>
                      <a:noFill/>
                    </a:lnT>
                    <a:lnB>
                      <a:noFill/>
                    </a:lnB>
                  </a:tcPr>
                </a:tc>
                <a:tc>
                  <a:txBody>
                    <a:bodyPr/>
                    <a:lstStyle/>
                    <a:p>
                      <a:pPr algn="r" fontAlgn="b"/>
                      <a:r>
                        <a:rPr lang="fi-FI" sz="1100" b="1" i="0" u="none" strike="noStrike">
                          <a:solidFill>
                            <a:srgbClr val="000000"/>
                          </a:solidFill>
                          <a:effectLst/>
                          <a:latin typeface="+mn-lt"/>
                        </a:rPr>
                        <a:t>-3,5</a:t>
                      </a:r>
                    </a:p>
                  </a:txBody>
                  <a:tcPr marL="9525" marR="9525" marT="9525" marB="0" anchor="b">
                    <a:lnL>
                      <a:noFill/>
                    </a:lnL>
                    <a:lnR>
                      <a:noFill/>
                    </a:lnR>
                    <a:lnT>
                      <a:noFill/>
                    </a:lnT>
                    <a:lnB>
                      <a:noFill/>
                    </a:lnB>
                  </a:tcPr>
                </a:tc>
                <a:tc>
                  <a:txBody>
                    <a:bodyPr/>
                    <a:lstStyle/>
                    <a:p>
                      <a:pPr algn="r" fontAlgn="b"/>
                      <a:r>
                        <a:rPr lang="fi-FI" sz="1100" b="1" i="0" u="none" strike="noStrike">
                          <a:solidFill>
                            <a:srgbClr val="000000"/>
                          </a:solidFill>
                          <a:effectLst/>
                          <a:latin typeface="+mn-lt"/>
                        </a:rPr>
                        <a:t>-2,4</a:t>
                      </a:r>
                    </a:p>
                  </a:txBody>
                  <a:tcPr marL="9525" marR="9525" marT="9525" marB="0" anchor="b">
                    <a:lnL>
                      <a:noFill/>
                    </a:lnL>
                    <a:lnR>
                      <a:noFill/>
                    </a:lnR>
                    <a:lnT>
                      <a:noFill/>
                    </a:lnT>
                    <a:lnB>
                      <a:noFill/>
                    </a:lnB>
                  </a:tcPr>
                </a:tc>
                <a:tc>
                  <a:txBody>
                    <a:bodyPr/>
                    <a:lstStyle/>
                    <a:p>
                      <a:pPr algn="r" fontAlgn="b"/>
                      <a:r>
                        <a:rPr lang="fi-FI" sz="1100" b="1" i="0" u="none" strike="noStrike">
                          <a:solidFill>
                            <a:srgbClr val="000000"/>
                          </a:solidFill>
                          <a:effectLst/>
                          <a:latin typeface="+mn-lt"/>
                        </a:rPr>
                        <a:t>0,8</a:t>
                      </a:r>
                    </a:p>
                  </a:txBody>
                  <a:tcPr marL="9525" marR="9525" marT="9525" marB="0" anchor="b">
                    <a:lnL>
                      <a:noFill/>
                    </a:lnL>
                    <a:lnR>
                      <a:noFill/>
                    </a:lnR>
                    <a:lnT>
                      <a:noFill/>
                    </a:lnT>
                    <a:lnB>
                      <a:noFill/>
                    </a:lnB>
                  </a:tcPr>
                </a:tc>
                <a:tc>
                  <a:txBody>
                    <a:bodyPr/>
                    <a:lstStyle/>
                    <a:p>
                      <a:pPr algn="r" fontAlgn="b"/>
                      <a:r>
                        <a:rPr lang="fi-FI" sz="1100" b="1" i="0" u="none" strike="noStrike">
                          <a:solidFill>
                            <a:srgbClr val="000000"/>
                          </a:solidFill>
                          <a:effectLst/>
                          <a:latin typeface="+mn-lt"/>
                        </a:rPr>
                        <a:t>2,4</a:t>
                      </a:r>
                    </a:p>
                  </a:txBody>
                  <a:tcPr marL="9525" marR="9525" marT="9525" marB="0" anchor="b">
                    <a:lnL>
                      <a:noFill/>
                    </a:lnL>
                    <a:lnR>
                      <a:noFill/>
                    </a:lnR>
                    <a:lnT>
                      <a:noFill/>
                    </a:lnT>
                    <a:lnB>
                      <a:noFill/>
                    </a:lnB>
                  </a:tcPr>
                </a:tc>
                <a:tc>
                  <a:txBody>
                    <a:bodyPr/>
                    <a:lstStyle/>
                    <a:p>
                      <a:pPr algn="r" fontAlgn="b"/>
                      <a:r>
                        <a:rPr lang="fi-FI" sz="1100" b="1" i="0" u="none" strike="noStrike">
                          <a:solidFill>
                            <a:srgbClr val="000000"/>
                          </a:solidFill>
                          <a:effectLst/>
                          <a:latin typeface="+mn-lt"/>
                        </a:rPr>
                        <a:t>-0,5</a:t>
                      </a:r>
                    </a:p>
                  </a:txBody>
                  <a:tcPr marL="9525" marR="9525" marT="9525" marB="0" anchor="b">
                    <a:lnL>
                      <a:noFill/>
                    </a:lnL>
                    <a:lnR>
                      <a:noFill/>
                    </a:lnR>
                    <a:lnT>
                      <a:noFill/>
                    </a:lnT>
                    <a:lnB>
                      <a:noFill/>
                    </a:lnB>
                  </a:tcPr>
                </a:tc>
                <a:tc>
                  <a:txBody>
                    <a:bodyPr/>
                    <a:lstStyle/>
                    <a:p>
                      <a:pPr algn="r" fontAlgn="b"/>
                      <a:r>
                        <a:rPr lang="fi-FI" sz="1100" b="1" i="0" u="none" strike="noStrike">
                          <a:solidFill>
                            <a:srgbClr val="000000"/>
                          </a:solidFill>
                          <a:effectLst/>
                          <a:latin typeface="+mn-lt"/>
                        </a:rPr>
                        <a:t>2,9</a:t>
                      </a:r>
                    </a:p>
                  </a:txBody>
                  <a:tcPr marL="9525" marR="9525" marT="9525" marB="0" anchor="b">
                    <a:lnL>
                      <a:noFill/>
                    </a:lnL>
                    <a:lnR>
                      <a:noFill/>
                    </a:lnR>
                    <a:lnT>
                      <a:noFill/>
                    </a:lnT>
                    <a:lnB>
                      <a:noFill/>
                    </a:lnB>
                  </a:tcPr>
                </a:tc>
                <a:tc>
                  <a:txBody>
                    <a:bodyPr/>
                    <a:lstStyle/>
                    <a:p>
                      <a:pPr algn="r" fontAlgn="b"/>
                      <a:r>
                        <a:rPr lang="fi-FI" sz="1100" b="1" i="0" u="none" strike="noStrike">
                          <a:solidFill>
                            <a:srgbClr val="000000"/>
                          </a:solidFill>
                          <a:effectLst/>
                          <a:latin typeface="+mn-lt"/>
                        </a:rPr>
                        <a:t>-29,0</a:t>
                      </a:r>
                    </a:p>
                  </a:txBody>
                  <a:tcPr marL="9525" marR="9525" marT="9525" marB="0" anchor="b">
                    <a:lnL>
                      <a:noFill/>
                    </a:lnL>
                    <a:lnR>
                      <a:noFill/>
                    </a:lnR>
                    <a:lnT>
                      <a:noFill/>
                    </a:lnT>
                    <a:lnB>
                      <a:noFill/>
                    </a:lnB>
                  </a:tcPr>
                </a:tc>
                <a:tc>
                  <a:txBody>
                    <a:bodyPr/>
                    <a:lstStyle/>
                    <a:p>
                      <a:pPr algn="r" fontAlgn="b"/>
                      <a:r>
                        <a:rPr lang="fi-FI" sz="1100" b="1" i="0" u="none" strike="noStrike">
                          <a:solidFill>
                            <a:srgbClr val="000000"/>
                          </a:solidFill>
                          <a:effectLst/>
                          <a:latin typeface="+mn-lt"/>
                        </a:rPr>
                        <a:t>21,1</a:t>
                      </a:r>
                    </a:p>
                  </a:txBody>
                  <a:tcPr marL="9525" marR="9525" marT="9525" marB="0" anchor="b">
                    <a:lnL>
                      <a:noFill/>
                    </a:lnL>
                    <a:lnR>
                      <a:noFill/>
                    </a:lnR>
                    <a:lnT>
                      <a:noFill/>
                    </a:lnT>
                    <a:lnB>
                      <a:noFill/>
                    </a:lnB>
                  </a:tcPr>
                </a:tc>
                <a:tc>
                  <a:txBody>
                    <a:bodyPr/>
                    <a:lstStyle/>
                    <a:p>
                      <a:pPr algn="r" fontAlgn="b"/>
                      <a:r>
                        <a:rPr lang="fi-FI" sz="1100" b="1" i="0" u="none" strike="noStrike">
                          <a:solidFill>
                            <a:srgbClr val="000000"/>
                          </a:solidFill>
                          <a:effectLst/>
                          <a:latin typeface="+mn-lt"/>
                        </a:rPr>
                        <a:t>10,5</a:t>
                      </a:r>
                    </a:p>
                  </a:txBody>
                  <a:tcPr marL="9525" marR="9525" marT="9525" marB="0" anchor="b">
                    <a:lnL>
                      <a:noFill/>
                    </a:lnL>
                    <a:lnR>
                      <a:noFill/>
                    </a:lnR>
                    <a:lnT>
                      <a:noFill/>
                    </a:lnT>
                    <a:lnB>
                      <a:noFill/>
                    </a:lnB>
                  </a:tcPr>
                </a:tc>
                <a:tc>
                  <a:txBody>
                    <a:bodyPr/>
                    <a:lstStyle/>
                    <a:p>
                      <a:pPr algn="r" fontAlgn="b"/>
                      <a:r>
                        <a:rPr lang="fi-FI" sz="1100" b="1" i="0" u="none" strike="noStrike" dirty="0">
                          <a:solidFill>
                            <a:srgbClr val="000000"/>
                          </a:solidFill>
                          <a:effectLst/>
                          <a:latin typeface="Franklin Gothic Book (Leipäteksti)"/>
                        </a:rPr>
                        <a:t>0,7</a:t>
                      </a:r>
                    </a:p>
                  </a:txBody>
                  <a:tcPr marL="9525" marR="9525" marT="9525" marB="0" anchor="b">
                    <a:lnL>
                      <a:noFill/>
                    </a:lnL>
                    <a:lnR>
                      <a:noFill/>
                    </a:lnR>
                    <a:lnT>
                      <a:noFill/>
                    </a:lnT>
                    <a:lnB>
                      <a:noFill/>
                    </a:lnB>
                  </a:tcPr>
                </a:tc>
                <a:extLst>
                  <a:ext uri="{0D108BD9-81ED-4DB2-BD59-A6C34878D82A}">
                    <a16:rowId xmlns:a16="http://schemas.microsoft.com/office/drawing/2014/main" val="469847542"/>
                  </a:ext>
                </a:extLst>
              </a:tr>
              <a:tr h="209879">
                <a:tc>
                  <a:txBody>
                    <a:bodyPr/>
                    <a:lstStyle/>
                    <a:p>
                      <a:pPr algn="l" fontAlgn="b"/>
                      <a:r>
                        <a:rPr lang="fi-FI" sz="1100" b="0" i="0" u="none" strike="noStrike">
                          <a:solidFill>
                            <a:srgbClr val="000000"/>
                          </a:solidFill>
                          <a:effectLst/>
                          <a:latin typeface="+mn-lt"/>
                        </a:rPr>
                        <a:t>Pohjois-Karjala</a:t>
                      </a:r>
                    </a:p>
                  </a:txBody>
                  <a:tcPr marL="9525" marR="9525" marT="9525" marB="0" anchor="b">
                    <a:lnL>
                      <a:noFill/>
                    </a:lnL>
                    <a:lnR>
                      <a:noFill/>
                    </a:lnR>
                    <a:lnT>
                      <a:noFill/>
                    </a:lnT>
                    <a:lnB>
                      <a:noFill/>
                    </a:lnB>
                    <a:solidFill>
                      <a:srgbClr val="BFBFBF"/>
                    </a:solidFill>
                  </a:tcPr>
                </a:tc>
                <a:tc>
                  <a:txBody>
                    <a:bodyPr/>
                    <a:lstStyle/>
                    <a:p>
                      <a:pPr algn="r" fontAlgn="b"/>
                      <a:r>
                        <a:rPr lang="fi-FI" sz="1100" b="0" i="0" u="none" strike="noStrike">
                          <a:solidFill>
                            <a:srgbClr val="000000"/>
                          </a:solidFill>
                          <a:effectLst/>
                          <a:latin typeface="+mn-lt"/>
                        </a:rPr>
                        <a:t>10,6</a:t>
                      </a:r>
                    </a:p>
                  </a:txBody>
                  <a:tcPr marL="9525" marR="9525" marT="9525" marB="0" anchor="b">
                    <a:lnL>
                      <a:noFill/>
                    </a:lnL>
                    <a:lnR>
                      <a:noFill/>
                    </a:lnR>
                    <a:lnT>
                      <a:noFill/>
                    </a:lnT>
                    <a:lnB>
                      <a:noFill/>
                    </a:lnB>
                    <a:solidFill>
                      <a:srgbClr val="BFBFBF"/>
                    </a:solidFill>
                  </a:tcPr>
                </a:tc>
                <a:tc>
                  <a:txBody>
                    <a:bodyPr/>
                    <a:lstStyle/>
                    <a:p>
                      <a:pPr algn="r" fontAlgn="b"/>
                      <a:r>
                        <a:rPr lang="fi-FI" sz="1100" b="0" i="0" u="none" strike="noStrike">
                          <a:solidFill>
                            <a:srgbClr val="000000"/>
                          </a:solidFill>
                          <a:effectLst/>
                          <a:latin typeface="+mn-lt"/>
                        </a:rPr>
                        <a:t>-1,6</a:t>
                      </a:r>
                    </a:p>
                  </a:txBody>
                  <a:tcPr marL="9525" marR="9525" marT="9525" marB="0" anchor="b">
                    <a:lnL>
                      <a:noFill/>
                    </a:lnL>
                    <a:lnR>
                      <a:noFill/>
                    </a:lnR>
                    <a:lnT>
                      <a:noFill/>
                    </a:lnT>
                    <a:lnB>
                      <a:noFill/>
                    </a:lnB>
                    <a:solidFill>
                      <a:srgbClr val="BFBFBF"/>
                    </a:solidFill>
                  </a:tcPr>
                </a:tc>
                <a:tc>
                  <a:txBody>
                    <a:bodyPr/>
                    <a:lstStyle/>
                    <a:p>
                      <a:pPr algn="r" fontAlgn="b"/>
                      <a:r>
                        <a:rPr lang="fi-FI" sz="1100" b="0" i="0" u="none" strike="noStrike">
                          <a:solidFill>
                            <a:srgbClr val="000000"/>
                          </a:solidFill>
                          <a:effectLst/>
                          <a:latin typeface="+mn-lt"/>
                        </a:rPr>
                        <a:t>5,5</a:t>
                      </a:r>
                    </a:p>
                  </a:txBody>
                  <a:tcPr marL="9525" marR="9525" marT="9525" marB="0" anchor="b">
                    <a:lnL>
                      <a:noFill/>
                    </a:lnL>
                    <a:lnR>
                      <a:noFill/>
                    </a:lnR>
                    <a:lnT>
                      <a:noFill/>
                    </a:lnT>
                    <a:lnB>
                      <a:noFill/>
                    </a:lnB>
                    <a:solidFill>
                      <a:srgbClr val="BFBFBF"/>
                    </a:solidFill>
                  </a:tcPr>
                </a:tc>
                <a:tc>
                  <a:txBody>
                    <a:bodyPr/>
                    <a:lstStyle/>
                    <a:p>
                      <a:pPr algn="r" fontAlgn="b"/>
                      <a:r>
                        <a:rPr lang="fi-FI" sz="1100" b="0" i="0" u="none" strike="noStrike">
                          <a:solidFill>
                            <a:srgbClr val="000000"/>
                          </a:solidFill>
                          <a:effectLst/>
                          <a:latin typeface="+mn-lt"/>
                        </a:rPr>
                        <a:t>3,2</a:t>
                      </a:r>
                    </a:p>
                  </a:txBody>
                  <a:tcPr marL="9525" marR="9525" marT="9525" marB="0" anchor="b">
                    <a:lnL>
                      <a:noFill/>
                    </a:lnL>
                    <a:lnR>
                      <a:noFill/>
                    </a:lnR>
                    <a:lnT>
                      <a:noFill/>
                    </a:lnT>
                    <a:lnB>
                      <a:noFill/>
                    </a:lnB>
                    <a:solidFill>
                      <a:srgbClr val="BFBFBF"/>
                    </a:solidFill>
                  </a:tcPr>
                </a:tc>
                <a:tc>
                  <a:txBody>
                    <a:bodyPr/>
                    <a:lstStyle/>
                    <a:p>
                      <a:pPr algn="r" fontAlgn="b"/>
                      <a:r>
                        <a:rPr lang="fi-FI" sz="1100" b="0" i="0" u="none" strike="noStrike">
                          <a:solidFill>
                            <a:srgbClr val="000000"/>
                          </a:solidFill>
                          <a:effectLst/>
                          <a:latin typeface="+mn-lt"/>
                        </a:rPr>
                        <a:t>-4,6</a:t>
                      </a:r>
                    </a:p>
                  </a:txBody>
                  <a:tcPr marL="9525" marR="9525" marT="9525" marB="0" anchor="b">
                    <a:lnL>
                      <a:noFill/>
                    </a:lnL>
                    <a:lnR>
                      <a:noFill/>
                    </a:lnR>
                    <a:lnT>
                      <a:noFill/>
                    </a:lnT>
                    <a:lnB>
                      <a:noFill/>
                    </a:lnB>
                    <a:solidFill>
                      <a:srgbClr val="BFBFBF"/>
                    </a:solidFill>
                  </a:tcPr>
                </a:tc>
                <a:tc>
                  <a:txBody>
                    <a:bodyPr/>
                    <a:lstStyle/>
                    <a:p>
                      <a:pPr algn="r" fontAlgn="b"/>
                      <a:r>
                        <a:rPr lang="fi-FI" sz="1100" b="0" i="0" u="none" strike="noStrike">
                          <a:solidFill>
                            <a:srgbClr val="000000"/>
                          </a:solidFill>
                          <a:effectLst/>
                          <a:latin typeface="+mn-lt"/>
                        </a:rPr>
                        <a:t>-1,4</a:t>
                      </a:r>
                    </a:p>
                  </a:txBody>
                  <a:tcPr marL="9525" marR="9525" marT="9525" marB="0" anchor="b">
                    <a:lnL>
                      <a:noFill/>
                    </a:lnL>
                    <a:lnR>
                      <a:noFill/>
                    </a:lnR>
                    <a:lnT>
                      <a:noFill/>
                    </a:lnT>
                    <a:lnB>
                      <a:noFill/>
                    </a:lnB>
                    <a:solidFill>
                      <a:srgbClr val="BFBFBF"/>
                    </a:solidFill>
                  </a:tcPr>
                </a:tc>
                <a:tc>
                  <a:txBody>
                    <a:bodyPr/>
                    <a:lstStyle/>
                    <a:p>
                      <a:pPr algn="r" fontAlgn="b"/>
                      <a:r>
                        <a:rPr lang="fi-FI" sz="1100" b="0" i="0" u="none" strike="noStrike">
                          <a:solidFill>
                            <a:srgbClr val="000000"/>
                          </a:solidFill>
                          <a:effectLst/>
                          <a:latin typeface="+mn-lt"/>
                        </a:rPr>
                        <a:t>-6,6</a:t>
                      </a:r>
                    </a:p>
                  </a:txBody>
                  <a:tcPr marL="9525" marR="9525" marT="9525" marB="0" anchor="b">
                    <a:lnL>
                      <a:noFill/>
                    </a:lnL>
                    <a:lnR>
                      <a:noFill/>
                    </a:lnR>
                    <a:lnT>
                      <a:noFill/>
                    </a:lnT>
                    <a:lnB>
                      <a:noFill/>
                    </a:lnB>
                    <a:solidFill>
                      <a:srgbClr val="BFBFBF"/>
                    </a:solidFill>
                  </a:tcPr>
                </a:tc>
                <a:tc>
                  <a:txBody>
                    <a:bodyPr/>
                    <a:lstStyle/>
                    <a:p>
                      <a:pPr algn="r" fontAlgn="b"/>
                      <a:r>
                        <a:rPr lang="fi-FI" sz="1100" b="0" i="0" u="none" strike="noStrike">
                          <a:solidFill>
                            <a:srgbClr val="000000"/>
                          </a:solidFill>
                          <a:effectLst/>
                          <a:latin typeface="+mn-lt"/>
                        </a:rPr>
                        <a:t>0,5</a:t>
                      </a:r>
                    </a:p>
                  </a:txBody>
                  <a:tcPr marL="9525" marR="9525" marT="9525" marB="0" anchor="b">
                    <a:lnL>
                      <a:noFill/>
                    </a:lnL>
                    <a:lnR>
                      <a:noFill/>
                    </a:lnR>
                    <a:lnT>
                      <a:noFill/>
                    </a:lnT>
                    <a:lnB>
                      <a:noFill/>
                    </a:lnB>
                    <a:solidFill>
                      <a:srgbClr val="BFBFBF"/>
                    </a:solidFill>
                  </a:tcPr>
                </a:tc>
                <a:tc>
                  <a:txBody>
                    <a:bodyPr/>
                    <a:lstStyle/>
                    <a:p>
                      <a:pPr algn="r" fontAlgn="b"/>
                      <a:r>
                        <a:rPr lang="fi-FI" sz="1100" b="0" i="0" u="none" strike="noStrike">
                          <a:solidFill>
                            <a:srgbClr val="000000"/>
                          </a:solidFill>
                          <a:effectLst/>
                          <a:latin typeface="+mn-lt"/>
                        </a:rPr>
                        <a:t>2,1</a:t>
                      </a:r>
                    </a:p>
                  </a:txBody>
                  <a:tcPr marL="9525" marR="9525" marT="9525" marB="0" anchor="b">
                    <a:lnL>
                      <a:noFill/>
                    </a:lnL>
                    <a:lnR>
                      <a:noFill/>
                    </a:lnR>
                    <a:lnT>
                      <a:noFill/>
                    </a:lnT>
                    <a:lnB>
                      <a:noFill/>
                    </a:lnB>
                    <a:solidFill>
                      <a:srgbClr val="BFBFBF"/>
                    </a:solidFill>
                  </a:tcPr>
                </a:tc>
                <a:tc>
                  <a:txBody>
                    <a:bodyPr/>
                    <a:lstStyle/>
                    <a:p>
                      <a:pPr algn="r" fontAlgn="b"/>
                      <a:r>
                        <a:rPr lang="fi-FI" sz="1100" b="0" i="0" u="none" strike="noStrike">
                          <a:solidFill>
                            <a:srgbClr val="000000"/>
                          </a:solidFill>
                          <a:effectLst/>
                          <a:latin typeface="+mn-lt"/>
                        </a:rPr>
                        <a:t>7,8</a:t>
                      </a:r>
                    </a:p>
                  </a:txBody>
                  <a:tcPr marL="9525" marR="9525" marT="9525" marB="0" anchor="b">
                    <a:lnL>
                      <a:noFill/>
                    </a:lnL>
                    <a:lnR>
                      <a:noFill/>
                    </a:lnR>
                    <a:lnT>
                      <a:noFill/>
                    </a:lnT>
                    <a:lnB>
                      <a:noFill/>
                    </a:lnB>
                    <a:solidFill>
                      <a:srgbClr val="BFBFBF"/>
                    </a:solidFill>
                  </a:tcPr>
                </a:tc>
                <a:tc>
                  <a:txBody>
                    <a:bodyPr/>
                    <a:lstStyle/>
                    <a:p>
                      <a:pPr algn="r" fontAlgn="b"/>
                      <a:r>
                        <a:rPr lang="fi-FI" sz="1100" b="0" i="0" u="none" strike="noStrike">
                          <a:solidFill>
                            <a:srgbClr val="000000"/>
                          </a:solidFill>
                          <a:effectLst/>
                          <a:latin typeface="+mn-lt"/>
                        </a:rPr>
                        <a:t>-21,4</a:t>
                      </a:r>
                    </a:p>
                  </a:txBody>
                  <a:tcPr marL="9525" marR="9525" marT="9525" marB="0" anchor="b">
                    <a:lnL>
                      <a:noFill/>
                    </a:lnL>
                    <a:lnR>
                      <a:noFill/>
                    </a:lnR>
                    <a:lnT>
                      <a:noFill/>
                    </a:lnT>
                    <a:lnB>
                      <a:noFill/>
                    </a:lnB>
                    <a:solidFill>
                      <a:srgbClr val="BFBFBF"/>
                    </a:solidFill>
                  </a:tcPr>
                </a:tc>
                <a:tc>
                  <a:txBody>
                    <a:bodyPr/>
                    <a:lstStyle/>
                    <a:p>
                      <a:pPr algn="r" fontAlgn="b"/>
                      <a:r>
                        <a:rPr lang="fi-FI" sz="1100" b="0" i="0" u="none" strike="noStrike">
                          <a:solidFill>
                            <a:srgbClr val="000000"/>
                          </a:solidFill>
                          <a:effectLst/>
                          <a:latin typeface="+mn-lt"/>
                        </a:rPr>
                        <a:t>13,4</a:t>
                      </a:r>
                    </a:p>
                  </a:txBody>
                  <a:tcPr marL="9525" marR="9525" marT="9525" marB="0" anchor="b">
                    <a:lnL>
                      <a:noFill/>
                    </a:lnL>
                    <a:lnR>
                      <a:noFill/>
                    </a:lnR>
                    <a:lnT>
                      <a:noFill/>
                    </a:lnT>
                    <a:lnB>
                      <a:noFill/>
                    </a:lnB>
                    <a:solidFill>
                      <a:srgbClr val="BFBFBF"/>
                    </a:solidFill>
                  </a:tcPr>
                </a:tc>
                <a:tc>
                  <a:txBody>
                    <a:bodyPr/>
                    <a:lstStyle/>
                    <a:p>
                      <a:pPr algn="r" fontAlgn="b"/>
                      <a:r>
                        <a:rPr lang="fi-FI" sz="1100" b="0" i="0" u="none" strike="noStrike">
                          <a:solidFill>
                            <a:srgbClr val="000000"/>
                          </a:solidFill>
                          <a:effectLst/>
                          <a:latin typeface="+mn-lt"/>
                        </a:rPr>
                        <a:t>4,8</a:t>
                      </a:r>
                    </a:p>
                  </a:txBody>
                  <a:tcPr marL="9525" marR="9525" marT="9525" marB="0" anchor="b">
                    <a:lnL>
                      <a:noFill/>
                    </a:lnL>
                    <a:lnR>
                      <a:noFill/>
                    </a:lnR>
                    <a:lnT>
                      <a:noFill/>
                    </a:lnT>
                    <a:lnB>
                      <a:noFill/>
                    </a:lnB>
                    <a:solidFill>
                      <a:srgbClr val="BFBFBF"/>
                    </a:solidFill>
                  </a:tcPr>
                </a:tc>
                <a:tc>
                  <a:txBody>
                    <a:bodyPr/>
                    <a:lstStyle/>
                    <a:p>
                      <a:pPr algn="r" fontAlgn="b"/>
                      <a:r>
                        <a:rPr lang="fi-FI" sz="1100" b="0" i="0" u="none" strike="noStrike" dirty="0">
                          <a:solidFill>
                            <a:srgbClr val="000000"/>
                          </a:solidFill>
                          <a:effectLst/>
                          <a:highlight>
                            <a:srgbClr val="BFBFBF"/>
                          </a:highlight>
                          <a:latin typeface="Franklin Gothic Book (Leipäteksti)"/>
                        </a:rPr>
                        <a:t>2,2</a:t>
                      </a:r>
                    </a:p>
                  </a:txBody>
                  <a:tcPr marL="9525" marR="9525" marT="9525" marB="0" anchor="b">
                    <a:lnL>
                      <a:noFill/>
                    </a:lnL>
                    <a:lnR>
                      <a:noFill/>
                    </a:lnR>
                    <a:lnT>
                      <a:noFill/>
                    </a:lnT>
                    <a:lnB>
                      <a:noFill/>
                    </a:lnB>
                    <a:solidFill>
                      <a:srgbClr val="BFBFBF"/>
                    </a:solidFill>
                  </a:tcPr>
                </a:tc>
                <a:extLst>
                  <a:ext uri="{0D108BD9-81ED-4DB2-BD59-A6C34878D82A}">
                    <a16:rowId xmlns:a16="http://schemas.microsoft.com/office/drawing/2014/main" val="3408478850"/>
                  </a:ext>
                </a:extLst>
              </a:tr>
              <a:tr h="209879">
                <a:tc>
                  <a:txBody>
                    <a:bodyPr/>
                    <a:lstStyle/>
                    <a:p>
                      <a:pPr algn="l" fontAlgn="b"/>
                      <a:r>
                        <a:rPr lang="fi-FI" sz="1100" b="0" i="0" u="none" strike="noStrike">
                          <a:solidFill>
                            <a:srgbClr val="000000"/>
                          </a:solidFill>
                          <a:effectLst/>
                          <a:latin typeface="+mn-lt"/>
                        </a:rPr>
                        <a:t>Keski-Suomi</a:t>
                      </a:r>
                    </a:p>
                  </a:txBody>
                  <a:tcPr marL="9525" marR="9525" marT="9525" marB="0" anchor="b">
                    <a:lnL>
                      <a:noFill/>
                    </a:lnL>
                    <a:lnR>
                      <a:noFill/>
                    </a:lnR>
                    <a:lnT>
                      <a:noFill/>
                    </a:lnT>
                    <a:lnB>
                      <a:noFill/>
                    </a:lnB>
                  </a:tcPr>
                </a:tc>
                <a:tc>
                  <a:txBody>
                    <a:bodyPr/>
                    <a:lstStyle/>
                    <a:p>
                      <a:pPr algn="r" fontAlgn="b"/>
                      <a:r>
                        <a:rPr lang="fi-FI" sz="1100" b="0" i="0" u="none" strike="noStrike">
                          <a:solidFill>
                            <a:srgbClr val="000000"/>
                          </a:solidFill>
                          <a:effectLst/>
                          <a:latin typeface="+mn-lt"/>
                        </a:rPr>
                        <a:t>4,4</a:t>
                      </a:r>
                    </a:p>
                  </a:txBody>
                  <a:tcPr marL="9525" marR="9525" marT="9525" marB="0" anchor="b">
                    <a:lnL>
                      <a:noFill/>
                    </a:lnL>
                    <a:lnR>
                      <a:noFill/>
                    </a:lnR>
                    <a:lnT>
                      <a:noFill/>
                    </a:lnT>
                    <a:lnB>
                      <a:noFill/>
                    </a:lnB>
                  </a:tcPr>
                </a:tc>
                <a:tc>
                  <a:txBody>
                    <a:bodyPr/>
                    <a:lstStyle/>
                    <a:p>
                      <a:pPr algn="r" fontAlgn="b"/>
                      <a:r>
                        <a:rPr lang="fi-FI" sz="1100" b="0" i="0" u="none" strike="noStrike">
                          <a:solidFill>
                            <a:srgbClr val="000000"/>
                          </a:solidFill>
                          <a:effectLst/>
                          <a:latin typeface="+mn-lt"/>
                        </a:rPr>
                        <a:t>-4,5</a:t>
                      </a:r>
                    </a:p>
                  </a:txBody>
                  <a:tcPr marL="9525" marR="9525" marT="9525" marB="0" anchor="b">
                    <a:lnL>
                      <a:noFill/>
                    </a:lnL>
                    <a:lnR>
                      <a:noFill/>
                    </a:lnR>
                    <a:lnT>
                      <a:noFill/>
                    </a:lnT>
                    <a:lnB>
                      <a:noFill/>
                    </a:lnB>
                  </a:tcPr>
                </a:tc>
                <a:tc>
                  <a:txBody>
                    <a:bodyPr/>
                    <a:lstStyle/>
                    <a:p>
                      <a:pPr algn="r" fontAlgn="b"/>
                      <a:r>
                        <a:rPr lang="fi-FI" sz="1100" b="0" i="0" u="none" strike="noStrike">
                          <a:solidFill>
                            <a:srgbClr val="000000"/>
                          </a:solidFill>
                          <a:effectLst/>
                          <a:latin typeface="+mn-lt"/>
                        </a:rPr>
                        <a:t>4,6</a:t>
                      </a:r>
                    </a:p>
                  </a:txBody>
                  <a:tcPr marL="9525" marR="9525" marT="9525" marB="0" anchor="b">
                    <a:lnL>
                      <a:noFill/>
                    </a:lnL>
                    <a:lnR>
                      <a:noFill/>
                    </a:lnR>
                    <a:lnT>
                      <a:noFill/>
                    </a:lnT>
                    <a:lnB>
                      <a:noFill/>
                    </a:lnB>
                  </a:tcPr>
                </a:tc>
                <a:tc>
                  <a:txBody>
                    <a:bodyPr/>
                    <a:lstStyle/>
                    <a:p>
                      <a:pPr algn="r" fontAlgn="b"/>
                      <a:r>
                        <a:rPr lang="fi-FI" sz="1100" b="0" i="0" u="none" strike="noStrike">
                          <a:solidFill>
                            <a:srgbClr val="000000"/>
                          </a:solidFill>
                          <a:effectLst/>
                          <a:latin typeface="+mn-lt"/>
                        </a:rPr>
                        <a:t>-4,9</a:t>
                      </a:r>
                    </a:p>
                  </a:txBody>
                  <a:tcPr marL="9525" marR="9525" marT="9525" marB="0" anchor="b">
                    <a:lnL>
                      <a:noFill/>
                    </a:lnL>
                    <a:lnR>
                      <a:noFill/>
                    </a:lnR>
                    <a:lnT>
                      <a:noFill/>
                    </a:lnT>
                    <a:lnB>
                      <a:noFill/>
                    </a:lnB>
                  </a:tcPr>
                </a:tc>
                <a:tc>
                  <a:txBody>
                    <a:bodyPr/>
                    <a:lstStyle/>
                    <a:p>
                      <a:pPr algn="r" fontAlgn="b"/>
                      <a:r>
                        <a:rPr lang="fi-FI" sz="1100" b="0" i="0" u="none" strike="noStrike">
                          <a:solidFill>
                            <a:srgbClr val="000000"/>
                          </a:solidFill>
                          <a:effectLst/>
                          <a:latin typeface="+mn-lt"/>
                        </a:rPr>
                        <a:t>-4,7</a:t>
                      </a:r>
                    </a:p>
                  </a:txBody>
                  <a:tcPr marL="9525" marR="9525" marT="9525" marB="0" anchor="b">
                    <a:lnL>
                      <a:noFill/>
                    </a:lnL>
                    <a:lnR>
                      <a:noFill/>
                    </a:lnR>
                    <a:lnT>
                      <a:noFill/>
                    </a:lnT>
                    <a:lnB>
                      <a:noFill/>
                    </a:lnB>
                  </a:tcPr>
                </a:tc>
                <a:tc>
                  <a:txBody>
                    <a:bodyPr/>
                    <a:lstStyle/>
                    <a:p>
                      <a:pPr algn="r" fontAlgn="b"/>
                      <a:r>
                        <a:rPr lang="fi-FI" sz="1100" b="0" i="0" u="none" strike="noStrike">
                          <a:solidFill>
                            <a:srgbClr val="000000"/>
                          </a:solidFill>
                          <a:effectLst/>
                          <a:latin typeface="+mn-lt"/>
                        </a:rPr>
                        <a:t>-5,8</a:t>
                      </a:r>
                    </a:p>
                  </a:txBody>
                  <a:tcPr marL="9525" marR="9525" marT="9525" marB="0" anchor="b">
                    <a:lnL>
                      <a:noFill/>
                    </a:lnL>
                    <a:lnR>
                      <a:noFill/>
                    </a:lnR>
                    <a:lnT>
                      <a:noFill/>
                    </a:lnT>
                    <a:lnB>
                      <a:noFill/>
                    </a:lnB>
                  </a:tcPr>
                </a:tc>
                <a:tc>
                  <a:txBody>
                    <a:bodyPr/>
                    <a:lstStyle/>
                    <a:p>
                      <a:pPr algn="r" fontAlgn="b"/>
                      <a:r>
                        <a:rPr lang="fi-FI" sz="1100" b="0" i="0" u="none" strike="noStrike">
                          <a:solidFill>
                            <a:srgbClr val="000000"/>
                          </a:solidFill>
                          <a:effectLst/>
                          <a:latin typeface="+mn-lt"/>
                        </a:rPr>
                        <a:t>3,3</a:t>
                      </a:r>
                    </a:p>
                  </a:txBody>
                  <a:tcPr marL="9525" marR="9525" marT="9525" marB="0" anchor="b">
                    <a:lnL>
                      <a:noFill/>
                    </a:lnL>
                    <a:lnR>
                      <a:noFill/>
                    </a:lnR>
                    <a:lnT>
                      <a:noFill/>
                    </a:lnT>
                    <a:lnB>
                      <a:noFill/>
                    </a:lnB>
                  </a:tcPr>
                </a:tc>
                <a:tc>
                  <a:txBody>
                    <a:bodyPr/>
                    <a:lstStyle/>
                    <a:p>
                      <a:pPr algn="r" fontAlgn="b"/>
                      <a:r>
                        <a:rPr lang="fi-FI" sz="1100" b="0" i="0" u="none" strike="noStrike">
                          <a:solidFill>
                            <a:srgbClr val="000000"/>
                          </a:solidFill>
                          <a:effectLst/>
                          <a:latin typeface="+mn-lt"/>
                        </a:rPr>
                        <a:t>2,7</a:t>
                      </a:r>
                    </a:p>
                  </a:txBody>
                  <a:tcPr marL="9525" marR="9525" marT="9525" marB="0" anchor="b">
                    <a:lnL>
                      <a:noFill/>
                    </a:lnL>
                    <a:lnR>
                      <a:noFill/>
                    </a:lnR>
                    <a:lnT>
                      <a:noFill/>
                    </a:lnT>
                    <a:lnB>
                      <a:noFill/>
                    </a:lnB>
                  </a:tcPr>
                </a:tc>
                <a:tc>
                  <a:txBody>
                    <a:bodyPr/>
                    <a:lstStyle/>
                    <a:p>
                      <a:pPr algn="r" fontAlgn="b"/>
                      <a:r>
                        <a:rPr lang="fi-FI" sz="1100" b="0" i="0" u="none" strike="noStrike">
                          <a:solidFill>
                            <a:srgbClr val="000000"/>
                          </a:solidFill>
                          <a:effectLst/>
                          <a:latin typeface="+mn-lt"/>
                        </a:rPr>
                        <a:t>4,0</a:t>
                      </a:r>
                    </a:p>
                  </a:txBody>
                  <a:tcPr marL="9525" marR="9525" marT="9525" marB="0" anchor="b">
                    <a:lnL>
                      <a:noFill/>
                    </a:lnL>
                    <a:lnR>
                      <a:noFill/>
                    </a:lnR>
                    <a:lnT>
                      <a:noFill/>
                    </a:lnT>
                    <a:lnB>
                      <a:noFill/>
                    </a:lnB>
                  </a:tcPr>
                </a:tc>
                <a:tc>
                  <a:txBody>
                    <a:bodyPr/>
                    <a:lstStyle/>
                    <a:p>
                      <a:pPr algn="r" fontAlgn="b"/>
                      <a:r>
                        <a:rPr lang="fi-FI" sz="1100" b="0" i="0" u="none" strike="noStrike">
                          <a:solidFill>
                            <a:srgbClr val="000000"/>
                          </a:solidFill>
                          <a:effectLst/>
                          <a:latin typeface="+mn-lt"/>
                        </a:rPr>
                        <a:t>-3,0</a:t>
                      </a:r>
                    </a:p>
                  </a:txBody>
                  <a:tcPr marL="9525" marR="9525" marT="9525" marB="0" anchor="b">
                    <a:lnL>
                      <a:noFill/>
                    </a:lnL>
                    <a:lnR>
                      <a:noFill/>
                    </a:lnR>
                    <a:lnT>
                      <a:noFill/>
                    </a:lnT>
                    <a:lnB>
                      <a:noFill/>
                    </a:lnB>
                  </a:tcPr>
                </a:tc>
                <a:tc>
                  <a:txBody>
                    <a:bodyPr/>
                    <a:lstStyle/>
                    <a:p>
                      <a:pPr algn="r" fontAlgn="b"/>
                      <a:r>
                        <a:rPr lang="fi-FI" sz="1100" b="0" i="0" u="none" strike="noStrike">
                          <a:solidFill>
                            <a:srgbClr val="000000"/>
                          </a:solidFill>
                          <a:effectLst/>
                          <a:latin typeface="+mn-lt"/>
                        </a:rPr>
                        <a:t>-29,7</a:t>
                      </a:r>
                    </a:p>
                  </a:txBody>
                  <a:tcPr marL="9525" marR="9525" marT="9525" marB="0" anchor="b">
                    <a:lnL>
                      <a:noFill/>
                    </a:lnL>
                    <a:lnR>
                      <a:noFill/>
                    </a:lnR>
                    <a:lnT>
                      <a:noFill/>
                    </a:lnT>
                    <a:lnB>
                      <a:noFill/>
                    </a:lnB>
                  </a:tcPr>
                </a:tc>
                <a:tc>
                  <a:txBody>
                    <a:bodyPr/>
                    <a:lstStyle/>
                    <a:p>
                      <a:pPr algn="r" fontAlgn="b"/>
                      <a:r>
                        <a:rPr lang="fi-FI" sz="1100" b="0" i="0" u="none" strike="noStrike">
                          <a:solidFill>
                            <a:srgbClr val="000000"/>
                          </a:solidFill>
                          <a:effectLst/>
                          <a:latin typeface="+mn-lt"/>
                        </a:rPr>
                        <a:t>24,0</a:t>
                      </a:r>
                    </a:p>
                  </a:txBody>
                  <a:tcPr marL="9525" marR="9525" marT="9525" marB="0" anchor="b">
                    <a:lnL>
                      <a:noFill/>
                    </a:lnL>
                    <a:lnR>
                      <a:noFill/>
                    </a:lnR>
                    <a:lnT>
                      <a:noFill/>
                    </a:lnT>
                    <a:lnB>
                      <a:noFill/>
                    </a:lnB>
                  </a:tcPr>
                </a:tc>
                <a:tc>
                  <a:txBody>
                    <a:bodyPr/>
                    <a:lstStyle/>
                    <a:p>
                      <a:pPr algn="r" fontAlgn="b"/>
                      <a:r>
                        <a:rPr lang="fi-FI" sz="1100" b="0" i="0" u="none" strike="noStrike">
                          <a:solidFill>
                            <a:srgbClr val="000000"/>
                          </a:solidFill>
                          <a:effectLst/>
                          <a:latin typeface="+mn-lt"/>
                        </a:rPr>
                        <a:t>13</a:t>
                      </a:r>
                    </a:p>
                  </a:txBody>
                  <a:tcPr marL="9525" marR="9525" marT="9525" marB="0" anchor="b">
                    <a:lnL>
                      <a:noFill/>
                    </a:lnL>
                    <a:lnR>
                      <a:noFill/>
                    </a:lnR>
                    <a:lnT>
                      <a:noFill/>
                    </a:lnT>
                    <a:lnB>
                      <a:noFill/>
                    </a:lnB>
                  </a:tcPr>
                </a:tc>
                <a:tc>
                  <a:txBody>
                    <a:bodyPr/>
                    <a:lstStyle/>
                    <a:p>
                      <a:pPr algn="r" fontAlgn="b"/>
                      <a:r>
                        <a:rPr lang="fi-FI" sz="1100" b="0" i="0" u="none" strike="noStrike" dirty="0">
                          <a:solidFill>
                            <a:srgbClr val="000000"/>
                          </a:solidFill>
                          <a:effectLst/>
                          <a:latin typeface="Franklin Gothic Book (Leipäteksti)"/>
                        </a:rPr>
                        <a:t>0,8</a:t>
                      </a:r>
                    </a:p>
                  </a:txBody>
                  <a:tcPr marL="9525" marR="9525" marT="9525" marB="0" anchor="b">
                    <a:lnL>
                      <a:noFill/>
                    </a:lnL>
                    <a:lnR>
                      <a:noFill/>
                    </a:lnR>
                    <a:lnT>
                      <a:noFill/>
                    </a:lnT>
                    <a:lnB>
                      <a:noFill/>
                    </a:lnB>
                  </a:tcPr>
                </a:tc>
                <a:extLst>
                  <a:ext uri="{0D108BD9-81ED-4DB2-BD59-A6C34878D82A}">
                    <a16:rowId xmlns:a16="http://schemas.microsoft.com/office/drawing/2014/main" val="856325143"/>
                  </a:ext>
                </a:extLst>
              </a:tr>
              <a:tr h="209879">
                <a:tc>
                  <a:txBody>
                    <a:bodyPr/>
                    <a:lstStyle/>
                    <a:p>
                      <a:pPr algn="l" fontAlgn="b"/>
                      <a:r>
                        <a:rPr lang="fi-FI" sz="1100" b="0" i="0" u="none" strike="noStrike">
                          <a:solidFill>
                            <a:srgbClr val="000000"/>
                          </a:solidFill>
                          <a:effectLst/>
                          <a:latin typeface="+mn-lt"/>
                        </a:rPr>
                        <a:t>Etelä-Pohjanmaa</a:t>
                      </a:r>
                    </a:p>
                  </a:txBody>
                  <a:tcPr marL="9525" marR="9525" marT="9525" marB="0" anchor="b">
                    <a:lnL>
                      <a:noFill/>
                    </a:lnL>
                    <a:lnR>
                      <a:noFill/>
                    </a:lnR>
                    <a:lnT>
                      <a:noFill/>
                    </a:lnT>
                    <a:lnB>
                      <a:noFill/>
                    </a:lnB>
                    <a:solidFill>
                      <a:srgbClr val="BFBFBF"/>
                    </a:solidFill>
                  </a:tcPr>
                </a:tc>
                <a:tc>
                  <a:txBody>
                    <a:bodyPr/>
                    <a:lstStyle/>
                    <a:p>
                      <a:pPr algn="r" fontAlgn="b"/>
                      <a:r>
                        <a:rPr lang="fi-FI" sz="1100" b="0" i="0" u="none" strike="noStrike">
                          <a:solidFill>
                            <a:srgbClr val="000000"/>
                          </a:solidFill>
                          <a:effectLst/>
                          <a:latin typeface="+mn-lt"/>
                        </a:rPr>
                        <a:t>2,0</a:t>
                      </a:r>
                    </a:p>
                  </a:txBody>
                  <a:tcPr marL="9525" marR="9525" marT="9525" marB="0" anchor="b">
                    <a:lnL>
                      <a:noFill/>
                    </a:lnL>
                    <a:lnR>
                      <a:noFill/>
                    </a:lnR>
                    <a:lnT>
                      <a:noFill/>
                    </a:lnT>
                    <a:lnB>
                      <a:noFill/>
                    </a:lnB>
                    <a:solidFill>
                      <a:srgbClr val="BFBFBF"/>
                    </a:solidFill>
                  </a:tcPr>
                </a:tc>
                <a:tc>
                  <a:txBody>
                    <a:bodyPr/>
                    <a:lstStyle/>
                    <a:p>
                      <a:pPr algn="r" fontAlgn="b"/>
                      <a:r>
                        <a:rPr lang="fi-FI" sz="1100" b="0" i="0" u="none" strike="noStrike">
                          <a:solidFill>
                            <a:srgbClr val="000000"/>
                          </a:solidFill>
                          <a:effectLst/>
                          <a:latin typeface="+mn-lt"/>
                        </a:rPr>
                        <a:t>14,0</a:t>
                      </a:r>
                    </a:p>
                  </a:txBody>
                  <a:tcPr marL="9525" marR="9525" marT="9525" marB="0" anchor="b">
                    <a:lnL>
                      <a:noFill/>
                    </a:lnL>
                    <a:lnR>
                      <a:noFill/>
                    </a:lnR>
                    <a:lnT>
                      <a:noFill/>
                    </a:lnT>
                    <a:lnB>
                      <a:noFill/>
                    </a:lnB>
                    <a:solidFill>
                      <a:srgbClr val="BFBFBF"/>
                    </a:solidFill>
                  </a:tcPr>
                </a:tc>
                <a:tc>
                  <a:txBody>
                    <a:bodyPr/>
                    <a:lstStyle/>
                    <a:p>
                      <a:pPr algn="r" fontAlgn="b"/>
                      <a:r>
                        <a:rPr lang="fi-FI" sz="1100" b="0" i="0" u="none" strike="noStrike">
                          <a:solidFill>
                            <a:srgbClr val="000000"/>
                          </a:solidFill>
                          <a:effectLst/>
                          <a:latin typeface="+mn-lt"/>
                        </a:rPr>
                        <a:t>-2,2</a:t>
                      </a:r>
                    </a:p>
                  </a:txBody>
                  <a:tcPr marL="9525" marR="9525" marT="9525" marB="0" anchor="b">
                    <a:lnL>
                      <a:noFill/>
                    </a:lnL>
                    <a:lnR>
                      <a:noFill/>
                    </a:lnR>
                    <a:lnT>
                      <a:noFill/>
                    </a:lnT>
                    <a:lnB>
                      <a:noFill/>
                    </a:lnB>
                    <a:solidFill>
                      <a:srgbClr val="BFBFBF"/>
                    </a:solidFill>
                  </a:tcPr>
                </a:tc>
                <a:tc>
                  <a:txBody>
                    <a:bodyPr/>
                    <a:lstStyle/>
                    <a:p>
                      <a:pPr algn="r" fontAlgn="b"/>
                      <a:r>
                        <a:rPr lang="fi-FI" sz="1100" b="0" i="0" u="none" strike="noStrike">
                          <a:solidFill>
                            <a:srgbClr val="000000"/>
                          </a:solidFill>
                          <a:effectLst/>
                          <a:latin typeface="+mn-lt"/>
                        </a:rPr>
                        <a:t>3,2</a:t>
                      </a:r>
                    </a:p>
                  </a:txBody>
                  <a:tcPr marL="9525" marR="9525" marT="9525" marB="0" anchor="b">
                    <a:lnL>
                      <a:noFill/>
                    </a:lnL>
                    <a:lnR>
                      <a:noFill/>
                    </a:lnR>
                    <a:lnT>
                      <a:noFill/>
                    </a:lnT>
                    <a:lnB>
                      <a:noFill/>
                    </a:lnB>
                    <a:solidFill>
                      <a:srgbClr val="BFBFBF"/>
                    </a:solidFill>
                  </a:tcPr>
                </a:tc>
                <a:tc>
                  <a:txBody>
                    <a:bodyPr/>
                    <a:lstStyle/>
                    <a:p>
                      <a:pPr algn="r" fontAlgn="b"/>
                      <a:r>
                        <a:rPr lang="fi-FI" sz="1100" b="0" i="0" u="none" strike="noStrike">
                          <a:solidFill>
                            <a:srgbClr val="000000"/>
                          </a:solidFill>
                          <a:effectLst/>
                          <a:latin typeface="+mn-lt"/>
                        </a:rPr>
                        <a:t>-4,7</a:t>
                      </a:r>
                    </a:p>
                  </a:txBody>
                  <a:tcPr marL="9525" marR="9525" marT="9525" marB="0" anchor="b">
                    <a:lnL>
                      <a:noFill/>
                    </a:lnL>
                    <a:lnR>
                      <a:noFill/>
                    </a:lnR>
                    <a:lnT>
                      <a:noFill/>
                    </a:lnT>
                    <a:lnB>
                      <a:noFill/>
                    </a:lnB>
                    <a:solidFill>
                      <a:srgbClr val="BFBFBF"/>
                    </a:solidFill>
                  </a:tcPr>
                </a:tc>
                <a:tc>
                  <a:txBody>
                    <a:bodyPr/>
                    <a:lstStyle/>
                    <a:p>
                      <a:pPr algn="r" fontAlgn="b"/>
                      <a:r>
                        <a:rPr lang="fi-FI" sz="1100" b="0" i="0" u="none" strike="noStrike">
                          <a:solidFill>
                            <a:srgbClr val="000000"/>
                          </a:solidFill>
                          <a:effectLst/>
                          <a:latin typeface="+mn-lt"/>
                        </a:rPr>
                        <a:t>2,5</a:t>
                      </a:r>
                    </a:p>
                  </a:txBody>
                  <a:tcPr marL="9525" marR="9525" marT="9525" marB="0" anchor="b">
                    <a:lnL>
                      <a:noFill/>
                    </a:lnL>
                    <a:lnR>
                      <a:noFill/>
                    </a:lnR>
                    <a:lnT>
                      <a:noFill/>
                    </a:lnT>
                    <a:lnB>
                      <a:noFill/>
                    </a:lnB>
                    <a:solidFill>
                      <a:srgbClr val="BFBFBF"/>
                    </a:solidFill>
                  </a:tcPr>
                </a:tc>
                <a:tc>
                  <a:txBody>
                    <a:bodyPr/>
                    <a:lstStyle/>
                    <a:p>
                      <a:pPr algn="r" fontAlgn="b"/>
                      <a:r>
                        <a:rPr lang="fi-FI" sz="1100" b="0" i="0" u="none" strike="noStrike">
                          <a:solidFill>
                            <a:srgbClr val="000000"/>
                          </a:solidFill>
                          <a:effectLst/>
                          <a:latin typeface="+mn-lt"/>
                        </a:rPr>
                        <a:t>3,3</a:t>
                      </a:r>
                    </a:p>
                  </a:txBody>
                  <a:tcPr marL="9525" marR="9525" marT="9525" marB="0" anchor="b">
                    <a:lnL>
                      <a:noFill/>
                    </a:lnL>
                    <a:lnR>
                      <a:noFill/>
                    </a:lnR>
                    <a:lnT>
                      <a:noFill/>
                    </a:lnT>
                    <a:lnB>
                      <a:noFill/>
                    </a:lnB>
                    <a:solidFill>
                      <a:srgbClr val="BFBFBF"/>
                    </a:solidFill>
                  </a:tcPr>
                </a:tc>
                <a:tc>
                  <a:txBody>
                    <a:bodyPr/>
                    <a:lstStyle/>
                    <a:p>
                      <a:pPr algn="r" fontAlgn="b"/>
                      <a:r>
                        <a:rPr lang="fi-FI" sz="1100" b="0" i="0" u="none" strike="noStrike">
                          <a:solidFill>
                            <a:srgbClr val="000000"/>
                          </a:solidFill>
                          <a:effectLst/>
                          <a:latin typeface="+mn-lt"/>
                        </a:rPr>
                        <a:t>-3,8</a:t>
                      </a:r>
                    </a:p>
                  </a:txBody>
                  <a:tcPr marL="9525" marR="9525" marT="9525" marB="0" anchor="b">
                    <a:lnL>
                      <a:noFill/>
                    </a:lnL>
                    <a:lnR>
                      <a:noFill/>
                    </a:lnR>
                    <a:lnT>
                      <a:noFill/>
                    </a:lnT>
                    <a:lnB>
                      <a:noFill/>
                    </a:lnB>
                    <a:solidFill>
                      <a:srgbClr val="BFBFBF"/>
                    </a:solidFill>
                  </a:tcPr>
                </a:tc>
                <a:tc>
                  <a:txBody>
                    <a:bodyPr/>
                    <a:lstStyle/>
                    <a:p>
                      <a:pPr algn="r" fontAlgn="b"/>
                      <a:r>
                        <a:rPr lang="fi-FI" sz="1100" b="0" i="0" u="none" strike="noStrike">
                          <a:solidFill>
                            <a:srgbClr val="000000"/>
                          </a:solidFill>
                          <a:effectLst/>
                          <a:latin typeface="+mn-lt"/>
                        </a:rPr>
                        <a:t>6,1</a:t>
                      </a:r>
                    </a:p>
                  </a:txBody>
                  <a:tcPr marL="9525" marR="9525" marT="9525" marB="0" anchor="b">
                    <a:lnL>
                      <a:noFill/>
                    </a:lnL>
                    <a:lnR>
                      <a:noFill/>
                    </a:lnR>
                    <a:lnT>
                      <a:noFill/>
                    </a:lnT>
                    <a:lnB>
                      <a:noFill/>
                    </a:lnB>
                    <a:solidFill>
                      <a:srgbClr val="BFBFBF"/>
                    </a:solidFill>
                  </a:tcPr>
                </a:tc>
                <a:tc>
                  <a:txBody>
                    <a:bodyPr/>
                    <a:lstStyle/>
                    <a:p>
                      <a:pPr algn="r" fontAlgn="b"/>
                      <a:r>
                        <a:rPr lang="fi-FI" sz="1100" b="0" i="0" u="none" strike="noStrike">
                          <a:solidFill>
                            <a:srgbClr val="000000"/>
                          </a:solidFill>
                          <a:effectLst/>
                          <a:latin typeface="+mn-lt"/>
                        </a:rPr>
                        <a:t>5,1</a:t>
                      </a:r>
                    </a:p>
                  </a:txBody>
                  <a:tcPr marL="9525" marR="9525" marT="9525" marB="0" anchor="b">
                    <a:lnL>
                      <a:noFill/>
                    </a:lnL>
                    <a:lnR>
                      <a:noFill/>
                    </a:lnR>
                    <a:lnT>
                      <a:noFill/>
                    </a:lnT>
                    <a:lnB>
                      <a:noFill/>
                    </a:lnB>
                    <a:solidFill>
                      <a:srgbClr val="BFBFBF"/>
                    </a:solidFill>
                  </a:tcPr>
                </a:tc>
                <a:tc>
                  <a:txBody>
                    <a:bodyPr/>
                    <a:lstStyle/>
                    <a:p>
                      <a:pPr algn="r" fontAlgn="b"/>
                      <a:r>
                        <a:rPr lang="fi-FI" sz="1100" b="0" i="0" u="none" strike="noStrike">
                          <a:solidFill>
                            <a:srgbClr val="000000"/>
                          </a:solidFill>
                          <a:effectLst/>
                          <a:latin typeface="+mn-lt"/>
                        </a:rPr>
                        <a:t>-23,5</a:t>
                      </a:r>
                    </a:p>
                  </a:txBody>
                  <a:tcPr marL="9525" marR="9525" marT="9525" marB="0" anchor="b">
                    <a:lnL>
                      <a:noFill/>
                    </a:lnL>
                    <a:lnR>
                      <a:noFill/>
                    </a:lnR>
                    <a:lnT>
                      <a:noFill/>
                    </a:lnT>
                    <a:lnB>
                      <a:noFill/>
                    </a:lnB>
                    <a:solidFill>
                      <a:srgbClr val="BFBFBF"/>
                    </a:solidFill>
                  </a:tcPr>
                </a:tc>
                <a:tc>
                  <a:txBody>
                    <a:bodyPr/>
                    <a:lstStyle/>
                    <a:p>
                      <a:pPr algn="r" fontAlgn="b"/>
                      <a:r>
                        <a:rPr lang="fi-FI" sz="1100" b="0" i="0" u="none" strike="noStrike">
                          <a:solidFill>
                            <a:srgbClr val="000000"/>
                          </a:solidFill>
                          <a:effectLst/>
                          <a:latin typeface="+mn-lt"/>
                        </a:rPr>
                        <a:t>27,7</a:t>
                      </a:r>
                    </a:p>
                  </a:txBody>
                  <a:tcPr marL="9525" marR="9525" marT="9525" marB="0" anchor="b">
                    <a:lnL>
                      <a:noFill/>
                    </a:lnL>
                    <a:lnR>
                      <a:noFill/>
                    </a:lnR>
                    <a:lnT>
                      <a:noFill/>
                    </a:lnT>
                    <a:lnB>
                      <a:noFill/>
                    </a:lnB>
                    <a:solidFill>
                      <a:srgbClr val="BFBFBF"/>
                    </a:solidFill>
                  </a:tcPr>
                </a:tc>
                <a:tc>
                  <a:txBody>
                    <a:bodyPr/>
                    <a:lstStyle/>
                    <a:p>
                      <a:pPr algn="r" fontAlgn="b"/>
                      <a:r>
                        <a:rPr lang="fi-FI" sz="1100" b="0" i="0" u="none" strike="noStrike">
                          <a:solidFill>
                            <a:srgbClr val="000000"/>
                          </a:solidFill>
                          <a:effectLst/>
                          <a:latin typeface="+mn-lt"/>
                        </a:rPr>
                        <a:t>-1,4</a:t>
                      </a:r>
                    </a:p>
                  </a:txBody>
                  <a:tcPr marL="9525" marR="9525" marT="9525" marB="0" anchor="b">
                    <a:lnL>
                      <a:noFill/>
                    </a:lnL>
                    <a:lnR>
                      <a:noFill/>
                    </a:lnR>
                    <a:lnT>
                      <a:noFill/>
                    </a:lnT>
                    <a:lnB>
                      <a:noFill/>
                    </a:lnB>
                    <a:solidFill>
                      <a:srgbClr val="BFBFBF"/>
                    </a:solidFill>
                  </a:tcPr>
                </a:tc>
                <a:tc>
                  <a:txBody>
                    <a:bodyPr/>
                    <a:lstStyle/>
                    <a:p>
                      <a:pPr algn="r" fontAlgn="b"/>
                      <a:r>
                        <a:rPr lang="fi-FI" sz="1100" b="0" i="0" u="none" strike="noStrike" dirty="0">
                          <a:solidFill>
                            <a:srgbClr val="000000"/>
                          </a:solidFill>
                          <a:effectLst/>
                          <a:highlight>
                            <a:srgbClr val="BFBFBF"/>
                          </a:highlight>
                          <a:latin typeface="Franklin Gothic Book (Leipäteksti)"/>
                        </a:rPr>
                        <a:t>5,3</a:t>
                      </a:r>
                    </a:p>
                  </a:txBody>
                  <a:tcPr marL="9525" marR="9525" marT="9525" marB="0" anchor="b">
                    <a:lnL>
                      <a:noFill/>
                    </a:lnL>
                    <a:lnR>
                      <a:noFill/>
                    </a:lnR>
                    <a:lnT>
                      <a:noFill/>
                    </a:lnT>
                    <a:lnB>
                      <a:noFill/>
                    </a:lnB>
                    <a:solidFill>
                      <a:srgbClr val="BFBFBF"/>
                    </a:solidFill>
                  </a:tcPr>
                </a:tc>
                <a:extLst>
                  <a:ext uri="{0D108BD9-81ED-4DB2-BD59-A6C34878D82A}">
                    <a16:rowId xmlns:a16="http://schemas.microsoft.com/office/drawing/2014/main" val="3820230061"/>
                  </a:ext>
                </a:extLst>
              </a:tr>
              <a:tr h="209879">
                <a:tc>
                  <a:txBody>
                    <a:bodyPr/>
                    <a:lstStyle/>
                    <a:p>
                      <a:pPr algn="l" fontAlgn="b"/>
                      <a:r>
                        <a:rPr lang="fi-FI" sz="1100" b="0" i="0" u="none" strike="noStrike">
                          <a:solidFill>
                            <a:srgbClr val="000000"/>
                          </a:solidFill>
                          <a:effectLst/>
                          <a:latin typeface="+mn-lt"/>
                        </a:rPr>
                        <a:t>Pohjanmaa</a:t>
                      </a:r>
                    </a:p>
                  </a:txBody>
                  <a:tcPr marL="9525" marR="9525" marT="9525" marB="0" anchor="b">
                    <a:lnL>
                      <a:noFill/>
                    </a:lnL>
                    <a:lnR>
                      <a:noFill/>
                    </a:lnR>
                    <a:lnT>
                      <a:noFill/>
                    </a:lnT>
                    <a:lnB>
                      <a:noFill/>
                    </a:lnB>
                  </a:tcPr>
                </a:tc>
                <a:tc>
                  <a:txBody>
                    <a:bodyPr/>
                    <a:lstStyle/>
                    <a:p>
                      <a:pPr algn="r" fontAlgn="b"/>
                      <a:r>
                        <a:rPr lang="fi-FI" sz="1100" b="0" i="0" u="none" strike="noStrike">
                          <a:solidFill>
                            <a:srgbClr val="000000"/>
                          </a:solidFill>
                          <a:effectLst/>
                          <a:latin typeface="+mn-lt"/>
                        </a:rPr>
                        <a:t>-2,0</a:t>
                      </a:r>
                    </a:p>
                  </a:txBody>
                  <a:tcPr marL="9525" marR="9525" marT="9525" marB="0" anchor="b">
                    <a:lnL>
                      <a:noFill/>
                    </a:lnL>
                    <a:lnR>
                      <a:noFill/>
                    </a:lnR>
                    <a:lnT>
                      <a:noFill/>
                    </a:lnT>
                    <a:lnB>
                      <a:noFill/>
                    </a:lnB>
                  </a:tcPr>
                </a:tc>
                <a:tc>
                  <a:txBody>
                    <a:bodyPr/>
                    <a:lstStyle/>
                    <a:p>
                      <a:pPr algn="r" fontAlgn="b"/>
                      <a:r>
                        <a:rPr lang="fi-FI" sz="1100" b="0" i="0" u="none" strike="noStrike">
                          <a:solidFill>
                            <a:srgbClr val="000000"/>
                          </a:solidFill>
                          <a:effectLst/>
                          <a:latin typeface="+mn-lt"/>
                        </a:rPr>
                        <a:t>5,5</a:t>
                      </a:r>
                    </a:p>
                  </a:txBody>
                  <a:tcPr marL="9525" marR="9525" marT="9525" marB="0" anchor="b">
                    <a:lnL>
                      <a:noFill/>
                    </a:lnL>
                    <a:lnR>
                      <a:noFill/>
                    </a:lnR>
                    <a:lnT>
                      <a:noFill/>
                    </a:lnT>
                    <a:lnB>
                      <a:noFill/>
                    </a:lnB>
                  </a:tcPr>
                </a:tc>
                <a:tc>
                  <a:txBody>
                    <a:bodyPr/>
                    <a:lstStyle/>
                    <a:p>
                      <a:pPr algn="r" fontAlgn="b"/>
                      <a:r>
                        <a:rPr lang="fi-FI" sz="1100" b="0" i="0" u="none" strike="noStrike">
                          <a:solidFill>
                            <a:srgbClr val="000000"/>
                          </a:solidFill>
                          <a:effectLst/>
                          <a:latin typeface="+mn-lt"/>
                        </a:rPr>
                        <a:t>1,2</a:t>
                      </a:r>
                    </a:p>
                  </a:txBody>
                  <a:tcPr marL="9525" marR="9525" marT="9525" marB="0" anchor="b">
                    <a:lnL>
                      <a:noFill/>
                    </a:lnL>
                    <a:lnR>
                      <a:noFill/>
                    </a:lnR>
                    <a:lnT>
                      <a:noFill/>
                    </a:lnT>
                    <a:lnB>
                      <a:noFill/>
                    </a:lnB>
                  </a:tcPr>
                </a:tc>
                <a:tc>
                  <a:txBody>
                    <a:bodyPr/>
                    <a:lstStyle/>
                    <a:p>
                      <a:pPr algn="r" fontAlgn="b"/>
                      <a:r>
                        <a:rPr lang="fi-FI" sz="1100" b="0" i="0" u="none" strike="noStrike">
                          <a:solidFill>
                            <a:srgbClr val="000000"/>
                          </a:solidFill>
                          <a:effectLst/>
                          <a:latin typeface="+mn-lt"/>
                        </a:rPr>
                        <a:t>-2,9</a:t>
                      </a:r>
                    </a:p>
                  </a:txBody>
                  <a:tcPr marL="9525" marR="9525" marT="9525" marB="0" anchor="b">
                    <a:lnL>
                      <a:noFill/>
                    </a:lnL>
                    <a:lnR>
                      <a:noFill/>
                    </a:lnR>
                    <a:lnT>
                      <a:noFill/>
                    </a:lnT>
                    <a:lnB>
                      <a:noFill/>
                    </a:lnB>
                  </a:tcPr>
                </a:tc>
                <a:tc>
                  <a:txBody>
                    <a:bodyPr/>
                    <a:lstStyle/>
                    <a:p>
                      <a:pPr algn="r" fontAlgn="b"/>
                      <a:r>
                        <a:rPr lang="fi-FI" sz="1100" b="0" i="0" u="none" strike="noStrike">
                          <a:solidFill>
                            <a:srgbClr val="000000"/>
                          </a:solidFill>
                          <a:effectLst/>
                          <a:latin typeface="+mn-lt"/>
                        </a:rPr>
                        <a:t>-3,0</a:t>
                      </a:r>
                    </a:p>
                  </a:txBody>
                  <a:tcPr marL="9525" marR="9525" marT="9525" marB="0" anchor="b">
                    <a:lnL>
                      <a:noFill/>
                    </a:lnL>
                    <a:lnR>
                      <a:noFill/>
                    </a:lnR>
                    <a:lnT>
                      <a:noFill/>
                    </a:lnT>
                    <a:lnB>
                      <a:noFill/>
                    </a:lnB>
                  </a:tcPr>
                </a:tc>
                <a:tc>
                  <a:txBody>
                    <a:bodyPr/>
                    <a:lstStyle/>
                    <a:p>
                      <a:pPr algn="r" fontAlgn="b"/>
                      <a:r>
                        <a:rPr lang="fi-FI" sz="1100" b="0" i="0" u="none" strike="noStrike">
                          <a:solidFill>
                            <a:srgbClr val="000000"/>
                          </a:solidFill>
                          <a:effectLst/>
                          <a:latin typeface="+mn-lt"/>
                        </a:rPr>
                        <a:t>2,3</a:t>
                      </a:r>
                    </a:p>
                  </a:txBody>
                  <a:tcPr marL="9525" marR="9525" marT="9525" marB="0" anchor="b">
                    <a:lnL>
                      <a:noFill/>
                    </a:lnL>
                    <a:lnR>
                      <a:noFill/>
                    </a:lnR>
                    <a:lnT>
                      <a:noFill/>
                    </a:lnT>
                    <a:lnB>
                      <a:noFill/>
                    </a:lnB>
                  </a:tcPr>
                </a:tc>
                <a:tc>
                  <a:txBody>
                    <a:bodyPr/>
                    <a:lstStyle/>
                    <a:p>
                      <a:pPr algn="r" fontAlgn="b"/>
                      <a:r>
                        <a:rPr lang="fi-FI" sz="1100" b="0" i="0" u="none" strike="noStrike">
                          <a:solidFill>
                            <a:srgbClr val="000000"/>
                          </a:solidFill>
                          <a:effectLst/>
                          <a:latin typeface="+mn-lt"/>
                        </a:rPr>
                        <a:t>-8,6</a:t>
                      </a:r>
                    </a:p>
                  </a:txBody>
                  <a:tcPr marL="9525" marR="9525" marT="9525" marB="0" anchor="b">
                    <a:lnL>
                      <a:noFill/>
                    </a:lnL>
                    <a:lnR>
                      <a:noFill/>
                    </a:lnR>
                    <a:lnT>
                      <a:noFill/>
                    </a:lnT>
                    <a:lnB>
                      <a:noFill/>
                    </a:lnB>
                  </a:tcPr>
                </a:tc>
                <a:tc>
                  <a:txBody>
                    <a:bodyPr/>
                    <a:lstStyle/>
                    <a:p>
                      <a:pPr algn="r" fontAlgn="b"/>
                      <a:r>
                        <a:rPr lang="fi-FI" sz="1100" b="0" i="0" u="none" strike="noStrike">
                          <a:solidFill>
                            <a:srgbClr val="000000"/>
                          </a:solidFill>
                          <a:effectLst/>
                          <a:latin typeface="+mn-lt"/>
                        </a:rPr>
                        <a:t>0,1</a:t>
                      </a:r>
                    </a:p>
                  </a:txBody>
                  <a:tcPr marL="9525" marR="9525" marT="9525" marB="0" anchor="b">
                    <a:lnL>
                      <a:noFill/>
                    </a:lnL>
                    <a:lnR>
                      <a:noFill/>
                    </a:lnR>
                    <a:lnT>
                      <a:noFill/>
                    </a:lnT>
                    <a:lnB>
                      <a:noFill/>
                    </a:lnB>
                  </a:tcPr>
                </a:tc>
                <a:tc>
                  <a:txBody>
                    <a:bodyPr/>
                    <a:lstStyle/>
                    <a:p>
                      <a:pPr algn="r" fontAlgn="b"/>
                      <a:r>
                        <a:rPr lang="fi-FI" sz="1100" b="0" i="0" u="none" strike="noStrike">
                          <a:solidFill>
                            <a:srgbClr val="000000"/>
                          </a:solidFill>
                          <a:effectLst/>
                          <a:latin typeface="+mn-lt"/>
                        </a:rPr>
                        <a:t>-2,1</a:t>
                      </a:r>
                    </a:p>
                  </a:txBody>
                  <a:tcPr marL="9525" marR="9525" marT="9525" marB="0" anchor="b">
                    <a:lnL>
                      <a:noFill/>
                    </a:lnL>
                    <a:lnR>
                      <a:noFill/>
                    </a:lnR>
                    <a:lnT>
                      <a:noFill/>
                    </a:lnT>
                    <a:lnB>
                      <a:noFill/>
                    </a:lnB>
                  </a:tcPr>
                </a:tc>
                <a:tc>
                  <a:txBody>
                    <a:bodyPr/>
                    <a:lstStyle/>
                    <a:p>
                      <a:pPr algn="r" fontAlgn="b"/>
                      <a:r>
                        <a:rPr lang="fi-FI" sz="1100" b="0" i="0" u="none" strike="noStrike">
                          <a:solidFill>
                            <a:srgbClr val="000000"/>
                          </a:solidFill>
                          <a:effectLst/>
                          <a:latin typeface="+mn-lt"/>
                        </a:rPr>
                        <a:t>3,9</a:t>
                      </a:r>
                    </a:p>
                  </a:txBody>
                  <a:tcPr marL="9525" marR="9525" marT="9525" marB="0" anchor="b">
                    <a:lnL>
                      <a:noFill/>
                    </a:lnL>
                    <a:lnR>
                      <a:noFill/>
                    </a:lnR>
                    <a:lnT>
                      <a:noFill/>
                    </a:lnT>
                    <a:lnB>
                      <a:noFill/>
                    </a:lnB>
                  </a:tcPr>
                </a:tc>
                <a:tc>
                  <a:txBody>
                    <a:bodyPr/>
                    <a:lstStyle/>
                    <a:p>
                      <a:pPr algn="r" fontAlgn="b"/>
                      <a:r>
                        <a:rPr lang="fi-FI" sz="1100" b="0" i="0" u="none" strike="noStrike">
                          <a:solidFill>
                            <a:srgbClr val="000000"/>
                          </a:solidFill>
                          <a:effectLst/>
                          <a:latin typeface="+mn-lt"/>
                        </a:rPr>
                        <a:t>-32,9</a:t>
                      </a:r>
                    </a:p>
                  </a:txBody>
                  <a:tcPr marL="9525" marR="9525" marT="9525" marB="0" anchor="b">
                    <a:lnL>
                      <a:noFill/>
                    </a:lnL>
                    <a:lnR>
                      <a:noFill/>
                    </a:lnR>
                    <a:lnT>
                      <a:noFill/>
                    </a:lnT>
                    <a:lnB>
                      <a:noFill/>
                    </a:lnB>
                  </a:tcPr>
                </a:tc>
                <a:tc>
                  <a:txBody>
                    <a:bodyPr/>
                    <a:lstStyle/>
                    <a:p>
                      <a:pPr algn="r" fontAlgn="b"/>
                      <a:r>
                        <a:rPr lang="fi-FI" sz="1100" b="0" i="0" u="none" strike="noStrike">
                          <a:solidFill>
                            <a:srgbClr val="000000"/>
                          </a:solidFill>
                          <a:effectLst/>
                          <a:latin typeface="+mn-lt"/>
                        </a:rPr>
                        <a:t>40,1</a:t>
                      </a:r>
                    </a:p>
                  </a:txBody>
                  <a:tcPr marL="9525" marR="9525" marT="9525" marB="0" anchor="b">
                    <a:lnL>
                      <a:noFill/>
                    </a:lnL>
                    <a:lnR>
                      <a:noFill/>
                    </a:lnR>
                    <a:lnT>
                      <a:noFill/>
                    </a:lnT>
                    <a:lnB>
                      <a:noFill/>
                    </a:lnB>
                  </a:tcPr>
                </a:tc>
                <a:tc>
                  <a:txBody>
                    <a:bodyPr/>
                    <a:lstStyle/>
                    <a:p>
                      <a:pPr algn="r" fontAlgn="b"/>
                      <a:r>
                        <a:rPr lang="fi-FI" sz="1100" b="0" i="0" u="none" strike="noStrike">
                          <a:solidFill>
                            <a:srgbClr val="000000"/>
                          </a:solidFill>
                          <a:effectLst/>
                          <a:latin typeface="+mn-lt"/>
                        </a:rPr>
                        <a:t>18</a:t>
                      </a:r>
                    </a:p>
                  </a:txBody>
                  <a:tcPr marL="9525" marR="9525" marT="9525" marB="0" anchor="b">
                    <a:lnL>
                      <a:noFill/>
                    </a:lnL>
                    <a:lnR>
                      <a:noFill/>
                    </a:lnR>
                    <a:lnT>
                      <a:noFill/>
                    </a:lnT>
                    <a:lnB>
                      <a:noFill/>
                    </a:lnB>
                  </a:tcPr>
                </a:tc>
                <a:tc>
                  <a:txBody>
                    <a:bodyPr/>
                    <a:lstStyle/>
                    <a:p>
                      <a:pPr algn="r" fontAlgn="b"/>
                      <a:r>
                        <a:rPr lang="fi-FI" sz="1100" b="0" i="0" u="none" strike="noStrike" dirty="0">
                          <a:solidFill>
                            <a:srgbClr val="000000"/>
                          </a:solidFill>
                          <a:effectLst/>
                          <a:latin typeface="Franklin Gothic Book (Leipäteksti)"/>
                        </a:rPr>
                        <a:t>-2,4</a:t>
                      </a:r>
                    </a:p>
                  </a:txBody>
                  <a:tcPr marL="9525" marR="9525" marT="9525" marB="0" anchor="b">
                    <a:lnL>
                      <a:noFill/>
                    </a:lnL>
                    <a:lnR>
                      <a:noFill/>
                    </a:lnR>
                    <a:lnT>
                      <a:noFill/>
                    </a:lnT>
                    <a:lnB>
                      <a:noFill/>
                    </a:lnB>
                  </a:tcPr>
                </a:tc>
                <a:extLst>
                  <a:ext uri="{0D108BD9-81ED-4DB2-BD59-A6C34878D82A}">
                    <a16:rowId xmlns:a16="http://schemas.microsoft.com/office/drawing/2014/main" val="946114886"/>
                  </a:ext>
                </a:extLst>
              </a:tr>
              <a:tr h="209879">
                <a:tc>
                  <a:txBody>
                    <a:bodyPr/>
                    <a:lstStyle/>
                    <a:p>
                      <a:pPr algn="l" fontAlgn="b"/>
                      <a:r>
                        <a:rPr lang="fi-FI" sz="1100" b="0" i="0" u="none" strike="noStrike">
                          <a:solidFill>
                            <a:srgbClr val="000000"/>
                          </a:solidFill>
                          <a:effectLst/>
                          <a:latin typeface="+mn-lt"/>
                        </a:rPr>
                        <a:t>Keski-Pohjanmaa</a:t>
                      </a:r>
                    </a:p>
                  </a:txBody>
                  <a:tcPr marL="9525" marR="9525" marT="9525" marB="0" anchor="b">
                    <a:lnL>
                      <a:noFill/>
                    </a:lnL>
                    <a:lnR>
                      <a:noFill/>
                    </a:lnR>
                    <a:lnT>
                      <a:noFill/>
                    </a:lnT>
                    <a:lnB>
                      <a:noFill/>
                    </a:lnB>
                    <a:solidFill>
                      <a:srgbClr val="BFBFBF"/>
                    </a:solidFill>
                  </a:tcPr>
                </a:tc>
                <a:tc>
                  <a:txBody>
                    <a:bodyPr/>
                    <a:lstStyle/>
                    <a:p>
                      <a:pPr algn="r" fontAlgn="b"/>
                      <a:r>
                        <a:rPr lang="fi-FI" sz="1100" b="0" i="0" u="none" strike="noStrike">
                          <a:solidFill>
                            <a:srgbClr val="000000"/>
                          </a:solidFill>
                          <a:effectLst/>
                          <a:latin typeface="+mn-lt"/>
                        </a:rPr>
                        <a:t>7,1</a:t>
                      </a:r>
                    </a:p>
                  </a:txBody>
                  <a:tcPr marL="9525" marR="9525" marT="9525" marB="0" anchor="b">
                    <a:lnL>
                      <a:noFill/>
                    </a:lnL>
                    <a:lnR>
                      <a:noFill/>
                    </a:lnR>
                    <a:lnT>
                      <a:noFill/>
                    </a:lnT>
                    <a:lnB>
                      <a:noFill/>
                    </a:lnB>
                    <a:solidFill>
                      <a:srgbClr val="BFBFBF"/>
                    </a:solidFill>
                  </a:tcPr>
                </a:tc>
                <a:tc>
                  <a:txBody>
                    <a:bodyPr/>
                    <a:lstStyle/>
                    <a:p>
                      <a:pPr algn="r" fontAlgn="b"/>
                      <a:r>
                        <a:rPr lang="fi-FI" sz="1100" b="0" i="0" u="none" strike="noStrike">
                          <a:solidFill>
                            <a:srgbClr val="000000"/>
                          </a:solidFill>
                          <a:effectLst/>
                          <a:latin typeface="+mn-lt"/>
                        </a:rPr>
                        <a:t>-4,7</a:t>
                      </a:r>
                    </a:p>
                  </a:txBody>
                  <a:tcPr marL="9525" marR="9525" marT="9525" marB="0" anchor="b">
                    <a:lnL>
                      <a:noFill/>
                    </a:lnL>
                    <a:lnR>
                      <a:noFill/>
                    </a:lnR>
                    <a:lnT>
                      <a:noFill/>
                    </a:lnT>
                    <a:lnB>
                      <a:noFill/>
                    </a:lnB>
                    <a:solidFill>
                      <a:srgbClr val="BFBFBF"/>
                    </a:solidFill>
                  </a:tcPr>
                </a:tc>
                <a:tc>
                  <a:txBody>
                    <a:bodyPr/>
                    <a:lstStyle/>
                    <a:p>
                      <a:pPr algn="r" fontAlgn="b"/>
                      <a:r>
                        <a:rPr lang="fi-FI" sz="1100" b="0" i="0" u="none" strike="noStrike">
                          <a:solidFill>
                            <a:srgbClr val="000000"/>
                          </a:solidFill>
                          <a:effectLst/>
                          <a:latin typeface="+mn-lt"/>
                        </a:rPr>
                        <a:t>-7,2</a:t>
                      </a:r>
                    </a:p>
                  </a:txBody>
                  <a:tcPr marL="9525" marR="9525" marT="9525" marB="0" anchor="b">
                    <a:lnL>
                      <a:noFill/>
                    </a:lnL>
                    <a:lnR>
                      <a:noFill/>
                    </a:lnR>
                    <a:lnT>
                      <a:noFill/>
                    </a:lnT>
                    <a:lnB>
                      <a:noFill/>
                    </a:lnB>
                    <a:solidFill>
                      <a:srgbClr val="BFBFBF"/>
                    </a:solidFill>
                  </a:tcPr>
                </a:tc>
                <a:tc>
                  <a:txBody>
                    <a:bodyPr/>
                    <a:lstStyle/>
                    <a:p>
                      <a:pPr algn="r" fontAlgn="b"/>
                      <a:r>
                        <a:rPr lang="fi-FI" sz="1100" b="0" i="0" u="none" strike="noStrike">
                          <a:solidFill>
                            <a:srgbClr val="000000"/>
                          </a:solidFill>
                          <a:effectLst/>
                          <a:latin typeface="+mn-lt"/>
                        </a:rPr>
                        <a:t>4,4</a:t>
                      </a:r>
                    </a:p>
                  </a:txBody>
                  <a:tcPr marL="9525" marR="9525" marT="9525" marB="0" anchor="b">
                    <a:lnL>
                      <a:noFill/>
                    </a:lnL>
                    <a:lnR>
                      <a:noFill/>
                    </a:lnR>
                    <a:lnT>
                      <a:noFill/>
                    </a:lnT>
                    <a:lnB>
                      <a:noFill/>
                    </a:lnB>
                    <a:solidFill>
                      <a:srgbClr val="BFBFBF"/>
                    </a:solidFill>
                  </a:tcPr>
                </a:tc>
                <a:tc>
                  <a:txBody>
                    <a:bodyPr/>
                    <a:lstStyle/>
                    <a:p>
                      <a:pPr algn="r" fontAlgn="b"/>
                      <a:r>
                        <a:rPr lang="fi-FI" sz="1100" b="0" i="0" u="none" strike="noStrike">
                          <a:solidFill>
                            <a:srgbClr val="000000"/>
                          </a:solidFill>
                          <a:effectLst/>
                          <a:latin typeface="+mn-lt"/>
                        </a:rPr>
                        <a:t>0,6</a:t>
                      </a:r>
                    </a:p>
                  </a:txBody>
                  <a:tcPr marL="9525" marR="9525" marT="9525" marB="0" anchor="b">
                    <a:lnL>
                      <a:noFill/>
                    </a:lnL>
                    <a:lnR>
                      <a:noFill/>
                    </a:lnR>
                    <a:lnT>
                      <a:noFill/>
                    </a:lnT>
                    <a:lnB>
                      <a:noFill/>
                    </a:lnB>
                    <a:solidFill>
                      <a:srgbClr val="BFBFBF"/>
                    </a:solidFill>
                  </a:tcPr>
                </a:tc>
                <a:tc>
                  <a:txBody>
                    <a:bodyPr/>
                    <a:lstStyle/>
                    <a:p>
                      <a:pPr algn="r" fontAlgn="b"/>
                      <a:r>
                        <a:rPr lang="fi-FI" sz="1100" b="0" i="0" u="none" strike="noStrike">
                          <a:solidFill>
                            <a:srgbClr val="000000"/>
                          </a:solidFill>
                          <a:effectLst/>
                          <a:latin typeface="+mn-lt"/>
                        </a:rPr>
                        <a:t>-10,9</a:t>
                      </a:r>
                    </a:p>
                  </a:txBody>
                  <a:tcPr marL="9525" marR="9525" marT="9525" marB="0" anchor="b">
                    <a:lnL>
                      <a:noFill/>
                    </a:lnL>
                    <a:lnR>
                      <a:noFill/>
                    </a:lnR>
                    <a:lnT>
                      <a:noFill/>
                    </a:lnT>
                    <a:lnB>
                      <a:noFill/>
                    </a:lnB>
                    <a:solidFill>
                      <a:srgbClr val="BFBFBF"/>
                    </a:solidFill>
                  </a:tcPr>
                </a:tc>
                <a:tc>
                  <a:txBody>
                    <a:bodyPr/>
                    <a:lstStyle/>
                    <a:p>
                      <a:pPr algn="r" fontAlgn="b"/>
                      <a:r>
                        <a:rPr lang="fi-FI" sz="1100" b="0" i="0" u="none" strike="noStrike">
                          <a:solidFill>
                            <a:srgbClr val="000000"/>
                          </a:solidFill>
                          <a:effectLst/>
                          <a:latin typeface="+mn-lt"/>
                        </a:rPr>
                        <a:t>8,2</a:t>
                      </a:r>
                    </a:p>
                  </a:txBody>
                  <a:tcPr marL="9525" marR="9525" marT="9525" marB="0" anchor="b">
                    <a:lnL>
                      <a:noFill/>
                    </a:lnL>
                    <a:lnR>
                      <a:noFill/>
                    </a:lnR>
                    <a:lnT>
                      <a:noFill/>
                    </a:lnT>
                    <a:lnB>
                      <a:noFill/>
                    </a:lnB>
                    <a:solidFill>
                      <a:srgbClr val="BFBFBF"/>
                    </a:solidFill>
                  </a:tcPr>
                </a:tc>
                <a:tc>
                  <a:txBody>
                    <a:bodyPr/>
                    <a:lstStyle/>
                    <a:p>
                      <a:pPr algn="r" fontAlgn="b"/>
                      <a:r>
                        <a:rPr lang="fi-FI" sz="1100" b="0" i="0" u="none" strike="noStrike">
                          <a:solidFill>
                            <a:srgbClr val="000000"/>
                          </a:solidFill>
                          <a:effectLst/>
                          <a:latin typeface="+mn-lt"/>
                        </a:rPr>
                        <a:t>-7,3</a:t>
                      </a:r>
                    </a:p>
                  </a:txBody>
                  <a:tcPr marL="9525" marR="9525" marT="9525" marB="0" anchor="b">
                    <a:lnL>
                      <a:noFill/>
                    </a:lnL>
                    <a:lnR>
                      <a:noFill/>
                    </a:lnR>
                    <a:lnT>
                      <a:noFill/>
                    </a:lnT>
                    <a:lnB>
                      <a:noFill/>
                    </a:lnB>
                    <a:solidFill>
                      <a:srgbClr val="BFBFBF"/>
                    </a:solidFill>
                  </a:tcPr>
                </a:tc>
                <a:tc>
                  <a:txBody>
                    <a:bodyPr/>
                    <a:lstStyle/>
                    <a:p>
                      <a:pPr algn="r" fontAlgn="b"/>
                      <a:r>
                        <a:rPr lang="fi-FI" sz="1100" b="0" i="0" u="none" strike="noStrike">
                          <a:solidFill>
                            <a:srgbClr val="000000"/>
                          </a:solidFill>
                          <a:effectLst/>
                          <a:latin typeface="+mn-lt"/>
                        </a:rPr>
                        <a:t>-2,6</a:t>
                      </a:r>
                    </a:p>
                  </a:txBody>
                  <a:tcPr marL="9525" marR="9525" marT="9525" marB="0" anchor="b">
                    <a:lnL>
                      <a:noFill/>
                    </a:lnL>
                    <a:lnR>
                      <a:noFill/>
                    </a:lnR>
                    <a:lnT>
                      <a:noFill/>
                    </a:lnT>
                    <a:lnB>
                      <a:noFill/>
                    </a:lnB>
                    <a:solidFill>
                      <a:srgbClr val="BFBFBF"/>
                    </a:solidFill>
                  </a:tcPr>
                </a:tc>
                <a:tc>
                  <a:txBody>
                    <a:bodyPr/>
                    <a:lstStyle/>
                    <a:p>
                      <a:pPr algn="r" fontAlgn="b"/>
                      <a:r>
                        <a:rPr lang="fi-FI" sz="1100" b="0" i="0" u="none" strike="noStrike">
                          <a:solidFill>
                            <a:srgbClr val="000000"/>
                          </a:solidFill>
                          <a:effectLst/>
                          <a:latin typeface="+mn-lt"/>
                        </a:rPr>
                        <a:t>0,6</a:t>
                      </a:r>
                    </a:p>
                  </a:txBody>
                  <a:tcPr marL="9525" marR="9525" marT="9525" marB="0" anchor="b">
                    <a:lnL>
                      <a:noFill/>
                    </a:lnL>
                    <a:lnR>
                      <a:noFill/>
                    </a:lnR>
                    <a:lnT>
                      <a:noFill/>
                    </a:lnT>
                    <a:lnB>
                      <a:noFill/>
                    </a:lnB>
                    <a:solidFill>
                      <a:srgbClr val="BFBFBF"/>
                    </a:solidFill>
                  </a:tcPr>
                </a:tc>
                <a:tc>
                  <a:txBody>
                    <a:bodyPr/>
                    <a:lstStyle/>
                    <a:p>
                      <a:pPr algn="r" fontAlgn="b"/>
                      <a:r>
                        <a:rPr lang="fi-FI" sz="1100" b="0" i="0" u="none" strike="noStrike">
                          <a:solidFill>
                            <a:srgbClr val="000000"/>
                          </a:solidFill>
                          <a:effectLst/>
                          <a:latin typeface="+mn-lt"/>
                        </a:rPr>
                        <a:t>-24,8</a:t>
                      </a:r>
                    </a:p>
                  </a:txBody>
                  <a:tcPr marL="9525" marR="9525" marT="9525" marB="0" anchor="b">
                    <a:lnL>
                      <a:noFill/>
                    </a:lnL>
                    <a:lnR>
                      <a:noFill/>
                    </a:lnR>
                    <a:lnT>
                      <a:noFill/>
                    </a:lnT>
                    <a:lnB>
                      <a:noFill/>
                    </a:lnB>
                    <a:solidFill>
                      <a:srgbClr val="BFBFBF"/>
                    </a:solidFill>
                  </a:tcPr>
                </a:tc>
                <a:tc>
                  <a:txBody>
                    <a:bodyPr/>
                    <a:lstStyle/>
                    <a:p>
                      <a:pPr algn="r" fontAlgn="b"/>
                      <a:r>
                        <a:rPr lang="fi-FI" sz="1100" b="0" i="0" u="none" strike="noStrike">
                          <a:solidFill>
                            <a:srgbClr val="000000"/>
                          </a:solidFill>
                          <a:effectLst/>
                          <a:latin typeface="+mn-lt"/>
                        </a:rPr>
                        <a:t>16,1</a:t>
                      </a:r>
                    </a:p>
                  </a:txBody>
                  <a:tcPr marL="9525" marR="9525" marT="9525" marB="0" anchor="b">
                    <a:lnL>
                      <a:noFill/>
                    </a:lnL>
                    <a:lnR>
                      <a:noFill/>
                    </a:lnR>
                    <a:lnT>
                      <a:noFill/>
                    </a:lnT>
                    <a:lnB>
                      <a:noFill/>
                    </a:lnB>
                    <a:solidFill>
                      <a:srgbClr val="BFBFBF"/>
                    </a:solidFill>
                  </a:tcPr>
                </a:tc>
                <a:tc>
                  <a:txBody>
                    <a:bodyPr/>
                    <a:lstStyle/>
                    <a:p>
                      <a:pPr algn="r" fontAlgn="b"/>
                      <a:r>
                        <a:rPr lang="fi-FI" sz="1100" b="0" i="0" u="none" strike="noStrike">
                          <a:solidFill>
                            <a:srgbClr val="000000"/>
                          </a:solidFill>
                          <a:effectLst/>
                          <a:latin typeface="+mn-lt"/>
                        </a:rPr>
                        <a:t>10,7</a:t>
                      </a:r>
                    </a:p>
                  </a:txBody>
                  <a:tcPr marL="9525" marR="9525" marT="9525" marB="0" anchor="b">
                    <a:lnL>
                      <a:noFill/>
                    </a:lnL>
                    <a:lnR>
                      <a:noFill/>
                    </a:lnR>
                    <a:lnT>
                      <a:noFill/>
                    </a:lnT>
                    <a:lnB>
                      <a:noFill/>
                    </a:lnB>
                    <a:solidFill>
                      <a:srgbClr val="BFBFBF"/>
                    </a:solidFill>
                  </a:tcPr>
                </a:tc>
                <a:tc>
                  <a:txBody>
                    <a:bodyPr/>
                    <a:lstStyle/>
                    <a:p>
                      <a:pPr algn="r" fontAlgn="b"/>
                      <a:r>
                        <a:rPr lang="fi-FI" sz="1100" b="0" i="0" u="none" strike="noStrike" dirty="0">
                          <a:solidFill>
                            <a:srgbClr val="000000"/>
                          </a:solidFill>
                          <a:effectLst/>
                          <a:highlight>
                            <a:srgbClr val="BFBFBF"/>
                          </a:highlight>
                          <a:latin typeface="Franklin Gothic Book (Leipäteksti)"/>
                        </a:rPr>
                        <a:t>-2,8</a:t>
                      </a:r>
                    </a:p>
                  </a:txBody>
                  <a:tcPr marL="9525" marR="9525" marT="9525" marB="0" anchor="b">
                    <a:lnL>
                      <a:noFill/>
                    </a:lnL>
                    <a:lnR>
                      <a:noFill/>
                    </a:lnR>
                    <a:lnT>
                      <a:noFill/>
                    </a:lnT>
                    <a:lnB>
                      <a:noFill/>
                    </a:lnB>
                    <a:solidFill>
                      <a:srgbClr val="BFBFBF"/>
                    </a:solidFill>
                  </a:tcPr>
                </a:tc>
                <a:extLst>
                  <a:ext uri="{0D108BD9-81ED-4DB2-BD59-A6C34878D82A}">
                    <a16:rowId xmlns:a16="http://schemas.microsoft.com/office/drawing/2014/main" val="2587358732"/>
                  </a:ext>
                </a:extLst>
              </a:tr>
              <a:tr h="209879">
                <a:tc>
                  <a:txBody>
                    <a:bodyPr/>
                    <a:lstStyle/>
                    <a:p>
                      <a:pPr algn="l" fontAlgn="b"/>
                      <a:r>
                        <a:rPr lang="fi-FI" sz="1100" b="0" i="0" u="none" strike="noStrike">
                          <a:solidFill>
                            <a:srgbClr val="000000"/>
                          </a:solidFill>
                          <a:effectLst/>
                          <a:latin typeface="+mn-lt"/>
                        </a:rPr>
                        <a:t>Pohjois-Pohjanmaa</a:t>
                      </a:r>
                    </a:p>
                  </a:txBody>
                  <a:tcPr marL="9525" marR="9525" marT="9525" marB="0" anchor="b">
                    <a:lnL>
                      <a:noFill/>
                    </a:lnL>
                    <a:lnR>
                      <a:noFill/>
                    </a:lnR>
                    <a:lnT>
                      <a:noFill/>
                    </a:lnT>
                    <a:lnB>
                      <a:noFill/>
                    </a:lnB>
                  </a:tcPr>
                </a:tc>
                <a:tc>
                  <a:txBody>
                    <a:bodyPr/>
                    <a:lstStyle/>
                    <a:p>
                      <a:pPr algn="r" fontAlgn="b"/>
                      <a:r>
                        <a:rPr lang="fi-FI" sz="1100" b="0" i="0" u="none" strike="noStrike">
                          <a:solidFill>
                            <a:srgbClr val="000000"/>
                          </a:solidFill>
                          <a:effectLst/>
                          <a:latin typeface="+mn-lt"/>
                        </a:rPr>
                        <a:t>3,7</a:t>
                      </a:r>
                    </a:p>
                  </a:txBody>
                  <a:tcPr marL="9525" marR="9525" marT="9525" marB="0" anchor="b">
                    <a:lnL>
                      <a:noFill/>
                    </a:lnL>
                    <a:lnR>
                      <a:noFill/>
                    </a:lnR>
                    <a:lnT>
                      <a:noFill/>
                    </a:lnT>
                    <a:lnB>
                      <a:noFill/>
                    </a:lnB>
                  </a:tcPr>
                </a:tc>
                <a:tc>
                  <a:txBody>
                    <a:bodyPr/>
                    <a:lstStyle/>
                    <a:p>
                      <a:pPr algn="r" fontAlgn="b"/>
                      <a:r>
                        <a:rPr lang="fi-FI" sz="1100" b="0" i="0" u="none" strike="noStrike">
                          <a:solidFill>
                            <a:srgbClr val="000000"/>
                          </a:solidFill>
                          <a:effectLst/>
                          <a:latin typeface="+mn-lt"/>
                        </a:rPr>
                        <a:t>4,4</a:t>
                      </a:r>
                    </a:p>
                  </a:txBody>
                  <a:tcPr marL="9525" marR="9525" marT="9525" marB="0" anchor="b">
                    <a:lnL>
                      <a:noFill/>
                    </a:lnL>
                    <a:lnR>
                      <a:noFill/>
                    </a:lnR>
                    <a:lnT>
                      <a:noFill/>
                    </a:lnT>
                    <a:lnB>
                      <a:noFill/>
                    </a:lnB>
                  </a:tcPr>
                </a:tc>
                <a:tc>
                  <a:txBody>
                    <a:bodyPr/>
                    <a:lstStyle/>
                    <a:p>
                      <a:pPr algn="r" fontAlgn="b"/>
                      <a:r>
                        <a:rPr lang="fi-FI" sz="1100" b="0" i="0" u="none" strike="noStrike">
                          <a:solidFill>
                            <a:srgbClr val="000000"/>
                          </a:solidFill>
                          <a:effectLst/>
                          <a:latin typeface="+mn-lt"/>
                        </a:rPr>
                        <a:t>-0,5</a:t>
                      </a:r>
                    </a:p>
                  </a:txBody>
                  <a:tcPr marL="9525" marR="9525" marT="9525" marB="0" anchor="b">
                    <a:lnL>
                      <a:noFill/>
                    </a:lnL>
                    <a:lnR>
                      <a:noFill/>
                    </a:lnR>
                    <a:lnT>
                      <a:noFill/>
                    </a:lnT>
                    <a:lnB>
                      <a:noFill/>
                    </a:lnB>
                  </a:tcPr>
                </a:tc>
                <a:tc>
                  <a:txBody>
                    <a:bodyPr/>
                    <a:lstStyle/>
                    <a:p>
                      <a:pPr algn="r" fontAlgn="b"/>
                      <a:r>
                        <a:rPr lang="fi-FI" sz="1100" b="0" i="0" u="none" strike="noStrike">
                          <a:solidFill>
                            <a:srgbClr val="000000"/>
                          </a:solidFill>
                          <a:effectLst/>
                          <a:latin typeface="+mn-lt"/>
                        </a:rPr>
                        <a:t>2,5</a:t>
                      </a:r>
                    </a:p>
                  </a:txBody>
                  <a:tcPr marL="9525" marR="9525" marT="9525" marB="0" anchor="b">
                    <a:lnL>
                      <a:noFill/>
                    </a:lnL>
                    <a:lnR>
                      <a:noFill/>
                    </a:lnR>
                    <a:lnT>
                      <a:noFill/>
                    </a:lnT>
                    <a:lnB>
                      <a:noFill/>
                    </a:lnB>
                  </a:tcPr>
                </a:tc>
                <a:tc>
                  <a:txBody>
                    <a:bodyPr/>
                    <a:lstStyle/>
                    <a:p>
                      <a:pPr algn="r" fontAlgn="b"/>
                      <a:r>
                        <a:rPr lang="fi-FI" sz="1100" b="0" i="0" u="none" strike="noStrike">
                          <a:solidFill>
                            <a:srgbClr val="000000"/>
                          </a:solidFill>
                          <a:effectLst/>
                          <a:latin typeface="+mn-lt"/>
                        </a:rPr>
                        <a:t>2,9</a:t>
                      </a:r>
                    </a:p>
                  </a:txBody>
                  <a:tcPr marL="9525" marR="9525" marT="9525" marB="0" anchor="b">
                    <a:lnL>
                      <a:noFill/>
                    </a:lnL>
                    <a:lnR>
                      <a:noFill/>
                    </a:lnR>
                    <a:lnT>
                      <a:noFill/>
                    </a:lnT>
                    <a:lnB>
                      <a:noFill/>
                    </a:lnB>
                  </a:tcPr>
                </a:tc>
                <a:tc>
                  <a:txBody>
                    <a:bodyPr/>
                    <a:lstStyle/>
                    <a:p>
                      <a:pPr algn="r" fontAlgn="b"/>
                      <a:r>
                        <a:rPr lang="fi-FI" sz="1100" b="0" i="0" u="none" strike="noStrike">
                          <a:solidFill>
                            <a:srgbClr val="000000"/>
                          </a:solidFill>
                          <a:effectLst/>
                          <a:latin typeface="+mn-lt"/>
                        </a:rPr>
                        <a:t>-3,7</a:t>
                      </a:r>
                    </a:p>
                  </a:txBody>
                  <a:tcPr marL="9525" marR="9525" marT="9525" marB="0" anchor="b">
                    <a:lnL>
                      <a:noFill/>
                    </a:lnL>
                    <a:lnR>
                      <a:noFill/>
                    </a:lnR>
                    <a:lnT>
                      <a:noFill/>
                    </a:lnT>
                    <a:lnB>
                      <a:noFill/>
                    </a:lnB>
                  </a:tcPr>
                </a:tc>
                <a:tc>
                  <a:txBody>
                    <a:bodyPr/>
                    <a:lstStyle/>
                    <a:p>
                      <a:pPr algn="r" fontAlgn="b"/>
                      <a:r>
                        <a:rPr lang="fi-FI" sz="1100" b="0" i="0" u="none" strike="noStrike">
                          <a:solidFill>
                            <a:srgbClr val="000000"/>
                          </a:solidFill>
                          <a:effectLst/>
                          <a:latin typeface="+mn-lt"/>
                        </a:rPr>
                        <a:t>5,1</a:t>
                      </a:r>
                    </a:p>
                  </a:txBody>
                  <a:tcPr marL="9525" marR="9525" marT="9525" marB="0" anchor="b">
                    <a:lnL>
                      <a:noFill/>
                    </a:lnL>
                    <a:lnR>
                      <a:noFill/>
                    </a:lnR>
                    <a:lnT>
                      <a:noFill/>
                    </a:lnT>
                    <a:lnB>
                      <a:noFill/>
                    </a:lnB>
                  </a:tcPr>
                </a:tc>
                <a:tc>
                  <a:txBody>
                    <a:bodyPr/>
                    <a:lstStyle/>
                    <a:p>
                      <a:pPr algn="r" fontAlgn="b"/>
                      <a:r>
                        <a:rPr lang="fi-FI" sz="1100" b="0" i="0" u="none" strike="noStrike">
                          <a:solidFill>
                            <a:srgbClr val="000000"/>
                          </a:solidFill>
                          <a:effectLst/>
                          <a:latin typeface="+mn-lt"/>
                        </a:rPr>
                        <a:t>5,6</a:t>
                      </a:r>
                    </a:p>
                  </a:txBody>
                  <a:tcPr marL="9525" marR="9525" marT="9525" marB="0" anchor="b">
                    <a:lnL>
                      <a:noFill/>
                    </a:lnL>
                    <a:lnR>
                      <a:noFill/>
                    </a:lnR>
                    <a:lnT>
                      <a:noFill/>
                    </a:lnT>
                    <a:lnB>
                      <a:noFill/>
                    </a:lnB>
                  </a:tcPr>
                </a:tc>
                <a:tc>
                  <a:txBody>
                    <a:bodyPr/>
                    <a:lstStyle/>
                    <a:p>
                      <a:pPr algn="r" fontAlgn="b"/>
                      <a:r>
                        <a:rPr lang="fi-FI" sz="1100" b="0" i="0" u="none" strike="noStrike">
                          <a:solidFill>
                            <a:srgbClr val="000000"/>
                          </a:solidFill>
                          <a:effectLst/>
                          <a:latin typeface="+mn-lt"/>
                        </a:rPr>
                        <a:t>2,8</a:t>
                      </a:r>
                    </a:p>
                  </a:txBody>
                  <a:tcPr marL="9525" marR="9525" marT="9525" marB="0" anchor="b">
                    <a:lnL>
                      <a:noFill/>
                    </a:lnL>
                    <a:lnR>
                      <a:noFill/>
                    </a:lnR>
                    <a:lnT>
                      <a:noFill/>
                    </a:lnT>
                    <a:lnB>
                      <a:noFill/>
                    </a:lnB>
                  </a:tcPr>
                </a:tc>
                <a:tc>
                  <a:txBody>
                    <a:bodyPr/>
                    <a:lstStyle/>
                    <a:p>
                      <a:pPr algn="r" fontAlgn="b"/>
                      <a:r>
                        <a:rPr lang="fi-FI" sz="1100" b="0" i="0" u="none" strike="noStrike">
                          <a:solidFill>
                            <a:srgbClr val="000000"/>
                          </a:solidFill>
                          <a:effectLst/>
                          <a:latin typeface="+mn-lt"/>
                        </a:rPr>
                        <a:t>-0,4</a:t>
                      </a:r>
                    </a:p>
                  </a:txBody>
                  <a:tcPr marL="9525" marR="9525" marT="9525" marB="0" anchor="b">
                    <a:lnL>
                      <a:noFill/>
                    </a:lnL>
                    <a:lnR>
                      <a:noFill/>
                    </a:lnR>
                    <a:lnT>
                      <a:noFill/>
                    </a:lnT>
                    <a:lnB>
                      <a:noFill/>
                    </a:lnB>
                  </a:tcPr>
                </a:tc>
                <a:tc>
                  <a:txBody>
                    <a:bodyPr/>
                    <a:lstStyle/>
                    <a:p>
                      <a:pPr algn="r" fontAlgn="b"/>
                      <a:r>
                        <a:rPr lang="fi-FI" sz="1100" b="0" i="0" u="none" strike="noStrike">
                          <a:solidFill>
                            <a:srgbClr val="000000"/>
                          </a:solidFill>
                          <a:effectLst/>
                          <a:latin typeface="+mn-lt"/>
                        </a:rPr>
                        <a:t>-12,9</a:t>
                      </a:r>
                    </a:p>
                  </a:txBody>
                  <a:tcPr marL="9525" marR="9525" marT="9525" marB="0" anchor="b">
                    <a:lnL>
                      <a:noFill/>
                    </a:lnL>
                    <a:lnR>
                      <a:noFill/>
                    </a:lnR>
                    <a:lnT>
                      <a:noFill/>
                    </a:lnT>
                    <a:lnB>
                      <a:noFill/>
                    </a:lnB>
                  </a:tcPr>
                </a:tc>
                <a:tc>
                  <a:txBody>
                    <a:bodyPr/>
                    <a:lstStyle/>
                    <a:p>
                      <a:pPr algn="r" fontAlgn="b"/>
                      <a:r>
                        <a:rPr lang="fi-FI" sz="1100" b="0" i="0" u="none" strike="noStrike">
                          <a:solidFill>
                            <a:srgbClr val="000000"/>
                          </a:solidFill>
                          <a:effectLst/>
                          <a:latin typeface="+mn-lt"/>
                        </a:rPr>
                        <a:t>17,7</a:t>
                      </a:r>
                    </a:p>
                  </a:txBody>
                  <a:tcPr marL="9525" marR="9525" marT="9525" marB="0" anchor="b">
                    <a:lnL>
                      <a:noFill/>
                    </a:lnL>
                    <a:lnR>
                      <a:noFill/>
                    </a:lnR>
                    <a:lnT>
                      <a:noFill/>
                    </a:lnT>
                    <a:lnB>
                      <a:noFill/>
                    </a:lnB>
                  </a:tcPr>
                </a:tc>
                <a:tc>
                  <a:txBody>
                    <a:bodyPr/>
                    <a:lstStyle/>
                    <a:p>
                      <a:pPr algn="r" fontAlgn="b"/>
                      <a:r>
                        <a:rPr lang="fi-FI" sz="1100" b="0" i="0" u="none" strike="noStrike">
                          <a:solidFill>
                            <a:srgbClr val="000000"/>
                          </a:solidFill>
                          <a:effectLst/>
                          <a:latin typeface="+mn-lt"/>
                        </a:rPr>
                        <a:t>0,2</a:t>
                      </a:r>
                    </a:p>
                  </a:txBody>
                  <a:tcPr marL="9525" marR="9525" marT="9525" marB="0" anchor="b">
                    <a:lnL>
                      <a:noFill/>
                    </a:lnL>
                    <a:lnR>
                      <a:noFill/>
                    </a:lnR>
                    <a:lnT>
                      <a:noFill/>
                    </a:lnT>
                    <a:lnB>
                      <a:noFill/>
                    </a:lnB>
                  </a:tcPr>
                </a:tc>
                <a:tc>
                  <a:txBody>
                    <a:bodyPr/>
                    <a:lstStyle/>
                    <a:p>
                      <a:pPr algn="r" fontAlgn="b"/>
                      <a:r>
                        <a:rPr lang="fi-FI" sz="1100" b="0" i="0" u="none" strike="noStrike" dirty="0">
                          <a:solidFill>
                            <a:srgbClr val="000000"/>
                          </a:solidFill>
                          <a:effectLst/>
                          <a:latin typeface="Franklin Gothic Book (Leipäteksti)"/>
                        </a:rPr>
                        <a:t>0,9</a:t>
                      </a:r>
                    </a:p>
                  </a:txBody>
                  <a:tcPr marL="9525" marR="9525" marT="9525" marB="0" anchor="b">
                    <a:lnL>
                      <a:noFill/>
                    </a:lnL>
                    <a:lnR>
                      <a:noFill/>
                    </a:lnR>
                    <a:lnT>
                      <a:noFill/>
                    </a:lnT>
                    <a:lnB>
                      <a:noFill/>
                    </a:lnB>
                  </a:tcPr>
                </a:tc>
                <a:extLst>
                  <a:ext uri="{0D108BD9-81ED-4DB2-BD59-A6C34878D82A}">
                    <a16:rowId xmlns:a16="http://schemas.microsoft.com/office/drawing/2014/main" val="3008050636"/>
                  </a:ext>
                </a:extLst>
              </a:tr>
              <a:tr h="209879">
                <a:tc>
                  <a:txBody>
                    <a:bodyPr/>
                    <a:lstStyle/>
                    <a:p>
                      <a:pPr algn="l" fontAlgn="b"/>
                      <a:r>
                        <a:rPr lang="fi-FI" sz="1100" b="0" i="0" u="none" strike="noStrike">
                          <a:solidFill>
                            <a:srgbClr val="000000"/>
                          </a:solidFill>
                          <a:effectLst/>
                          <a:latin typeface="+mn-lt"/>
                        </a:rPr>
                        <a:t>Kainuu</a:t>
                      </a:r>
                    </a:p>
                  </a:txBody>
                  <a:tcPr marL="9525" marR="9525" marT="9525" marB="0" anchor="b">
                    <a:lnL>
                      <a:noFill/>
                    </a:lnL>
                    <a:lnR>
                      <a:noFill/>
                    </a:lnR>
                    <a:lnT>
                      <a:noFill/>
                    </a:lnT>
                    <a:lnB>
                      <a:noFill/>
                    </a:lnB>
                    <a:solidFill>
                      <a:srgbClr val="BFBFBF"/>
                    </a:solidFill>
                  </a:tcPr>
                </a:tc>
                <a:tc>
                  <a:txBody>
                    <a:bodyPr/>
                    <a:lstStyle/>
                    <a:p>
                      <a:pPr algn="r" fontAlgn="b"/>
                      <a:r>
                        <a:rPr lang="fi-FI" sz="1100" b="0" i="0" u="none" strike="noStrike">
                          <a:solidFill>
                            <a:srgbClr val="000000"/>
                          </a:solidFill>
                          <a:effectLst/>
                          <a:latin typeface="+mn-lt"/>
                        </a:rPr>
                        <a:t>1,4</a:t>
                      </a:r>
                    </a:p>
                  </a:txBody>
                  <a:tcPr marL="9525" marR="9525" marT="9525" marB="0" anchor="b">
                    <a:lnL>
                      <a:noFill/>
                    </a:lnL>
                    <a:lnR>
                      <a:noFill/>
                    </a:lnR>
                    <a:lnT>
                      <a:noFill/>
                    </a:lnT>
                    <a:lnB>
                      <a:noFill/>
                    </a:lnB>
                    <a:solidFill>
                      <a:srgbClr val="BFBFBF"/>
                    </a:solidFill>
                  </a:tcPr>
                </a:tc>
                <a:tc>
                  <a:txBody>
                    <a:bodyPr/>
                    <a:lstStyle/>
                    <a:p>
                      <a:pPr algn="r" fontAlgn="b"/>
                      <a:r>
                        <a:rPr lang="fi-FI" sz="1100" b="0" i="0" u="none" strike="noStrike">
                          <a:solidFill>
                            <a:srgbClr val="000000"/>
                          </a:solidFill>
                          <a:effectLst/>
                          <a:latin typeface="+mn-lt"/>
                        </a:rPr>
                        <a:t>-4,3</a:t>
                      </a:r>
                    </a:p>
                  </a:txBody>
                  <a:tcPr marL="9525" marR="9525" marT="9525" marB="0" anchor="b">
                    <a:lnL>
                      <a:noFill/>
                    </a:lnL>
                    <a:lnR>
                      <a:noFill/>
                    </a:lnR>
                    <a:lnT>
                      <a:noFill/>
                    </a:lnT>
                    <a:lnB>
                      <a:noFill/>
                    </a:lnB>
                    <a:solidFill>
                      <a:srgbClr val="BFBFBF"/>
                    </a:solidFill>
                  </a:tcPr>
                </a:tc>
                <a:tc>
                  <a:txBody>
                    <a:bodyPr/>
                    <a:lstStyle/>
                    <a:p>
                      <a:pPr algn="r" fontAlgn="b"/>
                      <a:r>
                        <a:rPr lang="fi-FI" sz="1100" b="0" i="0" u="none" strike="noStrike">
                          <a:solidFill>
                            <a:srgbClr val="000000"/>
                          </a:solidFill>
                          <a:effectLst/>
                          <a:latin typeface="+mn-lt"/>
                        </a:rPr>
                        <a:t>3,7</a:t>
                      </a:r>
                    </a:p>
                  </a:txBody>
                  <a:tcPr marL="9525" marR="9525" marT="9525" marB="0" anchor="b">
                    <a:lnL>
                      <a:noFill/>
                    </a:lnL>
                    <a:lnR>
                      <a:noFill/>
                    </a:lnR>
                    <a:lnT>
                      <a:noFill/>
                    </a:lnT>
                    <a:lnB>
                      <a:noFill/>
                    </a:lnB>
                    <a:solidFill>
                      <a:srgbClr val="BFBFBF"/>
                    </a:solidFill>
                  </a:tcPr>
                </a:tc>
                <a:tc>
                  <a:txBody>
                    <a:bodyPr/>
                    <a:lstStyle/>
                    <a:p>
                      <a:pPr algn="r" fontAlgn="b"/>
                      <a:r>
                        <a:rPr lang="fi-FI" sz="1100" b="0" i="0" u="none" strike="noStrike">
                          <a:solidFill>
                            <a:srgbClr val="000000"/>
                          </a:solidFill>
                          <a:effectLst/>
                          <a:latin typeface="+mn-lt"/>
                        </a:rPr>
                        <a:t>3,5</a:t>
                      </a:r>
                    </a:p>
                  </a:txBody>
                  <a:tcPr marL="9525" marR="9525" marT="9525" marB="0" anchor="b">
                    <a:lnL>
                      <a:noFill/>
                    </a:lnL>
                    <a:lnR>
                      <a:noFill/>
                    </a:lnR>
                    <a:lnT>
                      <a:noFill/>
                    </a:lnT>
                    <a:lnB>
                      <a:noFill/>
                    </a:lnB>
                    <a:solidFill>
                      <a:srgbClr val="BFBFBF"/>
                    </a:solidFill>
                  </a:tcPr>
                </a:tc>
                <a:tc>
                  <a:txBody>
                    <a:bodyPr/>
                    <a:lstStyle/>
                    <a:p>
                      <a:pPr algn="r" fontAlgn="b"/>
                      <a:r>
                        <a:rPr lang="fi-FI" sz="1100" b="0" i="0" u="none" strike="noStrike">
                          <a:solidFill>
                            <a:srgbClr val="000000"/>
                          </a:solidFill>
                          <a:effectLst/>
                          <a:latin typeface="+mn-lt"/>
                        </a:rPr>
                        <a:t>-3,0</a:t>
                      </a:r>
                    </a:p>
                  </a:txBody>
                  <a:tcPr marL="9525" marR="9525" marT="9525" marB="0" anchor="b">
                    <a:lnL>
                      <a:noFill/>
                    </a:lnL>
                    <a:lnR>
                      <a:noFill/>
                    </a:lnR>
                    <a:lnT>
                      <a:noFill/>
                    </a:lnT>
                    <a:lnB>
                      <a:noFill/>
                    </a:lnB>
                    <a:solidFill>
                      <a:srgbClr val="BFBFBF"/>
                    </a:solidFill>
                  </a:tcPr>
                </a:tc>
                <a:tc>
                  <a:txBody>
                    <a:bodyPr/>
                    <a:lstStyle/>
                    <a:p>
                      <a:pPr algn="r" fontAlgn="b"/>
                      <a:r>
                        <a:rPr lang="fi-FI" sz="1100" b="0" i="0" u="none" strike="noStrike">
                          <a:solidFill>
                            <a:srgbClr val="000000"/>
                          </a:solidFill>
                          <a:effectLst/>
                          <a:latin typeface="+mn-lt"/>
                        </a:rPr>
                        <a:t>0,0</a:t>
                      </a:r>
                    </a:p>
                  </a:txBody>
                  <a:tcPr marL="9525" marR="9525" marT="9525" marB="0" anchor="b">
                    <a:lnL>
                      <a:noFill/>
                    </a:lnL>
                    <a:lnR>
                      <a:noFill/>
                    </a:lnR>
                    <a:lnT>
                      <a:noFill/>
                    </a:lnT>
                    <a:lnB>
                      <a:noFill/>
                    </a:lnB>
                    <a:solidFill>
                      <a:srgbClr val="BFBFBF"/>
                    </a:solidFill>
                  </a:tcPr>
                </a:tc>
                <a:tc>
                  <a:txBody>
                    <a:bodyPr/>
                    <a:lstStyle/>
                    <a:p>
                      <a:pPr algn="r" fontAlgn="b"/>
                      <a:r>
                        <a:rPr lang="fi-FI" sz="1100" b="0" i="0" u="none" strike="noStrike">
                          <a:solidFill>
                            <a:srgbClr val="000000"/>
                          </a:solidFill>
                          <a:effectLst/>
                          <a:latin typeface="+mn-lt"/>
                        </a:rPr>
                        <a:t>-0,1</a:t>
                      </a:r>
                    </a:p>
                  </a:txBody>
                  <a:tcPr marL="9525" marR="9525" marT="9525" marB="0" anchor="b">
                    <a:lnL>
                      <a:noFill/>
                    </a:lnL>
                    <a:lnR>
                      <a:noFill/>
                    </a:lnR>
                    <a:lnT>
                      <a:noFill/>
                    </a:lnT>
                    <a:lnB>
                      <a:noFill/>
                    </a:lnB>
                    <a:solidFill>
                      <a:srgbClr val="BFBFBF"/>
                    </a:solidFill>
                  </a:tcPr>
                </a:tc>
                <a:tc>
                  <a:txBody>
                    <a:bodyPr/>
                    <a:lstStyle/>
                    <a:p>
                      <a:pPr algn="r" fontAlgn="b"/>
                      <a:r>
                        <a:rPr lang="fi-FI" sz="1100" b="0" i="0" u="none" strike="noStrike">
                          <a:solidFill>
                            <a:srgbClr val="000000"/>
                          </a:solidFill>
                          <a:effectLst/>
                          <a:latin typeface="+mn-lt"/>
                        </a:rPr>
                        <a:t>-1,6</a:t>
                      </a:r>
                    </a:p>
                  </a:txBody>
                  <a:tcPr marL="9525" marR="9525" marT="9525" marB="0" anchor="b">
                    <a:lnL>
                      <a:noFill/>
                    </a:lnL>
                    <a:lnR>
                      <a:noFill/>
                    </a:lnR>
                    <a:lnT>
                      <a:noFill/>
                    </a:lnT>
                    <a:lnB>
                      <a:noFill/>
                    </a:lnB>
                    <a:solidFill>
                      <a:srgbClr val="BFBFBF"/>
                    </a:solidFill>
                  </a:tcPr>
                </a:tc>
                <a:tc>
                  <a:txBody>
                    <a:bodyPr/>
                    <a:lstStyle/>
                    <a:p>
                      <a:pPr algn="r" fontAlgn="b"/>
                      <a:r>
                        <a:rPr lang="fi-FI" sz="1100" b="0" i="0" u="none" strike="noStrike">
                          <a:solidFill>
                            <a:srgbClr val="000000"/>
                          </a:solidFill>
                          <a:effectLst/>
                          <a:latin typeface="+mn-lt"/>
                        </a:rPr>
                        <a:t>4,1</a:t>
                      </a:r>
                    </a:p>
                  </a:txBody>
                  <a:tcPr marL="9525" marR="9525" marT="9525" marB="0" anchor="b">
                    <a:lnL>
                      <a:noFill/>
                    </a:lnL>
                    <a:lnR>
                      <a:noFill/>
                    </a:lnR>
                    <a:lnT>
                      <a:noFill/>
                    </a:lnT>
                    <a:lnB>
                      <a:noFill/>
                    </a:lnB>
                    <a:solidFill>
                      <a:srgbClr val="BFBFBF"/>
                    </a:solidFill>
                  </a:tcPr>
                </a:tc>
                <a:tc>
                  <a:txBody>
                    <a:bodyPr/>
                    <a:lstStyle/>
                    <a:p>
                      <a:pPr algn="r" fontAlgn="b"/>
                      <a:r>
                        <a:rPr lang="fi-FI" sz="1100" b="0" i="0" u="none" strike="noStrike">
                          <a:solidFill>
                            <a:srgbClr val="000000"/>
                          </a:solidFill>
                          <a:effectLst/>
                          <a:latin typeface="+mn-lt"/>
                        </a:rPr>
                        <a:t>4,0</a:t>
                      </a:r>
                    </a:p>
                  </a:txBody>
                  <a:tcPr marL="9525" marR="9525" marT="9525" marB="0" anchor="b">
                    <a:lnL>
                      <a:noFill/>
                    </a:lnL>
                    <a:lnR>
                      <a:noFill/>
                    </a:lnR>
                    <a:lnT>
                      <a:noFill/>
                    </a:lnT>
                    <a:lnB>
                      <a:noFill/>
                    </a:lnB>
                    <a:solidFill>
                      <a:srgbClr val="BFBFBF"/>
                    </a:solidFill>
                  </a:tcPr>
                </a:tc>
                <a:tc>
                  <a:txBody>
                    <a:bodyPr/>
                    <a:lstStyle/>
                    <a:p>
                      <a:pPr algn="r" fontAlgn="b"/>
                      <a:r>
                        <a:rPr lang="fi-FI" sz="1100" b="0" i="0" u="none" strike="noStrike">
                          <a:solidFill>
                            <a:srgbClr val="000000"/>
                          </a:solidFill>
                          <a:effectLst/>
                          <a:latin typeface="+mn-lt"/>
                        </a:rPr>
                        <a:t>-12,7</a:t>
                      </a:r>
                    </a:p>
                  </a:txBody>
                  <a:tcPr marL="9525" marR="9525" marT="9525" marB="0" anchor="b">
                    <a:lnL>
                      <a:noFill/>
                    </a:lnL>
                    <a:lnR>
                      <a:noFill/>
                    </a:lnR>
                    <a:lnT>
                      <a:noFill/>
                    </a:lnT>
                    <a:lnB>
                      <a:noFill/>
                    </a:lnB>
                    <a:solidFill>
                      <a:srgbClr val="BFBFBF"/>
                    </a:solidFill>
                  </a:tcPr>
                </a:tc>
                <a:tc>
                  <a:txBody>
                    <a:bodyPr/>
                    <a:lstStyle/>
                    <a:p>
                      <a:pPr algn="r" fontAlgn="b"/>
                      <a:r>
                        <a:rPr lang="fi-FI" sz="1100" b="0" i="0" u="none" strike="noStrike">
                          <a:solidFill>
                            <a:srgbClr val="000000"/>
                          </a:solidFill>
                          <a:effectLst/>
                          <a:latin typeface="+mn-lt"/>
                        </a:rPr>
                        <a:t>12,1</a:t>
                      </a:r>
                    </a:p>
                  </a:txBody>
                  <a:tcPr marL="9525" marR="9525" marT="9525" marB="0" anchor="b">
                    <a:lnL>
                      <a:noFill/>
                    </a:lnL>
                    <a:lnR>
                      <a:noFill/>
                    </a:lnR>
                    <a:lnT>
                      <a:noFill/>
                    </a:lnT>
                    <a:lnB>
                      <a:noFill/>
                    </a:lnB>
                    <a:solidFill>
                      <a:srgbClr val="BFBFBF"/>
                    </a:solidFill>
                  </a:tcPr>
                </a:tc>
                <a:tc>
                  <a:txBody>
                    <a:bodyPr/>
                    <a:lstStyle/>
                    <a:p>
                      <a:pPr algn="r" fontAlgn="b"/>
                      <a:r>
                        <a:rPr lang="fi-FI" sz="1100" b="0" i="0" u="none" strike="noStrike">
                          <a:solidFill>
                            <a:srgbClr val="000000"/>
                          </a:solidFill>
                          <a:effectLst/>
                          <a:latin typeface="+mn-lt"/>
                        </a:rPr>
                        <a:t>-3,2</a:t>
                      </a:r>
                    </a:p>
                  </a:txBody>
                  <a:tcPr marL="9525" marR="9525" marT="9525" marB="0" anchor="b">
                    <a:lnL>
                      <a:noFill/>
                    </a:lnL>
                    <a:lnR>
                      <a:noFill/>
                    </a:lnR>
                    <a:lnT>
                      <a:noFill/>
                    </a:lnT>
                    <a:lnB>
                      <a:noFill/>
                    </a:lnB>
                    <a:solidFill>
                      <a:srgbClr val="BFBFBF"/>
                    </a:solidFill>
                  </a:tcPr>
                </a:tc>
                <a:tc>
                  <a:txBody>
                    <a:bodyPr/>
                    <a:lstStyle/>
                    <a:p>
                      <a:pPr algn="r" fontAlgn="b"/>
                      <a:r>
                        <a:rPr lang="fi-FI" sz="1100" b="0" i="0" u="none" strike="noStrike" dirty="0">
                          <a:solidFill>
                            <a:srgbClr val="000000"/>
                          </a:solidFill>
                          <a:effectLst/>
                          <a:highlight>
                            <a:srgbClr val="BFBFBF"/>
                          </a:highlight>
                          <a:latin typeface="Franklin Gothic Book (Leipäteksti)"/>
                        </a:rPr>
                        <a:t>-2,1</a:t>
                      </a:r>
                    </a:p>
                  </a:txBody>
                  <a:tcPr marL="9525" marR="9525" marT="9525" marB="0" anchor="b">
                    <a:lnL>
                      <a:noFill/>
                    </a:lnL>
                    <a:lnR>
                      <a:noFill/>
                    </a:lnR>
                    <a:lnT>
                      <a:noFill/>
                    </a:lnT>
                    <a:lnB>
                      <a:noFill/>
                    </a:lnB>
                    <a:solidFill>
                      <a:srgbClr val="BFBFBF"/>
                    </a:solidFill>
                  </a:tcPr>
                </a:tc>
                <a:extLst>
                  <a:ext uri="{0D108BD9-81ED-4DB2-BD59-A6C34878D82A}">
                    <a16:rowId xmlns:a16="http://schemas.microsoft.com/office/drawing/2014/main" val="213011137"/>
                  </a:ext>
                </a:extLst>
              </a:tr>
              <a:tr h="209879">
                <a:tc>
                  <a:txBody>
                    <a:bodyPr/>
                    <a:lstStyle/>
                    <a:p>
                      <a:pPr algn="l" fontAlgn="b"/>
                      <a:r>
                        <a:rPr lang="fi-FI" sz="1100" b="0" i="0" u="none" strike="noStrike">
                          <a:solidFill>
                            <a:srgbClr val="000000"/>
                          </a:solidFill>
                          <a:effectLst/>
                          <a:latin typeface="+mn-lt"/>
                        </a:rPr>
                        <a:t>Lappi</a:t>
                      </a:r>
                    </a:p>
                  </a:txBody>
                  <a:tcPr marL="9525" marR="9525" marT="9525" marB="0" anchor="b">
                    <a:lnL>
                      <a:noFill/>
                    </a:lnL>
                    <a:lnR>
                      <a:noFill/>
                    </a:lnR>
                    <a:lnT>
                      <a:noFill/>
                    </a:lnT>
                    <a:lnB>
                      <a:noFill/>
                    </a:lnB>
                  </a:tcPr>
                </a:tc>
                <a:tc>
                  <a:txBody>
                    <a:bodyPr/>
                    <a:lstStyle/>
                    <a:p>
                      <a:pPr algn="r" fontAlgn="b"/>
                      <a:r>
                        <a:rPr lang="fi-FI" sz="1100" b="0" i="0" u="none" strike="noStrike">
                          <a:solidFill>
                            <a:srgbClr val="000000"/>
                          </a:solidFill>
                          <a:effectLst/>
                          <a:latin typeface="+mn-lt"/>
                        </a:rPr>
                        <a:t>-0,3</a:t>
                      </a:r>
                    </a:p>
                  </a:txBody>
                  <a:tcPr marL="9525" marR="9525" marT="9525" marB="0" anchor="b">
                    <a:lnL>
                      <a:noFill/>
                    </a:lnL>
                    <a:lnR>
                      <a:noFill/>
                    </a:lnR>
                    <a:lnT>
                      <a:noFill/>
                    </a:lnT>
                    <a:lnB>
                      <a:noFill/>
                    </a:lnB>
                  </a:tcPr>
                </a:tc>
                <a:tc>
                  <a:txBody>
                    <a:bodyPr/>
                    <a:lstStyle/>
                    <a:p>
                      <a:pPr algn="r" fontAlgn="b"/>
                      <a:r>
                        <a:rPr lang="fi-FI" sz="1100" b="0" i="0" u="none" strike="noStrike">
                          <a:solidFill>
                            <a:srgbClr val="000000"/>
                          </a:solidFill>
                          <a:effectLst/>
                          <a:latin typeface="+mn-lt"/>
                        </a:rPr>
                        <a:t>2,7</a:t>
                      </a:r>
                    </a:p>
                  </a:txBody>
                  <a:tcPr marL="9525" marR="9525" marT="9525" marB="0" anchor="b">
                    <a:lnL>
                      <a:noFill/>
                    </a:lnL>
                    <a:lnR>
                      <a:noFill/>
                    </a:lnR>
                    <a:lnT>
                      <a:noFill/>
                    </a:lnT>
                    <a:lnB>
                      <a:noFill/>
                    </a:lnB>
                  </a:tcPr>
                </a:tc>
                <a:tc>
                  <a:txBody>
                    <a:bodyPr/>
                    <a:lstStyle/>
                    <a:p>
                      <a:pPr algn="r" fontAlgn="b"/>
                      <a:r>
                        <a:rPr lang="fi-FI" sz="1100" b="0" i="0" u="none" strike="noStrike">
                          <a:solidFill>
                            <a:srgbClr val="000000"/>
                          </a:solidFill>
                          <a:effectLst/>
                          <a:latin typeface="+mn-lt"/>
                        </a:rPr>
                        <a:t>4,9</a:t>
                      </a:r>
                    </a:p>
                  </a:txBody>
                  <a:tcPr marL="9525" marR="9525" marT="9525" marB="0" anchor="b">
                    <a:lnL>
                      <a:noFill/>
                    </a:lnL>
                    <a:lnR>
                      <a:noFill/>
                    </a:lnR>
                    <a:lnT>
                      <a:noFill/>
                    </a:lnT>
                    <a:lnB>
                      <a:noFill/>
                    </a:lnB>
                  </a:tcPr>
                </a:tc>
                <a:tc>
                  <a:txBody>
                    <a:bodyPr/>
                    <a:lstStyle/>
                    <a:p>
                      <a:pPr algn="r" fontAlgn="b"/>
                      <a:r>
                        <a:rPr lang="fi-FI" sz="1100" b="0" i="0" u="none" strike="noStrike">
                          <a:solidFill>
                            <a:srgbClr val="000000"/>
                          </a:solidFill>
                          <a:effectLst/>
                          <a:latin typeface="+mn-lt"/>
                        </a:rPr>
                        <a:t>0,2</a:t>
                      </a:r>
                    </a:p>
                  </a:txBody>
                  <a:tcPr marL="9525" marR="9525" marT="9525" marB="0" anchor="b">
                    <a:lnL>
                      <a:noFill/>
                    </a:lnL>
                    <a:lnR>
                      <a:noFill/>
                    </a:lnR>
                    <a:lnT>
                      <a:noFill/>
                    </a:lnT>
                    <a:lnB>
                      <a:noFill/>
                    </a:lnB>
                  </a:tcPr>
                </a:tc>
                <a:tc>
                  <a:txBody>
                    <a:bodyPr/>
                    <a:lstStyle/>
                    <a:p>
                      <a:pPr algn="r" fontAlgn="b"/>
                      <a:r>
                        <a:rPr lang="fi-FI" sz="1100" b="0" i="0" u="none" strike="noStrike">
                          <a:solidFill>
                            <a:srgbClr val="000000"/>
                          </a:solidFill>
                          <a:effectLst/>
                          <a:latin typeface="+mn-lt"/>
                        </a:rPr>
                        <a:t>-2,0</a:t>
                      </a:r>
                    </a:p>
                  </a:txBody>
                  <a:tcPr marL="9525" marR="9525" marT="9525" marB="0" anchor="b">
                    <a:lnL>
                      <a:noFill/>
                    </a:lnL>
                    <a:lnR>
                      <a:noFill/>
                    </a:lnR>
                    <a:lnT>
                      <a:noFill/>
                    </a:lnT>
                    <a:lnB>
                      <a:noFill/>
                    </a:lnB>
                  </a:tcPr>
                </a:tc>
                <a:tc>
                  <a:txBody>
                    <a:bodyPr/>
                    <a:lstStyle/>
                    <a:p>
                      <a:pPr algn="r" fontAlgn="b"/>
                      <a:r>
                        <a:rPr lang="fi-FI" sz="1100" b="0" i="0" u="none" strike="noStrike">
                          <a:solidFill>
                            <a:srgbClr val="000000"/>
                          </a:solidFill>
                          <a:effectLst/>
                          <a:latin typeface="+mn-lt"/>
                        </a:rPr>
                        <a:t>0,1</a:t>
                      </a:r>
                    </a:p>
                  </a:txBody>
                  <a:tcPr marL="9525" marR="9525" marT="9525" marB="0" anchor="b">
                    <a:lnL>
                      <a:noFill/>
                    </a:lnL>
                    <a:lnR>
                      <a:noFill/>
                    </a:lnR>
                    <a:lnT>
                      <a:noFill/>
                    </a:lnT>
                    <a:lnB>
                      <a:noFill/>
                    </a:lnB>
                  </a:tcPr>
                </a:tc>
                <a:tc>
                  <a:txBody>
                    <a:bodyPr/>
                    <a:lstStyle/>
                    <a:p>
                      <a:pPr algn="r" fontAlgn="b"/>
                      <a:r>
                        <a:rPr lang="fi-FI" sz="1100" b="0" i="0" u="none" strike="noStrike">
                          <a:solidFill>
                            <a:srgbClr val="000000"/>
                          </a:solidFill>
                          <a:effectLst/>
                          <a:latin typeface="+mn-lt"/>
                        </a:rPr>
                        <a:t>13,2</a:t>
                      </a:r>
                    </a:p>
                  </a:txBody>
                  <a:tcPr marL="9525" marR="9525" marT="9525" marB="0" anchor="b">
                    <a:lnL>
                      <a:noFill/>
                    </a:lnL>
                    <a:lnR>
                      <a:noFill/>
                    </a:lnR>
                    <a:lnT>
                      <a:noFill/>
                    </a:lnT>
                    <a:lnB>
                      <a:noFill/>
                    </a:lnB>
                  </a:tcPr>
                </a:tc>
                <a:tc>
                  <a:txBody>
                    <a:bodyPr/>
                    <a:lstStyle/>
                    <a:p>
                      <a:pPr algn="r" fontAlgn="b"/>
                      <a:r>
                        <a:rPr lang="fi-FI" sz="1100" b="0" i="0" u="none" strike="noStrike">
                          <a:solidFill>
                            <a:srgbClr val="000000"/>
                          </a:solidFill>
                          <a:effectLst/>
                          <a:latin typeface="+mn-lt"/>
                        </a:rPr>
                        <a:t>9,1</a:t>
                      </a:r>
                    </a:p>
                  </a:txBody>
                  <a:tcPr marL="9525" marR="9525" marT="9525" marB="0" anchor="b">
                    <a:lnL>
                      <a:noFill/>
                    </a:lnL>
                    <a:lnR>
                      <a:noFill/>
                    </a:lnR>
                    <a:lnT>
                      <a:noFill/>
                    </a:lnT>
                    <a:lnB>
                      <a:noFill/>
                    </a:lnB>
                  </a:tcPr>
                </a:tc>
                <a:tc>
                  <a:txBody>
                    <a:bodyPr/>
                    <a:lstStyle/>
                    <a:p>
                      <a:pPr algn="r" fontAlgn="b"/>
                      <a:r>
                        <a:rPr lang="fi-FI" sz="1100" b="0" i="0" u="none" strike="noStrike">
                          <a:solidFill>
                            <a:srgbClr val="000000"/>
                          </a:solidFill>
                          <a:effectLst/>
                          <a:latin typeface="+mn-lt"/>
                        </a:rPr>
                        <a:t>3,0</a:t>
                      </a:r>
                    </a:p>
                  </a:txBody>
                  <a:tcPr marL="9525" marR="9525" marT="9525" marB="0" anchor="b">
                    <a:lnL>
                      <a:noFill/>
                    </a:lnL>
                    <a:lnR>
                      <a:noFill/>
                    </a:lnR>
                    <a:lnT>
                      <a:noFill/>
                    </a:lnT>
                    <a:lnB>
                      <a:noFill/>
                    </a:lnB>
                  </a:tcPr>
                </a:tc>
                <a:tc>
                  <a:txBody>
                    <a:bodyPr/>
                    <a:lstStyle/>
                    <a:p>
                      <a:pPr algn="r" fontAlgn="b"/>
                      <a:r>
                        <a:rPr lang="fi-FI" sz="1100" b="0" i="0" u="none" strike="noStrike">
                          <a:solidFill>
                            <a:srgbClr val="000000"/>
                          </a:solidFill>
                          <a:effectLst/>
                          <a:latin typeface="+mn-lt"/>
                        </a:rPr>
                        <a:t>4,2</a:t>
                      </a:r>
                    </a:p>
                  </a:txBody>
                  <a:tcPr marL="9525" marR="9525" marT="9525" marB="0" anchor="b">
                    <a:lnL>
                      <a:noFill/>
                    </a:lnL>
                    <a:lnR>
                      <a:noFill/>
                    </a:lnR>
                    <a:lnT>
                      <a:noFill/>
                    </a:lnT>
                    <a:lnB>
                      <a:noFill/>
                    </a:lnB>
                  </a:tcPr>
                </a:tc>
                <a:tc>
                  <a:txBody>
                    <a:bodyPr/>
                    <a:lstStyle/>
                    <a:p>
                      <a:pPr algn="r" fontAlgn="b"/>
                      <a:r>
                        <a:rPr lang="fi-FI" sz="1100" b="0" i="0" u="none" strike="noStrike">
                          <a:solidFill>
                            <a:srgbClr val="000000"/>
                          </a:solidFill>
                          <a:effectLst/>
                          <a:latin typeface="+mn-lt"/>
                        </a:rPr>
                        <a:t>-34,3</a:t>
                      </a:r>
                    </a:p>
                  </a:txBody>
                  <a:tcPr marL="9525" marR="9525" marT="9525" marB="0" anchor="b">
                    <a:lnL>
                      <a:noFill/>
                    </a:lnL>
                    <a:lnR>
                      <a:noFill/>
                    </a:lnR>
                    <a:lnT>
                      <a:noFill/>
                    </a:lnT>
                    <a:lnB>
                      <a:noFill/>
                    </a:lnB>
                  </a:tcPr>
                </a:tc>
                <a:tc>
                  <a:txBody>
                    <a:bodyPr/>
                    <a:lstStyle/>
                    <a:p>
                      <a:pPr algn="r" fontAlgn="b"/>
                      <a:r>
                        <a:rPr lang="fi-FI" sz="1100" b="0" i="0" u="none" strike="noStrike">
                          <a:solidFill>
                            <a:srgbClr val="000000"/>
                          </a:solidFill>
                          <a:effectLst/>
                          <a:latin typeface="+mn-lt"/>
                        </a:rPr>
                        <a:t>14,3</a:t>
                      </a:r>
                    </a:p>
                  </a:txBody>
                  <a:tcPr marL="9525" marR="9525" marT="9525" marB="0" anchor="b">
                    <a:lnL>
                      <a:noFill/>
                    </a:lnL>
                    <a:lnR>
                      <a:noFill/>
                    </a:lnR>
                    <a:lnT>
                      <a:noFill/>
                    </a:lnT>
                    <a:lnB>
                      <a:noFill/>
                    </a:lnB>
                  </a:tcPr>
                </a:tc>
                <a:tc>
                  <a:txBody>
                    <a:bodyPr/>
                    <a:lstStyle/>
                    <a:p>
                      <a:pPr algn="r" fontAlgn="b"/>
                      <a:r>
                        <a:rPr lang="fi-FI" sz="1100" b="0" i="0" u="none" strike="noStrike">
                          <a:solidFill>
                            <a:srgbClr val="000000"/>
                          </a:solidFill>
                          <a:effectLst/>
                          <a:latin typeface="+mn-lt"/>
                        </a:rPr>
                        <a:t>32,4</a:t>
                      </a:r>
                    </a:p>
                  </a:txBody>
                  <a:tcPr marL="9525" marR="9525" marT="9525" marB="0" anchor="b">
                    <a:lnL>
                      <a:noFill/>
                    </a:lnL>
                    <a:lnR>
                      <a:noFill/>
                    </a:lnR>
                    <a:lnT>
                      <a:noFill/>
                    </a:lnT>
                    <a:lnB>
                      <a:noFill/>
                    </a:lnB>
                  </a:tcPr>
                </a:tc>
                <a:tc>
                  <a:txBody>
                    <a:bodyPr/>
                    <a:lstStyle/>
                    <a:p>
                      <a:pPr algn="r" fontAlgn="b"/>
                      <a:r>
                        <a:rPr lang="fi-FI" sz="1100" b="0" i="0" u="none" strike="noStrike" dirty="0">
                          <a:solidFill>
                            <a:srgbClr val="000000"/>
                          </a:solidFill>
                          <a:effectLst/>
                          <a:latin typeface="Franklin Gothic Book (Leipäteksti)"/>
                        </a:rPr>
                        <a:t>7,8</a:t>
                      </a:r>
                    </a:p>
                  </a:txBody>
                  <a:tcPr marL="9525" marR="9525" marT="9525" marB="0" anchor="b">
                    <a:lnL>
                      <a:noFill/>
                    </a:lnL>
                    <a:lnR>
                      <a:noFill/>
                    </a:lnR>
                    <a:lnT>
                      <a:noFill/>
                    </a:lnT>
                    <a:lnB>
                      <a:noFill/>
                    </a:lnB>
                  </a:tcPr>
                </a:tc>
                <a:extLst>
                  <a:ext uri="{0D108BD9-81ED-4DB2-BD59-A6C34878D82A}">
                    <a16:rowId xmlns:a16="http://schemas.microsoft.com/office/drawing/2014/main" val="1443984450"/>
                  </a:ext>
                </a:extLst>
              </a:tr>
              <a:tr h="209879">
                <a:tc>
                  <a:txBody>
                    <a:bodyPr/>
                    <a:lstStyle/>
                    <a:p>
                      <a:pPr algn="l" fontAlgn="b"/>
                      <a:r>
                        <a:rPr lang="fi-FI" sz="1100" b="0" i="0" u="none" strike="noStrike">
                          <a:solidFill>
                            <a:srgbClr val="000000"/>
                          </a:solidFill>
                          <a:effectLst/>
                          <a:latin typeface="+mn-lt"/>
                        </a:rPr>
                        <a:t>Ahvenanmaa</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BFBFBF"/>
                    </a:solidFill>
                  </a:tcPr>
                </a:tc>
                <a:tc>
                  <a:txBody>
                    <a:bodyPr/>
                    <a:lstStyle/>
                    <a:p>
                      <a:pPr algn="r" fontAlgn="b"/>
                      <a:r>
                        <a:rPr lang="fi-FI" sz="1100" b="0" i="0" u="none" strike="noStrike">
                          <a:solidFill>
                            <a:srgbClr val="000000"/>
                          </a:solidFill>
                          <a:effectLst/>
                          <a:latin typeface="+mn-lt"/>
                        </a:rPr>
                        <a:t>-2,5</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BFBFBF"/>
                    </a:solidFill>
                  </a:tcPr>
                </a:tc>
                <a:tc>
                  <a:txBody>
                    <a:bodyPr/>
                    <a:lstStyle/>
                    <a:p>
                      <a:pPr algn="r" fontAlgn="b"/>
                      <a:r>
                        <a:rPr lang="fi-FI" sz="1100" b="0" i="0" u="none" strike="noStrike">
                          <a:solidFill>
                            <a:srgbClr val="000000"/>
                          </a:solidFill>
                          <a:effectLst/>
                          <a:latin typeface="+mn-lt"/>
                        </a:rPr>
                        <a:t>5,3</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BFBFBF"/>
                    </a:solidFill>
                  </a:tcPr>
                </a:tc>
                <a:tc>
                  <a:txBody>
                    <a:bodyPr/>
                    <a:lstStyle/>
                    <a:p>
                      <a:pPr algn="r" fontAlgn="b"/>
                      <a:r>
                        <a:rPr lang="fi-FI" sz="1100" b="0" i="0" u="none" strike="noStrike">
                          <a:solidFill>
                            <a:srgbClr val="000000"/>
                          </a:solidFill>
                          <a:effectLst/>
                          <a:latin typeface="+mn-lt"/>
                        </a:rPr>
                        <a:t>-5,0</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BFBFBF"/>
                    </a:solidFill>
                  </a:tcPr>
                </a:tc>
                <a:tc>
                  <a:txBody>
                    <a:bodyPr/>
                    <a:lstStyle/>
                    <a:p>
                      <a:pPr algn="r" fontAlgn="b"/>
                      <a:r>
                        <a:rPr lang="fi-FI" sz="1100" b="0" i="0" u="none" strike="noStrike">
                          <a:solidFill>
                            <a:srgbClr val="000000"/>
                          </a:solidFill>
                          <a:effectLst/>
                          <a:latin typeface="+mn-lt"/>
                        </a:rPr>
                        <a:t>0,6</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BFBFBF"/>
                    </a:solidFill>
                  </a:tcPr>
                </a:tc>
                <a:tc>
                  <a:txBody>
                    <a:bodyPr/>
                    <a:lstStyle/>
                    <a:p>
                      <a:pPr algn="r" fontAlgn="b"/>
                      <a:r>
                        <a:rPr lang="fi-FI" sz="1100" b="0" i="0" u="none" strike="noStrike">
                          <a:solidFill>
                            <a:srgbClr val="000000"/>
                          </a:solidFill>
                          <a:effectLst/>
                          <a:latin typeface="+mn-lt"/>
                        </a:rPr>
                        <a:t>-4,7</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BFBFBF"/>
                    </a:solidFill>
                  </a:tcPr>
                </a:tc>
                <a:tc>
                  <a:txBody>
                    <a:bodyPr/>
                    <a:lstStyle/>
                    <a:p>
                      <a:pPr algn="r" fontAlgn="b"/>
                      <a:r>
                        <a:rPr lang="fi-FI" sz="1100" b="0" i="0" u="none" strike="noStrike">
                          <a:solidFill>
                            <a:srgbClr val="000000"/>
                          </a:solidFill>
                          <a:effectLst/>
                          <a:latin typeface="+mn-lt"/>
                        </a:rPr>
                        <a:t>4,1</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BFBFBF"/>
                    </a:solidFill>
                  </a:tcPr>
                </a:tc>
                <a:tc>
                  <a:txBody>
                    <a:bodyPr/>
                    <a:lstStyle/>
                    <a:p>
                      <a:pPr algn="r" fontAlgn="b"/>
                      <a:r>
                        <a:rPr lang="fi-FI" sz="1100" b="0" i="0" u="none" strike="noStrike">
                          <a:solidFill>
                            <a:srgbClr val="000000"/>
                          </a:solidFill>
                          <a:effectLst/>
                          <a:latin typeface="+mn-lt"/>
                        </a:rPr>
                        <a:t>0,4</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BFBFBF"/>
                    </a:solidFill>
                  </a:tcPr>
                </a:tc>
                <a:tc>
                  <a:txBody>
                    <a:bodyPr/>
                    <a:lstStyle/>
                    <a:p>
                      <a:pPr algn="r" fontAlgn="b"/>
                      <a:r>
                        <a:rPr lang="fi-FI" sz="1100" b="0" i="0" u="none" strike="noStrike">
                          <a:solidFill>
                            <a:srgbClr val="000000"/>
                          </a:solidFill>
                          <a:effectLst/>
                          <a:latin typeface="+mn-lt"/>
                        </a:rPr>
                        <a:t>-0,6</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BFBFBF"/>
                    </a:solidFill>
                  </a:tcPr>
                </a:tc>
                <a:tc>
                  <a:txBody>
                    <a:bodyPr/>
                    <a:lstStyle/>
                    <a:p>
                      <a:pPr algn="r" fontAlgn="b"/>
                      <a:r>
                        <a:rPr lang="fi-FI" sz="1100" b="0" i="0" u="none" strike="noStrike">
                          <a:solidFill>
                            <a:srgbClr val="000000"/>
                          </a:solidFill>
                          <a:effectLst/>
                          <a:latin typeface="+mn-lt"/>
                        </a:rPr>
                        <a:t>-2,7</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BFBFBF"/>
                    </a:solidFill>
                  </a:tcPr>
                </a:tc>
                <a:tc>
                  <a:txBody>
                    <a:bodyPr/>
                    <a:lstStyle/>
                    <a:p>
                      <a:pPr algn="r" fontAlgn="b"/>
                      <a:r>
                        <a:rPr lang="fi-FI" sz="1100" b="0" i="0" u="none" strike="noStrike">
                          <a:solidFill>
                            <a:srgbClr val="000000"/>
                          </a:solidFill>
                          <a:effectLst/>
                          <a:latin typeface="+mn-lt"/>
                        </a:rPr>
                        <a:t>0,8</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BFBFBF"/>
                    </a:solidFill>
                  </a:tcPr>
                </a:tc>
                <a:tc>
                  <a:txBody>
                    <a:bodyPr/>
                    <a:lstStyle/>
                    <a:p>
                      <a:pPr algn="r" fontAlgn="b"/>
                      <a:r>
                        <a:rPr lang="fi-FI" sz="1100" b="0" i="0" u="none" strike="noStrike">
                          <a:solidFill>
                            <a:srgbClr val="000000"/>
                          </a:solidFill>
                          <a:effectLst/>
                          <a:latin typeface="+mn-lt"/>
                        </a:rPr>
                        <a:t>-59,5</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BFBFBF"/>
                    </a:solidFill>
                  </a:tcPr>
                </a:tc>
                <a:tc>
                  <a:txBody>
                    <a:bodyPr/>
                    <a:lstStyle/>
                    <a:p>
                      <a:pPr algn="r" fontAlgn="b"/>
                      <a:r>
                        <a:rPr lang="fi-FI" sz="1100" b="0" i="0" u="none" strike="noStrike">
                          <a:solidFill>
                            <a:srgbClr val="000000"/>
                          </a:solidFill>
                          <a:effectLst/>
                          <a:latin typeface="+mn-lt"/>
                        </a:rPr>
                        <a:t>74,8</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BFBFBF"/>
                    </a:solidFill>
                  </a:tcPr>
                </a:tc>
                <a:tc>
                  <a:txBody>
                    <a:bodyPr/>
                    <a:lstStyle/>
                    <a:p>
                      <a:pPr algn="r" fontAlgn="b"/>
                      <a:r>
                        <a:rPr lang="fi-FI" sz="1100" b="0" i="0" u="none" strike="noStrike">
                          <a:solidFill>
                            <a:srgbClr val="000000"/>
                          </a:solidFill>
                          <a:effectLst/>
                          <a:latin typeface="+mn-lt"/>
                        </a:rPr>
                        <a:t>60,3</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BFBFBF"/>
                    </a:solidFill>
                  </a:tcPr>
                </a:tc>
                <a:tc>
                  <a:txBody>
                    <a:bodyPr/>
                    <a:lstStyle/>
                    <a:p>
                      <a:pPr algn="r" fontAlgn="b"/>
                      <a:r>
                        <a:rPr lang="fi-FI" sz="1100" b="0" i="0" u="none" strike="noStrike" dirty="0">
                          <a:solidFill>
                            <a:srgbClr val="000000"/>
                          </a:solidFill>
                          <a:effectLst/>
                          <a:highlight>
                            <a:srgbClr val="BFBFBF"/>
                          </a:highlight>
                          <a:latin typeface="Franklin Gothic Book (Leipäteksti)"/>
                        </a:rPr>
                        <a:t>-5,2</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2227541135"/>
                  </a:ext>
                </a:extLst>
              </a:tr>
              <a:tr h="220373">
                <a:tc>
                  <a:txBody>
                    <a:bodyPr/>
                    <a:lstStyle/>
                    <a:p>
                      <a:pPr algn="l" fontAlgn="b"/>
                      <a:r>
                        <a:rPr lang="fi-FI" sz="1100" b="1" i="0" u="none" strike="noStrike">
                          <a:solidFill>
                            <a:srgbClr val="000000"/>
                          </a:solidFill>
                          <a:effectLst/>
                          <a:latin typeface="+mn-lt"/>
                        </a:rPr>
                        <a:t>KOKO MAA</a:t>
                      </a:r>
                    </a:p>
                  </a:txBody>
                  <a:tcPr marL="9525" marR="9525" marT="9525"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fi-FI" sz="1100" b="1" i="0" u="none" strike="noStrike">
                          <a:solidFill>
                            <a:srgbClr val="000000"/>
                          </a:solidFill>
                          <a:effectLst/>
                          <a:latin typeface="+mn-lt"/>
                        </a:rPr>
                        <a:t>3,7</a:t>
                      </a:r>
                    </a:p>
                  </a:txBody>
                  <a:tcPr marL="9525" marR="9525" marT="9525"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fi-FI" sz="1100" b="1" i="0" u="none" strike="noStrike">
                          <a:solidFill>
                            <a:srgbClr val="000000"/>
                          </a:solidFill>
                          <a:effectLst/>
                          <a:latin typeface="+mn-lt"/>
                        </a:rPr>
                        <a:t>3,8</a:t>
                      </a:r>
                    </a:p>
                  </a:txBody>
                  <a:tcPr marL="9525" marR="9525" marT="9525"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fi-FI" sz="1100" b="1" i="0" u="none" strike="noStrike">
                          <a:solidFill>
                            <a:srgbClr val="000000"/>
                          </a:solidFill>
                          <a:effectLst/>
                          <a:latin typeface="+mn-lt"/>
                        </a:rPr>
                        <a:t>1,6</a:t>
                      </a:r>
                    </a:p>
                  </a:txBody>
                  <a:tcPr marL="9525" marR="9525" marT="9525"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fi-FI" sz="1100" b="1" i="0" u="none" strike="noStrike">
                          <a:solidFill>
                            <a:srgbClr val="000000"/>
                          </a:solidFill>
                          <a:effectLst/>
                          <a:latin typeface="+mn-lt"/>
                        </a:rPr>
                        <a:t>-0,4</a:t>
                      </a:r>
                    </a:p>
                  </a:txBody>
                  <a:tcPr marL="9525" marR="9525" marT="9525"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fi-FI" sz="1100" b="1" i="0" u="none" strike="noStrike">
                          <a:solidFill>
                            <a:srgbClr val="000000"/>
                          </a:solidFill>
                          <a:effectLst/>
                          <a:latin typeface="+mn-lt"/>
                        </a:rPr>
                        <a:t>-2,3</a:t>
                      </a:r>
                    </a:p>
                  </a:txBody>
                  <a:tcPr marL="9525" marR="9525" marT="9525"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fi-FI" sz="1100" b="1" i="0" u="none" strike="noStrike">
                          <a:solidFill>
                            <a:srgbClr val="000000"/>
                          </a:solidFill>
                          <a:effectLst/>
                          <a:latin typeface="+mn-lt"/>
                        </a:rPr>
                        <a:t>-0,2</a:t>
                      </a:r>
                    </a:p>
                  </a:txBody>
                  <a:tcPr marL="9525" marR="9525" marT="9525"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fi-FI" sz="1100" b="1" i="0" u="none" strike="noStrike">
                          <a:solidFill>
                            <a:srgbClr val="000000"/>
                          </a:solidFill>
                          <a:effectLst/>
                          <a:latin typeface="+mn-lt"/>
                        </a:rPr>
                        <a:t>3,1</a:t>
                      </a:r>
                    </a:p>
                  </a:txBody>
                  <a:tcPr marL="9525" marR="9525" marT="9525"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fi-FI" sz="1100" b="1" i="0" u="none" strike="noStrike">
                          <a:solidFill>
                            <a:srgbClr val="000000"/>
                          </a:solidFill>
                          <a:effectLst/>
                          <a:latin typeface="+mn-lt"/>
                        </a:rPr>
                        <a:t>7,7</a:t>
                      </a:r>
                    </a:p>
                  </a:txBody>
                  <a:tcPr marL="9525" marR="9525" marT="9525"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fi-FI" sz="1100" b="1" i="0" u="none" strike="noStrike">
                          <a:solidFill>
                            <a:srgbClr val="000000"/>
                          </a:solidFill>
                          <a:effectLst/>
                          <a:latin typeface="+mn-lt"/>
                        </a:rPr>
                        <a:t>1,5</a:t>
                      </a:r>
                    </a:p>
                  </a:txBody>
                  <a:tcPr marL="9525" marR="9525" marT="9525"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fi-FI" sz="1100" b="1" i="0" u="none" strike="noStrike">
                          <a:solidFill>
                            <a:srgbClr val="000000"/>
                          </a:solidFill>
                          <a:effectLst/>
                          <a:latin typeface="+mn-lt"/>
                        </a:rPr>
                        <a:t>3,9</a:t>
                      </a:r>
                    </a:p>
                  </a:txBody>
                  <a:tcPr marL="9525" marR="9525" marT="9525"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fi-FI" sz="1100" b="1" i="0" u="none" strike="noStrike">
                          <a:solidFill>
                            <a:srgbClr val="000000"/>
                          </a:solidFill>
                          <a:effectLst/>
                          <a:latin typeface="+mn-lt"/>
                        </a:rPr>
                        <a:t>-38,0</a:t>
                      </a:r>
                    </a:p>
                  </a:txBody>
                  <a:tcPr marL="9525" marR="9525" marT="9525"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fi-FI" sz="1100" b="1" i="0" u="none" strike="noStrike">
                          <a:solidFill>
                            <a:srgbClr val="000000"/>
                          </a:solidFill>
                          <a:effectLst/>
                          <a:latin typeface="+mn-lt"/>
                        </a:rPr>
                        <a:t>22,1</a:t>
                      </a:r>
                    </a:p>
                  </a:txBody>
                  <a:tcPr marL="9525" marR="9525" marT="9525"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fi-FI" sz="1100" b="1" i="0" u="none" strike="noStrike" dirty="0">
                          <a:solidFill>
                            <a:srgbClr val="000000"/>
                          </a:solidFill>
                          <a:effectLst/>
                          <a:latin typeface="+mn-lt"/>
                        </a:rPr>
                        <a:t>25,6</a:t>
                      </a:r>
                    </a:p>
                  </a:txBody>
                  <a:tcPr marL="9525" marR="9525" marT="9525"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fi-FI" sz="1100" b="1" i="0" u="none" strike="noStrike" dirty="0">
                          <a:solidFill>
                            <a:srgbClr val="000000"/>
                          </a:solidFill>
                          <a:effectLst/>
                          <a:latin typeface="Franklin Gothic Book (Leipäteksti)"/>
                        </a:rPr>
                        <a:t>3,9</a:t>
                      </a:r>
                    </a:p>
                  </a:txBody>
                  <a:tcPr marL="9525" marR="9525" marT="9525"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23625544"/>
                  </a:ext>
                </a:extLst>
              </a:tr>
            </a:tbl>
          </a:graphicData>
        </a:graphic>
      </p:graphicFrame>
    </p:spTree>
    <p:extLst>
      <p:ext uri="{BB962C8B-B14F-4D97-AF65-F5344CB8AC3E}">
        <p14:creationId xmlns:p14="http://schemas.microsoft.com/office/powerpoint/2010/main" val="20706317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CC11">
            <a:alpha val="90000"/>
          </a:srgbClr>
        </a:solidFill>
        <a:effectLst/>
      </p:bgPr>
    </p:bg>
    <p:spTree>
      <p:nvGrpSpPr>
        <p:cNvPr id="1" name=""/>
        <p:cNvGrpSpPr/>
        <p:nvPr/>
      </p:nvGrpSpPr>
      <p:grpSpPr>
        <a:xfrm>
          <a:off x="0" y="0"/>
          <a:ext cx="0" cy="0"/>
          <a:chOff x="0" y="0"/>
          <a:chExt cx="0" cy="0"/>
        </a:xfrm>
      </p:grpSpPr>
      <p:sp>
        <p:nvSpPr>
          <p:cNvPr id="11" name="Otsikko 1">
            <a:extLst>
              <a:ext uri="{FF2B5EF4-FFF2-40B4-BE49-F238E27FC236}">
                <a16:creationId xmlns:a16="http://schemas.microsoft.com/office/drawing/2014/main" id="{8E1BF388-D4F2-9847-AEE5-BC1111CF8AF7}"/>
              </a:ext>
            </a:extLst>
          </p:cNvPr>
          <p:cNvSpPr>
            <a:spLocks noGrp="1"/>
          </p:cNvSpPr>
          <p:nvPr>
            <p:ph type="title"/>
          </p:nvPr>
        </p:nvSpPr>
        <p:spPr>
          <a:xfrm>
            <a:off x="448456" y="365125"/>
            <a:ext cx="11288842" cy="1325563"/>
          </a:xfrm>
        </p:spPr>
        <p:txBody>
          <a:bodyPr>
            <a:normAutofit/>
          </a:bodyPr>
          <a:lstStyle/>
          <a:p>
            <a:r>
              <a:rPr lang="fi-FI" sz="2900" dirty="0"/>
              <a:t>Yöpymisten määrän muutos (%) edellisestä vuodesta v. 2022 ja 2023</a:t>
            </a:r>
          </a:p>
        </p:txBody>
      </p:sp>
      <p:pic>
        <p:nvPicPr>
          <p:cNvPr id="7" name="Kuva 6">
            <a:extLst>
              <a:ext uri="{FF2B5EF4-FFF2-40B4-BE49-F238E27FC236}">
                <a16:creationId xmlns:a16="http://schemas.microsoft.com/office/drawing/2014/main" id="{233DC356-48B9-8E47-86C0-F7011CFFEC98}"/>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9755943" y="6332259"/>
            <a:ext cx="2316136" cy="409184"/>
          </a:xfrm>
          <a:prstGeom prst="rect">
            <a:avLst/>
          </a:prstGeom>
        </p:spPr>
      </p:pic>
      <p:sp>
        <p:nvSpPr>
          <p:cNvPr id="8" name="Tekstiruutu 7">
            <a:extLst>
              <a:ext uri="{FF2B5EF4-FFF2-40B4-BE49-F238E27FC236}">
                <a16:creationId xmlns:a16="http://schemas.microsoft.com/office/drawing/2014/main" id="{F03AEFCE-37F9-478D-BB78-6EC7D7BB270F}"/>
              </a:ext>
            </a:extLst>
          </p:cNvPr>
          <p:cNvSpPr txBox="1"/>
          <p:nvPr/>
        </p:nvSpPr>
        <p:spPr>
          <a:xfrm>
            <a:off x="412951" y="6659572"/>
            <a:ext cx="8352547" cy="215444"/>
          </a:xfrm>
          <a:prstGeom prst="rect">
            <a:avLst/>
          </a:prstGeom>
          <a:noFill/>
        </p:spPr>
        <p:txBody>
          <a:bodyPr wrap="square" rtlCol="0">
            <a:spAutoFit/>
          </a:bodyPr>
          <a:lstStyle/>
          <a:p>
            <a:r>
              <a:rPr lang="fi-FI" sz="800" dirty="0"/>
              <a:t>Lähde: Tilastokeskus. Sisältää kaikki majoitusliikkeet, joissa on vähintään 20 vuodepaikkaa tai sähköpistokkeella varustettua matkailuvaunupaikkaa.</a:t>
            </a:r>
          </a:p>
        </p:txBody>
      </p:sp>
      <p:graphicFrame>
        <p:nvGraphicFramePr>
          <p:cNvPr id="13" name="Kaavio 12">
            <a:extLst>
              <a:ext uri="{FF2B5EF4-FFF2-40B4-BE49-F238E27FC236}">
                <a16:creationId xmlns:a16="http://schemas.microsoft.com/office/drawing/2014/main" id="{7845E714-1995-4B7A-AC7F-E429E185FC85}"/>
              </a:ext>
            </a:extLst>
          </p:cNvPr>
          <p:cNvGraphicFramePr>
            <a:graphicFrameLocks/>
          </p:cNvGraphicFramePr>
          <p:nvPr>
            <p:extLst>
              <p:ext uri="{D42A27DB-BD31-4B8C-83A1-F6EECF244321}">
                <p14:modId xmlns:p14="http://schemas.microsoft.com/office/powerpoint/2010/main" val="3197620069"/>
              </p:ext>
            </p:extLst>
          </p:nvPr>
        </p:nvGraphicFramePr>
        <p:xfrm>
          <a:off x="516730" y="1305334"/>
          <a:ext cx="7916069" cy="523671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Objekti 2">
            <a:extLst>
              <a:ext uri="{FF2B5EF4-FFF2-40B4-BE49-F238E27FC236}">
                <a16:creationId xmlns:a16="http://schemas.microsoft.com/office/drawing/2014/main" id="{EB95D249-CE0F-8FFE-7B24-8168935C942A}"/>
              </a:ext>
            </a:extLst>
          </p:cNvPr>
          <p:cNvGraphicFramePr>
            <a:graphicFrameLocks noChangeAspect="1"/>
          </p:cNvGraphicFramePr>
          <p:nvPr>
            <p:extLst>
              <p:ext uri="{D42A27DB-BD31-4B8C-83A1-F6EECF244321}">
                <p14:modId xmlns:p14="http://schemas.microsoft.com/office/powerpoint/2010/main" val="2143060595"/>
              </p:ext>
            </p:extLst>
          </p:nvPr>
        </p:nvGraphicFramePr>
        <p:xfrm>
          <a:off x="8765498" y="1305334"/>
          <a:ext cx="2971800" cy="4410075"/>
        </p:xfrm>
        <a:graphic>
          <a:graphicData uri="http://schemas.openxmlformats.org/presentationml/2006/ole">
            <mc:AlternateContent xmlns:mc="http://schemas.openxmlformats.org/markup-compatibility/2006">
              <mc:Choice xmlns:v="urn:schemas-microsoft-com:vml" Requires="v">
                <p:oleObj name="Worksheet" r:id="rId4" imgW="2971887" imgH="4410204" progId="Excel.Sheet.12">
                  <p:embed/>
                </p:oleObj>
              </mc:Choice>
              <mc:Fallback>
                <p:oleObj name="Worksheet" r:id="rId4" imgW="2971887" imgH="4410204" progId="Excel.Sheet.12">
                  <p:embed/>
                  <p:pic>
                    <p:nvPicPr>
                      <p:cNvPr id="3" name="Objekti 2">
                        <a:extLst>
                          <a:ext uri="{FF2B5EF4-FFF2-40B4-BE49-F238E27FC236}">
                            <a16:creationId xmlns:a16="http://schemas.microsoft.com/office/drawing/2014/main" id="{EB95D249-CE0F-8FFE-7B24-8168935C942A}"/>
                          </a:ext>
                        </a:extLst>
                      </p:cNvPr>
                      <p:cNvPicPr/>
                      <p:nvPr/>
                    </p:nvPicPr>
                    <p:blipFill>
                      <a:blip r:embed="rId5"/>
                      <a:stretch>
                        <a:fillRect/>
                      </a:stretch>
                    </p:blipFill>
                    <p:spPr>
                      <a:xfrm>
                        <a:off x="8765498" y="1305334"/>
                        <a:ext cx="2971800" cy="4410075"/>
                      </a:xfrm>
                      <a:prstGeom prst="rect">
                        <a:avLst/>
                      </a:prstGeom>
                      <a:solidFill>
                        <a:schemeClr val="bg1"/>
                      </a:solidFill>
                    </p:spPr>
                  </p:pic>
                </p:oleObj>
              </mc:Fallback>
            </mc:AlternateContent>
          </a:graphicData>
        </a:graphic>
      </p:graphicFrame>
    </p:spTree>
    <p:extLst>
      <p:ext uri="{BB962C8B-B14F-4D97-AF65-F5344CB8AC3E}">
        <p14:creationId xmlns:p14="http://schemas.microsoft.com/office/powerpoint/2010/main" val="849560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CC11">
            <a:alpha val="90000"/>
          </a:srgbClr>
        </a:solidFill>
        <a:effectLst/>
      </p:bgPr>
    </p:bg>
    <p:spTree>
      <p:nvGrpSpPr>
        <p:cNvPr id="1" name=""/>
        <p:cNvGrpSpPr/>
        <p:nvPr/>
      </p:nvGrpSpPr>
      <p:grpSpPr>
        <a:xfrm>
          <a:off x="0" y="0"/>
          <a:ext cx="0" cy="0"/>
          <a:chOff x="0" y="0"/>
          <a:chExt cx="0" cy="0"/>
        </a:xfrm>
      </p:grpSpPr>
      <p:sp>
        <p:nvSpPr>
          <p:cNvPr id="11" name="Otsikko 1">
            <a:extLst>
              <a:ext uri="{FF2B5EF4-FFF2-40B4-BE49-F238E27FC236}">
                <a16:creationId xmlns:a16="http://schemas.microsoft.com/office/drawing/2014/main" id="{8E1BF388-D4F2-9847-AEE5-BC1111CF8AF7}"/>
              </a:ext>
            </a:extLst>
          </p:cNvPr>
          <p:cNvSpPr>
            <a:spLocks noGrp="1"/>
          </p:cNvSpPr>
          <p:nvPr>
            <p:ph type="title"/>
          </p:nvPr>
        </p:nvSpPr>
        <p:spPr>
          <a:xfrm>
            <a:off x="448456" y="365125"/>
            <a:ext cx="11288842" cy="1325563"/>
          </a:xfrm>
        </p:spPr>
        <p:txBody>
          <a:bodyPr>
            <a:normAutofit/>
          </a:bodyPr>
          <a:lstStyle/>
          <a:p>
            <a:r>
              <a:rPr lang="fi-FI" sz="3000" dirty="0"/>
              <a:t>Ulkomaiset yöpymisvuorokaudet Pohjois-Savon majoitusliikkeissä matkailijan asuinmaan mukaan v. 1995–2023</a:t>
            </a:r>
          </a:p>
        </p:txBody>
      </p:sp>
      <p:sp>
        <p:nvSpPr>
          <p:cNvPr id="5" name="Tekstiruutu 4">
            <a:extLst>
              <a:ext uri="{FF2B5EF4-FFF2-40B4-BE49-F238E27FC236}">
                <a16:creationId xmlns:a16="http://schemas.microsoft.com/office/drawing/2014/main" id="{BF4A1733-040F-4C03-AF8D-5B8C125184AA}"/>
              </a:ext>
            </a:extLst>
          </p:cNvPr>
          <p:cNvSpPr txBox="1"/>
          <p:nvPr/>
        </p:nvSpPr>
        <p:spPr>
          <a:xfrm>
            <a:off x="0" y="6519446"/>
            <a:ext cx="9755943" cy="338554"/>
          </a:xfrm>
          <a:prstGeom prst="rect">
            <a:avLst/>
          </a:prstGeom>
          <a:noFill/>
        </p:spPr>
        <p:txBody>
          <a:bodyPr wrap="square" rtlCol="0">
            <a:spAutoFit/>
          </a:bodyPr>
          <a:lstStyle/>
          <a:p>
            <a:r>
              <a:rPr lang="fi-FI" sz="800" dirty="0"/>
              <a:t>Lähde: Tilastokeskus. Sisältää kaikki majoitusliikkeet, joissa on vähintään 20 vuodepaikkaa tai sähköpistokkeella varustettua matkailuvaunupaikkaa. Tarkasteluun on valittu vuoden 2023 yöpymisten lukumäärän perusteella neljä suurinta ryhmää (Saksa, Italia, Viro, Sveitsi) sekä vuosien 1995–2023 yöpymisten yhteismäärän perusteella neljä suurinta ryhmää (Venäjä, Saksa, Viro, Ruotsi)</a:t>
            </a:r>
          </a:p>
        </p:txBody>
      </p:sp>
      <p:pic>
        <p:nvPicPr>
          <p:cNvPr id="7" name="Kuva 6">
            <a:extLst>
              <a:ext uri="{FF2B5EF4-FFF2-40B4-BE49-F238E27FC236}">
                <a16:creationId xmlns:a16="http://schemas.microsoft.com/office/drawing/2014/main" id="{233DC356-48B9-8E47-86C0-F7011CFFEC98}"/>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9755943" y="6332259"/>
            <a:ext cx="2316136" cy="409184"/>
          </a:xfrm>
          <a:prstGeom prst="rect">
            <a:avLst/>
          </a:prstGeom>
        </p:spPr>
      </p:pic>
      <p:graphicFrame>
        <p:nvGraphicFramePr>
          <p:cNvPr id="4" name="Kaavio 3">
            <a:extLst>
              <a:ext uri="{FF2B5EF4-FFF2-40B4-BE49-F238E27FC236}">
                <a16:creationId xmlns:a16="http://schemas.microsoft.com/office/drawing/2014/main" id="{02506145-ED4D-4FFA-AE58-09F8EC2550AC}"/>
              </a:ext>
            </a:extLst>
          </p:cNvPr>
          <p:cNvGraphicFramePr>
            <a:graphicFrameLocks/>
          </p:cNvGraphicFramePr>
          <p:nvPr>
            <p:extLst>
              <p:ext uri="{D42A27DB-BD31-4B8C-83A1-F6EECF244321}">
                <p14:modId xmlns:p14="http://schemas.microsoft.com/office/powerpoint/2010/main" val="1348128259"/>
              </p:ext>
            </p:extLst>
          </p:nvPr>
        </p:nvGraphicFramePr>
        <p:xfrm>
          <a:off x="740201" y="1461878"/>
          <a:ext cx="10100714" cy="477678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699019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CC11">
            <a:alpha val="89598"/>
          </a:srgbClr>
        </a:solidFill>
        <a:effectLst/>
      </p:bgPr>
    </p:bg>
    <p:spTree>
      <p:nvGrpSpPr>
        <p:cNvPr id="1" name=""/>
        <p:cNvGrpSpPr/>
        <p:nvPr/>
      </p:nvGrpSpPr>
      <p:grpSpPr>
        <a:xfrm>
          <a:off x="0" y="0"/>
          <a:ext cx="0" cy="0"/>
          <a:chOff x="0" y="0"/>
          <a:chExt cx="0" cy="0"/>
        </a:xfrm>
      </p:grpSpPr>
      <p:pic>
        <p:nvPicPr>
          <p:cNvPr id="15" name="Kuva 14">
            <a:extLst>
              <a:ext uri="{FF2B5EF4-FFF2-40B4-BE49-F238E27FC236}">
                <a16:creationId xmlns:a16="http://schemas.microsoft.com/office/drawing/2014/main" id="{0757A725-AF8F-8C44-AB81-A3A7FB6E4DB5}"/>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39272" y="0"/>
            <a:ext cx="6084732" cy="6858000"/>
          </a:xfrm>
          <a:prstGeom prst="rect">
            <a:avLst/>
          </a:prstGeom>
        </p:spPr>
      </p:pic>
      <p:sp>
        <p:nvSpPr>
          <p:cNvPr id="19" name="Otsikko 1">
            <a:extLst>
              <a:ext uri="{FF2B5EF4-FFF2-40B4-BE49-F238E27FC236}">
                <a16:creationId xmlns:a16="http://schemas.microsoft.com/office/drawing/2014/main" id="{16C22F50-3A16-C44B-A7BA-7801F8452828}"/>
              </a:ext>
            </a:extLst>
          </p:cNvPr>
          <p:cNvSpPr>
            <a:spLocks noGrp="1"/>
          </p:cNvSpPr>
          <p:nvPr>
            <p:ph type="title"/>
          </p:nvPr>
        </p:nvSpPr>
        <p:spPr>
          <a:xfrm>
            <a:off x="450272" y="365125"/>
            <a:ext cx="5107261" cy="1325563"/>
          </a:xfrm>
        </p:spPr>
        <p:txBody>
          <a:bodyPr>
            <a:noAutofit/>
          </a:bodyPr>
          <a:lstStyle/>
          <a:p>
            <a:r>
              <a:rPr lang="fi-FI" sz="2800" dirty="0">
                <a:solidFill>
                  <a:schemeClr val="bg1"/>
                </a:solidFill>
              </a:rPr>
              <a:t>Yöpymisvuorokaudet Pohjois-Savon majoitusliikkeissä matkailijan asuinmaan mukaan v. 1995–2023</a:t>
            </a:r>
          </a:p>
        </p:txBody>
      </p:sp>
      <p:pic>
        <p:nvPicPr>
          <p:cNvPr id="8" name="Kuva 7">
            <a:extLst>
              <a:ext uri="{FF2B5EF4-FFF2-40B4-BE49-F238E27FC236}">
                <a16:creationId xmlns:a16="http://schemas.microsoft.com/office/drawing/2014/main" id="{0F3CB41B-1F18-4AEA-8F83-40023CFCCB11}"/>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19921" y="6332259"/>
            <a:ext cx="2316136" cy="409184"/>
          </a:xfrm>
          <a:prstGeom prst="rect">
            <a:avLst/>
          </a:prstGeom>
        </p:spPr>
      </p:pic>
      <p:sp>
        <p:nvSpPr>
          <p:cNvPr id="9" name="Tekstiruutu 8">
            <a:extLst>
              <a:ext uri="{FF2B5EF4-FFF2-40B4-BE49-F238E27FC236}">
                <a16:creationId xmlns:a16="http://schemas.microsoft.com/office/drawing/2014/main" id="{A2C49B03-12EA-4761-A49D-F9D8FF921E2E}"/>
              </a:ext>
            </a:extLst>
          </p:cNvPr>
          <p:cNvSpPr txBox="1"/>
          <p:nvPr/>
        </p:nvSpPr>
        <p:spPr>
          <a:xfrm>
            <a:off x="5987348" y="6396335"/>
            <a:ext cx="6084731" cy="461665"/>
          </a:xfrm>
          <a:prstGeom prst="rect">
            <a:avLst/>
          </a:prstGeom>
          <a:noFill/>
        </p:spPr>
        <p:txBody>
          <a:bodyPr wrap="square" rtlCol="0">
            <a:spAutoFit/>
          </a:bodyPr>
          <a:lstStyle/>
          <a:p>
            <a:r>
              <a:rPr lang="fi-FI" sz="800" dirty="0"/>
              <a:t>Lähde: Tilastokeskus. Sisältää kaikki majoitusliikkeet, joissa on vähintään 20 vuodepaikkaa tai sähköpistokkeella varustettua matkailuvaunupaikkaa. Tarkasteluun on valittu vuoden 2023 yöpymisten lukumäärän perusteella neljä suurinta ryhmää (Saksa, Italia, Viro, Sveitsi) sekä vuosien 1995–2023 yöpymisten yhteismäärän perusteella neljä suurinta ryhmää (Venäjä, Saksa, Viro, Ruotsi)</a:t>
            </a:r>
          </a:p>
        </p:txBody>
      </p:sp>
      <p:graphicFrame>
        <p:nvGraphicFramePr>
          <p:cNvPr id="2" name="Objekti 1">
            <a:extLst>
              <a:ext uri="{FF2B5EF4-FFF2-40B4-BE49-F238E27FC236}">
                <a16:creationId xmlns:a16="http://schemas.microsoft.com/office/drawing/2014/main" id="{2BA6A8BD-B982-6AE4-7052-E679F2D6D3D3}"/>
              </a:ext>
            </a:extLst>
          </p:cNvPr>
          <p:cNvGraphicFramePr>
            <a:graphicFrameLocks noChangeAspect="1"/>
          </p:cNvGraphicFramePr>
          <p:nvPr>
            <p:extLst>
              <p:ext uri="{D42A27DB-BD31-4B8C-83A1-F6EECF244321}">
                <p14:modId xmlns:p14="http://schemas.microsoft.com/office/powerpoint/2010/main" val="1614304082"/>
              </p:ext>
            </p:extLst>
          </p:nvPr>
        </p:nvGraphicFramePr>
        <p:xfrm>
          <a:off x="6110300" y="321984"/>
          <a:ext cx="5838825" cy="6010275"/>
        </p:xfrm>
        <a:graphic>
          <a:graphicData uri="http://schemas.openxmlformats.org/presentationml/2006/ole">
            <mc:AlternateContent xmlns:mc="http://schemas.openxmlformats.org/markup-compatibility/2006">
              <mc:Choice xmlns:v="urn:schemas-microsoft-com:vml" Requires="v">
                <p:oleObj name="Worksheet" r:id="rId4" imgW="5838973" imgH="6010249" progId="Excel.Sheet.12">
                  <p:embed/>
                </p:oleObj>
              </mc:Choice>
              <mc:Fallback>
                <p:oleObj name="Worksheet" r:id="rId4" imgW="5838973" imgH="6010249" progId="Excel.Sheet.12">
                  <p:embed/>
                  <p:pic>
                    <p:nvPicPr>
                      <p:cNvPr id="2" name="Objekti 1">
                        <a:extLst>
                          <a:ext uri="{FF2B5EF4-FFF2-40B4-BE49-F238E27FC236}">
                            <a16:creationId xmlns:a16="http://schemas.microsoft.com/office/drawing/2014/main" id="{2BA6A8BD-B982-6AE4-7052-E679F2D6D3D3}"/>
                          </a:ext>
                        </a:extLst>
                      </p:cNvPr>
                      <p:cNvPicPr/>
                      <p:nvPr/>
                    </p:nvPicPr>
                    <p:blipFill>
                      <a:blip r:embed="rId5"/>
                      <a:stretch>
                        <a:fillRect/>
                      </a:stretch>
                    </p:blipFill>
                    <p:spPr>
                      <a:xfrm>
                        <a:off x="6110300" y="321984"/>
                        <a:ext cx="5838825" cy="6010275"/>
                      </a:xfrm>
                      <a:prstGeom prst="rect">
                        <a:avLst/>
                      </a:prstGeom>
                      <a:solidFill>
                        <a:schemeClr val="bg1"/>
                      </a:solidFill>
                    </p:spPr>
                  </p:pic>
                </p:oleObj>
              </mc:Fallback>
            </mc:AlternateContent>
          </a:graphicData>
        </a:graphic>
      </p:graphicFrame>
    </p:spTree>
    <p:extLst>
      <p:ext uri="{BB962C8B-B14F-4D97-AF65-F5344CB8AC3E}">
        <p14:creationId xmlns:p14="http://schemas.microsoft.com/office/powerpoint/2010/main" val="37174470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CC11">
            <a:alpha val="89598"/>
          </a:srgbClr>
        </a:solidFill>
        <a:effectLst/>
      </p:bgPr>
    </p:bg>
    <p:spTree>
      <p:nvGrpSpPr>
        <p:cNvPr id="1" name=""/>
        <p:cNvGrpSpPr/>
        <p:nvPr/>
      </p:nvGrpSpPr>
      <p:grpSpPr>
        <a:xfrm>
          <a:off x="0" y="0"/>
          <a:ext cx="0" cy="0"/>
          <a:chOff x="0" y="0"/>
          <a:chExt cx="0" cy="0"/>
        </a:xfrm>
      </p:grpSpPr>
      <p:pic>
        <p:nvPicPr>
          <p:cNvPr id="15" name="Kuva 14">
            <a:extLst>
              <a:ext uri="{FF2B5EF4-FFF2-40B4-BE49-F238E27FC236}">
                <a16:creationId xmlns:a16="http://schemas.microsoft.com/office/drawing/2014/main" id="{0757A725-AF8F-8C44-AB81-A3A7FB6E4DB5}"/>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39272" y="0"/>
            <a:ext cx="6084732" cy="6858000"/>
          </a:xfrm>
          <a:prstGeom prst="rect">
            <a:avLst/>
          </a:prstGeom>
        </p:spPr>
      </p:pic>
      <p:sp>
        <p:nvSpPr>
          <p:cNvPr id="19" name="Otsikko 1">
            <a:extLst>
              <a:ext uri="{FF2B5EF4-FFF2-40B4-BE49-F238E27FC236}">
                <a16:creationId xmlns:a16="http://schemas.microsoft.com/office/drawing/2014/main" id="{16C22F50-3A16-C44B-A7BA-7801F8452828}"/>
              </a:ext>
            </a:extLst>
          </p:cNvPr>
          <p:cNvSpPr>
            <a:spLocks noGrp="1"/>
          </p:cNvSpPr>
          <p:nvPr>
            <p:ph type="title"/>
          </p:nvPr>
        </p:nvSpPr>
        <p:spPr>
          <a:xfrm>
            <a:off x="450272" y="365125"/>
            <a:ext cx="5107261" cy="1325563"/>
          </a:xfrm>
        </p:spPr>
        <p:txBody>
          <a:bodyPr>
            <a:noAutofit/>
          </a:bodyPr>
          <a:lstStyle/>
          <a:p>
            <a:r>
              <a:rPr lang="fi-FI" sz="2800" dirty="0">
                <a:solidFill>
                  <a:schemeClr val="bg1"/>
                </a:solidFill>
              </a:rPr>
              <a:t>Yöpymisten määrän muutos (%) edellisestä vuodesta Pohjois-Savossa v. 1996–2023 matkailijan asuinmaan mukaan</a:t>
            </a:r>
          </a:p>
        </p:txBody>
      </p:sp>
      <p:pic>
        <p:nvPicPr>
          <p:cNvPr id="8" name="Kuva 7">
            <a:extLst>
              <a:ext uri="{FF2B5EF4-FFF2-40B4-BE49-F238E27FC236}">
                <a16:creationId xmlns:a16="http://schemas.microsoft.com/office/drawing/2014/main" id="{0F3CB41B-1F18-4AEA-8F83-40023CFCCB11}"/>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19921" y="6332259"/>
            <a:ext cx="2316136" cy="409184"/>
          </a:xfrm>
          <a:prstGeom prst="rect">
            <a:avLst/>
          </a:prstGeom>
        </p:spPr>
      </p:pic>
      <p:sp>
        <p:nvSpPr>
          <p:cNvPr id="6" name="Tekstiruutu 5">
            <a:extLst>
              <a:ext uri="{FF2B5EF4-FFF2-40B4-BE49-F238E27FC236}">
                <a16:creationId xmlns:a16="http://schemas.microsoft.com/office/drawing/2014/main" id="{DF916348-39B9-417A-9D90-29DDA33E1AB1}"/>
              </a:ext>
            </a:extLst>
          </p:cNvPr>
          <p:cNvSpPr txBox="1"/>
          <p:nvPr/>
        </p:nvSpPr>
        <p:spPr>
          <a:xfrm>
            <a:off x="5987348" y="6396335"/>
            <a:ext cx="6084731" cy="461665"/>
          </a:xfrm>
          <a:prstGeom prst="rect">
            <a:avLst/>
          </a:prstGeom>
          <a:noFill/>
        </p:spPr>
        <p:txBody>
          <a:bodyPr wrap="square" rtlCol="0">
            <a:spAutoFit/>
          </a:bodyPr>
          <a:lstStyle/>
          <a:p>
            <a:r>
              <a:rPr lang="fi-FI" sz="800" dirty="0"/>
              <a:t>Lähde: Tilastokeskus. Sisältää kaikki majoitusliikkeet, joissa on vähintään 20 vuodepaikkaa tai sähköpistokkeella varustettua matkailuvaunupaikkaa. Tarkasteluun on valittu vuoden 2023 yöpymisten lukumäärän perusteella neljä suurinta ryhmää (Saksa, Italia, Viro, Sveitsi) sekä vuosien 1995–2023 yöpymisten yhteismäärän perusteella neljä suurinta ryhmää (Venäjä, Saksa, Viro, Ruotsi)</a:t>
            </a:r>
          </a:p>
        </p:txBody>
      </p:sp>
      <p:graphicFrame>
        <p:nvGraphicFramePr>
          <p:cNvPr id="4" name="Objekti 3">
            <a:extLst>
              <a:ext uri="{FF2B5EF4-FFF2-40B4-BE49-F238E27FC236}">
                <a16:creationId xmlns:a16="http://schemas.microsoft.com/office/drawing/2014/main" id="{B3F85152-2B28-AFC3-00A2-1640A7BDF78E}"/>
              </a:ext>
            </a:extLst>
          </p:cNvPr>
          <p:cNvGraphicFramePr>
            <a:graphicFrameLocks noChangeAspect="1"/>
          </p:cNvGraphicFramePr>
          <p:nvPr>
            <p:extLst>
              <p:ext uri="{D42A27DB-BD31-4B8C-83A1-F6EECF244321}">
                <p14:modId xmlns:p14="http://schemas.microsoft.com/office/powerpoint/2010/main" val="3128706258"/>
              </p:ext>
            </p:extLst>
          </p:nvPr>
        </p:nvGraphicFramePr>
        <p:xfrm>
          <a:off x="6147077" y="405423"/>
          <a:ext cx="5800725" cy="5810250"/>
        </p:xfrm>
        <a:graphic>
          <a:graphicData uri="http://schemas.openxmlformats.org/presentationml/2006/ole">
            <mc:AlternateContent xmlns:mc="http://schemas.openxmlformats.org/markup-compatibility/2006">
              <mc:Choice xmlns:v="urn:schemas-microsoft-com:vml" Requires="v">
                <p:oleObj name="Worksheet" r:id="rId4" imgW="5800801" imgH="5810417" progId="Excel.Sheet.12">
                  <p:embed/>
                </p:oleObj>
              </mc:Choice>
              <mc:Fallback>
                <p:oleObj name="Worksheet" r:id="rId4" imgW="5800801" imgH="5810417" progId="Excel.Sheet.12">
                  <p:embed/>
                  <p:pic>
                    <p:nvPicPr>
                      <p:cNvPr id="4" name="Objekti 3">
                        <a:extLst>
                          <a:ext uri="{FF2B5EF4-FFF2-40B4-BE49-F238E27FC236}">
                            <a16:creationId xmlns:a16="http://schemas.microsoft.com/office/drawing/2014/main" id="{B3F85152-2B28-AFC3-00A2-1640A7BDF78E}"/>
                          </a:ext>
                        </a:extLst>
                      </p:cNvPr>
                      <p:cNvPicPr/>
                      <p:nvPr/>
                    </p:nvPicPr>
                    <p:blipFill>
                      <a:blip r:embed="rId5"/>
                      <a:stretch>
                        <a:fillRect/>
                      </a:stretch>
                    </p:blipFill>
                    <p:spPr>
                      <a:xfrm>
                        <a:off x="6147077" y="405423"/>
                        <a:ext cx="5800725" cy="5810250"/>
                      </a:xfrm>
                      <a:prstGeom prst="rect">
                        <a:avLst/>
                      </a:prstGeom>
                      <a:solidFill>
                        <a:schemeClr val="bg1"/>
                      </a:solidFill>
                    </p:spPr>
                  </p:pic>
                </p:oleObj>
              </mc:Fallback>
            </mc:AlternateContent>
          </a:graphicData>
        </a:graphic>
      </p:graphicFrame>
    </p:spTree>
    <p:extLst>
      <p:ext uri="{BB962C8B-B14F-4D97-AF65-F5344CB8AC3E}">
        <p14:creationId xmlns:p14="http://schemas.microsoft.com/office/powerpoint/2010/main" val="38576875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CC11">
            <a:alpha val="90000"/>
          </a:srgbClr>
        </a:solidFill>
        <a:effectLst/>
      </p:bgPr>
    </p:bg>
    <p:spTree>
      <p:nvGrpSpPr>
        <p:cNvPr id="1" name=""/>
        <p:cNvGrpSpPr/>
        <p:nvPr/>
      </p:nvGrpSpPr>
      <p:grpSpPr>
        <a:xfrm>
          <a:off x="0" y="0"/>
          <a:ext cx="0" cy="0"/>
          <a:chOff x="0" y="0"/>
          <a:chExt cx="0" cy="0"/>
        </a:xfrm>
      </p:grpSpPr>
      <p:sp>
        <p:nvSpPr>
          <p:cNvPr id="11" name="Otsikko 1">
            <a:extLst>
              <a:ext uri="{FF2B5EF4-FFF2-40B4-BE49-F238E27FC236}">
                <a16:creationId xmlns:a16="http://schemas.microsoft.com/office/drawing/2014/main" id="{8E1BF388-D4F2-9847-AEE5-BC1111CF8AF7}"/>
              </a:ext>
            </a:extLst>
          </p:cNvPr>
          <p:cNvSpPr>
            <a:spLocks noGrp="1"/>
          </p:cNvSpPr>
          <p:nvPr>
            <p:ph type="title"/>
          </p:nvPr>
        </p:nvSpPr>
        <p:spPr>
          <a:xfrm>
            <a:off x="448456" y="365125"/>
            <a:ext cx="11288842" cy="1325563"/>
          </a:xfrm>
        </p:spPr>
        <p:txBody>
          <a:bodyPr>
            <a:normAutofit/>
          </a:bodyPr>
          <a:lstStyle/>
          <a:p>
            <a:r>
              <a:rPr lang="fi-FI" sz="3000" dirty="0"/>
              <a:t>Yöpymisten lukumäärä Pohjois-Savon majoitusliikkeissä kuukausittain v. 2020–2023</a:t>
            </a:r>
          </a:p>
        </p:txBody>
      </p:sp>
      <p:pic>
        <p:nvPicPr>
          <p:cNvPr id="7" name="Kuva 6">
            <a:extLst>
              <a:ext uri="{FF2B5EF4-FFF2-40B4-BE49-F238E27FC236}">
                <a16:creationId xmlns:a16="http://schemas.microsoft.com/office/drawing/2014/main" id="{233DC356-48B9-8E47-86C0-F7011CFFEC98}"/>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9755943" y="6332259"/>
            <a:ext cx="2316136" cy="409184"/>
          </a:xfrm>
          <a:prstGeom prst="rect">
            <a:avLst/>
          </a:prstGeom>
        </p:spPr>
      </p:pic>
      <p:sp>
        <p:nvSpPr>
          <p:cNvPr id="5" name="Tekstiruutu 4">
            <a:extLst>
              <a:ext uri="{FF2B5EF4-FFF2-40B4-BE49-F238E27FC236}">
                <a16:creationId xmlns:a16="http://schemas.microsoft.com/office/drawing/2014/main" id="{E5924BAC-D9D9-4763-B88D-D061D7BEACA1}"/>
              </a:ext>
            </a:extLst>
          </p:cNvPr>
          <p:cNvSpPr txBox="1"/>
          <p:nvPr/>
        </p:nvSpPr>
        <p:spPr>
          <a:xfrm>
            <a:off x="0" y="6659572"/>
            <a:ext cx="8352547" cy="215444"/>
          </a:xfrm>
          <a:prstGeom prst="rect">
            <a:avLst/>
          </a:prstGeom>
          <a:noFill/>
        </p:spPr>
        <p:txBody>
          <a:bodyPr wrap="square" rtlCol="0">
            <a:spAutoFit/>
          </a:bodyPr>
          <a:lstStyle/>
          <a:p>
            <a:r>
              <a:rPr lang="fi-FI" sz="800" dirty="0"/>
              <a:t>Lähde: Tilastokeskus. Sisältää kaikki majoitusliikkeet, joissa on vähintään 20 vuodepaikkaa tai sähköpistokkeella varustettua matkailuvaunupaikkaa.</a:t>
            </a:r>
          </a:p>
        </p:txBody>
      </p:sp>
      <p:graphicFrame>
        <p:nvGraphicFramePr>
          <p:cNvPr id="4" name="Kaavio 3">
            <a:extLst>
              <a:ext uri="{FF2B5EF4-FFF2-40B4-BE49-F238E27FC236}">
                <a16:creationId xmlns:a16="http://schemas.microsoft.com/office/drawing/2014/main" id="{77D32C1A-8E0B-4D76-AB8B-FEF8DAC7C024}"/>
              </a:ext>
            </a:extLst>
          </p:cNvPr>
          <p:cNvGraphicFramePr>
            <a:graphicFrameLocks/>
          </p:cNvGraphicFramePr>
          <p:nvPr>
            <p:extLst>
              <p:ext uri="{D42A27DB-BD31-4B8C-83A1-F6EECF244321}">
                <p14:modId xmlns:p14="http://schemas.microsoft.com/office/powerpoint/2010/main" val="3381479679"/>
              </p:ext>
            </p:extLst>
          </p:nvPr>
        </p:nvGraphicFramePr>
        <p:xfrm>
          <a:off x="522996" y="1577533"/>
          <a:ext cx="7829551" cy="4788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Objekti 5">
            <a:extLst>
              <a:ext uri="{FF2B5EF4-FFF2-40B4-BE49-F238E27FC236}">
                <a16:creationId xmlns:a16="http://schemas.microsoft.com/office/drawing/2014/main" id="{C4F05AA9-4EB5-7038-1FFE-639B8FCB4E23}"/>
              </a:ext>
            </a:extLst>
          </p:cNvPr>
          <p:cNvGraphicFramePr>
            <a:graphicFrameLocks noChangeAspect="1"/>
          </p:cNvGraphicFramePr>
          <p:nvPr>
            <p:extLst>
              <p:ext uri="{D42A27DB-BD31-4B8C-83A1-F6EECF244321}">
                <p14:modId xmlns:p14="http://schemas.microsoft.com/office/powerpoint/2010/main" val="2544994484"/>
              </p:ext>
            </p:extLst>
          </p:nvPr>
        </p:nvGraphicFramePr>
        <p:xfrm>
          <a:off x="8584956" y="1577533"/>
          <a:ext cx="3409950" cy="2609850"/>
        </p:xfrm>
        <a:graphic>
          <a:graphicData uri="http://schemas.openxmlformats.org/presentationml/2006/ole">
            <mc:AlternateContent xmlns:mc="http://schemas.openxmlformats.org/markup-compatibility/2006">
              <mc:Choice xmlns:v="urn:schemas-microsoft-com:vml" Requires="v">
                <p:oleObj name="Worksheet" r:id="rId4" imgW="3409827" imgH="2609979" progId="Excel.Sheet.12">
                  <p:embed/>
                </p:oleObj>
              </mc:Choice>
              <mc:Fallback>
                <p:oleObj name="Worksheet" r:id="rId4" imgW="3409827" imgH="2609979" progId="Excel.Sheet.12">
                  <p:embed/>
                  <p:pic>
                    <p:nvPicPr>
                      <p:cNvPr id="6" name="Objekti 5">
                        <a:extLst>
                          <a:ext uri="{FF2B5EF4-FFF2-40B4-BE49-F238E27FC236}">
                            <a16:creationId xmlns:a16="http://schemas.microsoft.com/office/drawing/2014/main" id="{C4F05AA9-4EB5-7038-1FFE-639B8FCB4E23}"/>
                          </a:ext>
                        </a:extLst>
                      </p:cNvPr>
                      <p:cNvPicPr/>
                      <p:nvPr/>
                    </p:nvPicPr>
                    <p:blipFill>
                      <a:blip r:embed="rId5"/>
                      <a:stretch>
                        <a:fillRect/>
                      </a:stretch>
                    </p:blipFill>
                    <p:spPr>
                      <a:xfrm>
                        <a:off x="8584956" y="1577533"/>
                        <a:ext cx="3409950" cy="2609850"/>
                      </a:xfrm>
                      <a:prstGeom prst="rect">
                        <a:avLst/>
                      </a:prstGeom>
                      <a:solidFill>
                        <a:schemeClr val="bg1"/>
                      </a:solidFill>
                    </p:spPr>
                  </p:pic>
                </p:oleObj>
              </mc:Fallback>
            </mc:AlternateContent>
          </a:graphicData>
        </a:graphic>
      </p:graphicFrame>
    </p:spTree>
    <p:extLst>
      <p:ext uri="{BB962C8B-B14F-4D97-AF65-F5344CB8AC3E}">
        <p14:creationId xmlns:p14="http://schemas.microsoft.com/office/powerpoint/2010/main" val="2819651180"/>
      </p:ext>
    </p:extLst>
  </p:cSld>
  <p:clrMapOvr>
    <a:masterClrMapping/>
  </p:clrMapOvr>
</p:sld>
</file>

<file path=ppt/theme/theme1.xml><?xml version="1.0" encoding="utf-8"?>
<a:theme xmlns:a="http://schemas.openxmlformats.org/drawingml/2006/main" name="Office-teema">
  <a:themeElements>
    <a:clrScheme name="Kelta-oranssi">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SL_esitys2022" id="{6510A77E-3D41-46F6-96C7-8B557DBD956C}" vid="{0B30294F-9649-459E-8877-39414406D341}"/>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2BA730BBA5CA44FABC43D3B76C31DDA" ma:contentTypeVersion="18" ma:contentTypeDescription="Create a new document." ma:contentTypeScope="" ma:versionID="8dda6fa3554db9c8ef6f8f9f85b7a1c4">
  <xsd:schema xmlns:xsd="http://www.w3.org/2001/XMLSchema" xmlns:xs="http://www.w3.org/2001/XMLSchema" xmlns:p="http://schemas.microsoft.com/office/2006/metadata/properties" xmlns:ns2="20687e04-2b66-4153-a4a5-df37f3cb410c" xmlns:ns3="27da45db-5c56-40f0-812e-9e795a9ded2e" targetNamespace="http://schemas.microsoft.com/office/2006/metadata/properties" ma:root="true" ma:fieldsID="8777c207f62fd242bf1ba7a7d500c15e" ns2:_="" ns3:_="">
    <xsd:import namespace="20687e04-2b66-4153-a4a5-df37f3cb410c"/>
    <xsd:import namespace="27da45db-5c56-40f0-812e-9e795a9ded2e"/>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2:MediaServiceOCR"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element ref="ns2:lcf76f155ced4ddcb4097134ff3c332f" minOccurs="0"/>
                <xsd:element ref="ns3:TaxCatchAll" minOccurs="0"/>
                <xsd:element ref="ns2:MediaLengthInSecond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0687e04-2b66-4153-a4a5-df37f3cb410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04f3aec6-172b-4261-a579-1b9c936781e8" ma:termSetId="09814cd3-568e-fe90-9814-8d621ff8fb84" ma:anchorId="fba54fb3-c3e1-fe81-a776-ca4b69148c4d" ma:open="true" ma:isKeyword="false">
      <xsd:complexType>
        <xsd:sequence>
          <xsd:element ref="pc:Terms" minOccurs="0" maxOccurs="1"/>
        </xsd:sequence>
      </xsd:complexType>
    </xsd:element>
    <xsd:element name="MediaLengthInSeconds" ma:index="23" nillable="true" ma:displayName="MediaLengthInSeconds" ma:hidden="true" ma:internalName="MediaLengthInSeconds" ma:readOnly="true">
      <xsd:simpleType>
        <xsd:restriction base="dms:Unknown"/>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7da45db-5c56-40f0-812e-9e795a9ded2e"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b89bfb88-a4b8-407b-b9ae-716c5ce0db20}" ma:internalName="TaxCatchAll" ma:showField="CatchAllData" ma:web="27da45db-5c56-40f0-812e-9e795a9ded2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20687e04-2b66-4153-a4a5-df37f3cb410c">
      <Terms xmlns="http://schemas.microsoft.com/office/infopath/2007/PartnerControls"/>
    </lcf76f155ced4ddcb4097134ff3c332f>
    <TaxCatchAll xmlns="27da45db-5c56-40f0-812e-9e795a9ded2e" xsi:nil="true"/>
  </documentManagement>
</p:properties>
</file>

<file path=customXml/itemProps1.xml><?xml version="1.0" encoding="utf-8"?>
<ds:datastoreItem xmlns:ds="http://schemas.openxmlformats.org/officeDocument/2006/customXml" ds:itemID="{A44B57E9-1AA2-43F1-9069-B59E702F4CC1}"/>
</file>

<file path=customXml/itemProps2.xml><?xml version="1.0" encoding="utf-8"?>
<ds:datastoreItem xmlns:ds="http://schemas.openxmlformats.org/officeDocument/2006/customXml" ds:itemID="{3B0D9C91-277D-4A2E-AE1C-D5D81A59912F}"/>
</file>

<file path=customXml/itemProps3.xml><?xml version="1.0" encoding="utf-8"?>
<ds:datastoreItem xmlns:ds="http://schemas.openxmlformats.org/officeDocument/2006/customXml" ds:itemID="{20EA23DB-B440-4D7B-99EC-4D7E4D3F7E26}"/>
</file>

<file path=docProps/app.xml><?xml version="1.0" encoding="utf-8"?>
<Properties xmlns="http://schemas.openxmlformats.org/officeDocument/2006/extended-properties" xmlns:vt="http://schemas.openxmlformats.org/officeDocument/2006/docPropsVTypes">
  <Template>PSL_esitys2022</Template>
  <TotalTime>0</TotalTime>
  <Words>2025</Words>
  <Application>Microsoft Office PowerPoint</Application>
  <PresentationFormat>Laajakuva</PresentationFormat>
  <Paragraphs>988</Paragraphs>
  <Slides>13</Slides>
  <Notes>0</Notes>
  <HiddenSlides>0</HiddenSlides>
  <MMClips>0</MMClips>
  <ScaleCrop>false</ScaleCrop>
  <HeadingPairs>
    <vt:vector size="8" baseType="variant">
      <vt:variant>
        <vt:lpstr>Käytetyt fontit</vt:lpstr>
      </vt:variant>
      <vt:variant>
        <vt:i4>5</vt:i4>
      </vt:variant>
      <vt:variant>
        <vt:lpstr>Teema</vt:lpstr>
      </vt:variant>
      <vt:variant>
        <vt:i4>1</vt:i4>
      </vt:variant>
      <vt:variant>
        <vt:lpstr>Upotetut OLE-palvelimet</vt:lpstr>
      </vt:variant>
      <vt:variant>
        <vt:i4>2</vt:i4>
      </vt:variant>
      <vt:variant>
        <vt:lpstr>Dian otsikot</vt:lpstr>
      </vt:variant>
      <vt:variant>
        <vt:i4>13</vt:i4>
      </vt:variant>
    </vt:vector>
  </HeadingPairs>
  <TitlesOfParts>
    <vt:vector size="21" baseType="lpstr">
      <vt:lpstr>Arial</vt:lpstr>
      <vt:lpstr>Calibri</vt:lpstr>
      <vt:lpstr>Franklin Gothic Book</vt:lpstr>
      <vt:lpstr>Franklin Gothic Book (Leipäteksti)</vt:lpstr>
      <vt:lpstr>Franklin Gothic Medium</vt:lpstr>
      <vt:lpstr>Office-teema</vt:lpstr>
      <vt:lpstr>Microsoft Excel -laskentataulukko</vt:lpstr>
      <vt:lpstr>Worksheet</vt:lpstr>
      <vt:lpstr>Pohjois-Savon matkailusta</vt:lpstr>
      <vt:lpstr>Yöpymisten määrä Pohjois-Savon majoitusliikkeissä  v. 1995–2023</vt:lpstr>
      <vt:lpstr>Yöpymisten lukumäärä maakunnittain v. 2010–2023</vt:lpstr>
      <vt:lpstr>Yöpymisten määrän muutos (%) edellisestä vuodesta v. 2010–2023</vt:lpstr>
      <vt:lpstr>Yöpymisten määrän muutos (%) edellisestä vuodesta v. 2022 ja 2023</vt:lpstr>
      <vt:lpstr>Ulkomaiset yöpymisvuorokaudet Pohjois-Savon majoitusliikkeissä matkailijan asuinmaan mukaan v. 1995–2023</vt:lpstr>
      <vt:lpstr>Yöpymisvuorokaudet Pohjois-Savon majoitusliikkeissä matkailijan asuinmaan mukaan v. 1995–2023</vt:lpstr>
      <vt:lpstr>Yöpymisten määrän muutos (%) edellisestä vuodesta Pohjois-Savossa v. 1996–2023 matkailijan asuinmaan mukaan</vt:lpstr>
      <vt:lpstr>Yöpymisten lukumäärä Pohjois-Savon majoitusliikkeissä kuukausittain v. 2020–2023</vt:lpstr>
      <vt:lpstr>Kotimaisten matkailijoiden yöpymiset Pohjois-Savon majoitusliikkeissä kuukausittain v. 2020–2023</vt:lpstr>
      <vt:lpstr>Ulkomaisten matkailijoiden yöpymiset Pohjois-Savon majoitusliikkeissä kuukausittain v. 2020–2023</vt:lpstr>
      <vt:lpstr>Matkailijoiden viipymä (vrk) sekä yöpyjien osuus (%) Pohjois-Savossa</vt:lpstr>
      <vt:lpstr>Majoitusliikkeiden kapasiteetti</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
  <cp:lastModifiedBy/>
  <cp:revision>1</cp:revision>
  <dcterms:created xsi:type="dcterms:W3CDTF">2024-05-14T09:15:12Z</dcterms:created>
  <dcterms:modified xsi:type="dcterms:W3CDTF">2024-05-14T09:15:23Z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0x01010042BA730BBA5CA44FABC43D3B76C31DDA</vt:lpwstr>
  </property>
</Properties>
</file>