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265" r:id="rId3"/>
    <p:sldId id="269" r:id="rId4"/>
    <p:sldId id="270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11"/>
    <a:srgbClr val="FFFF99"/>
    <a:srgbClr val="F2F2F2"/>
    <a:srgbClr val="FFFFFF"/>
    <a:srgbClr val="2AB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891748-B87A-42C1-AF66-9515C46AC659}" v="12" dt="2024-05-27T10:03:43.105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Vaalea tyyli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163" autoAdjust="0"/>
  </p:normalViewPr>
  <p:slideViewPr>
    <p:cSldViewPr snapToGrid="0" snapToObjects="1">
      <p:cViewPr varScale="1">
        <p:scale>
          <a:sx n="104" d="100"/>
          <a:sy n="104" d="100"/>
        </p:scale>
        <p:origin x="14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25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6" Type="http://schemas.openxmlformats.org/officeDocument/2006/relationships/chartUserShapes" Target="../drawings/drawing1.xml"/><Relationship Id="rId5" Type="http://schemas.openxmlformats.org/officeDocument/2006/relationships/oleObject" Target="https://pohjoissavofi.sharepoint.com/Aluekehitys/TILASTOT/Paketti2018/Elinkeinot/marjantuotanto2023.xlsx" TargetMode="External"/><Relationship Id="rId4" Type="http://schemas.openxmlformats.org/officeDocument/2006/relationships/image" Target="../media/image3.jp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 sz="1200" b="1">
                <a:solidFill>
                  <a:sysClr val="windowText" lastClr="000000"/>
                </a:solidFill>
              </a:rPr>
              <a:t>Marjantuotanto</a:t>
            </a:r>
            <a:r>
              <a:rPr lang="fi-FI" sz="1200" b="1" baseline="0">
                <a:solidFill>
                  <a:sysClr val="windowText" lastClr="000000"/>
                </a:solidFill>
              </a:rPr>
              <a:t> (1 000 kg) maakunnittain v. 2023</a:t>
            </a:r>
            <a:endParaRPr lang="fi-FI" sz="1200" b="1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26131649305555549"/>
          <c:y val="2.6345370370370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3377899305555552"/>
          <c:y val="0.10910833333333333"/>
          <c:w val="0.73064010416666669"/>
          <c:h val="0.7932583333333332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solidFill>
                <a:srgbClr val="2ABBF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3F2-494E-B990-983C1117DFD2}"/>
              </c:ext>
            </c:extLst>
          </c:dPt>
          <c:dPt>
            <c:idx val="18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3F2-494E-B990-983C1117DFD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'Kuvio maakunnittain'!$A$2:$A$20</c:f>
              <c:strCache>
                <c:ptCount val="19"/>
                <c:pt idx="0">
                  <c:v>Lappi</c:v>
                </c:pt>
                <c:pt idx="1">
                  <c:v>Ahvenanmaa</c:v>
                </c:pt>
                <c:pt idx="2">
                  <c:v>Keski-Pohjanmaa</c:v>
                </c:pt>
                <c:pt idx="3">
                  <c:v>Kainuu</c:v>
                </c:pt>
                <c:pt idx="4">
                  <c:v>Kymenlaakso</c:v>
                </c:pt>
                <c:pt idx="5">
                  <c:v>Etelä-Karjala</c:v>
                </c:pt>
                <c:pt idx="6">
                  <c:v>Keski-Suomi</c:v>
                </c:pt>
                <c:pt idx="7">
                  <c:v>Satakunta</c:v>
                </c:pt>
                <c:pt idx="8">
                  <c:v>Etelä-Pohjanmaa</c:v>
                </c:pt>
                <c:pt idx="9">
                  <c:v>Pohjanmaa</c:v>
                </c:pt>
                <c:pt idx="10">
                  <c:v>Pirkanmaa</c:v>
                </c:pt>
                <c:pt idx="11">
                  <c:v>Kanta-Häme</c:v>
                </c:pt>
                <c:pt idx="12">
                  <c:v>Pohjois-Pohjanmaa</c:v>
                </c:pt>
                <c:pt idx="13">
                  <c:v>Uusimaa</c:v>
                </c:pt>
                <c:pt idx="14">
                  <c:v>Päijät-Häme</c:v>
                </c:pt>
                <c:pt idx="15">
                  <c:v>Pohjois-Karjala</c:v>
                </c:pt>
                <c:pt idx="16">
                  <c:v>Etelä-Savo</c:v>
                </c:pt>
                <c:pt idx="17">
                  <c:v>Varsinais-Suomi</c:v>
                </c:pt>
                <c:pt idx="18">
                  <c:v>Pohjois-Savo</c:v>
                </c:pt>
              </c:strCache>
            </c:strRef>
          </c:cat>
          <c:val>
            <c:numRef>
              <c:f>'Kuvio maakunnittain'!$B$2:$B$20</c:f>
              <c:numCache>
                <c:formatCode>#,##0</c:formatCode>
                <c:ptCount val="19"/>
                <c:pt idx="0">
                  <c:v>29</c:v>
                </c:pt>
                <c:pt idx="1">
                  <c:v>30</c:v>
                </c:pt>
                <c:pt idx="2">
                  <c:v>111</c:v>
                </c:pt>
                <c:pt idx="3">
                  <c:v>140</c:v>
                </c:pt>
                <c:pt idx="4">
                  <c:v>226</c:v>
                </c:pt>
                <c:pt idx="5">
                  <c:v>391</c:v>
                </c:pt>
                <c:pt idx="6">
                  <c:v>430</c:v>
                </c:pt>
                <c:pt idx="7">
                  <c:v>458</c:v>
                </c:pt>
                <c:pt idx="8">
                  <c:v>465</c:v>
                </c:pt>
                <c:pt idx="9">
                  <c:v>494</c:v>
                </c:pt>
                <c:pt idx="10">
                  <c:v>524</c:v>
                </c:pt>
                <c:pt idx="11">
                  <c:v>599</c:v>
                </c:pt>
                <c:pt idx="12">
                  <c:v>722</c:v>
                </c:pt>
                <c:pt idx="13">
                  <c:v>734</c:v>
                </c:pt>
                <c:pt idx="14">
                  <c:v>1172</c:v>
                </c:pt>
                <c:pt idx="15">
                  <c:v>1445</c:v>
                </c:pt>
                <c:pt idx="16">
                  <c:v>1449</c:v>
                </c:pt>
                <c:pt idx="17">
                  <c:v>2833</c:v>
                </c:pt>
                <c:pt idx="18">
                  <c:v>4510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F2-494E-B990-983C1117DF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94850584"/>
        <c:axId val="494851896"/>
      </c:barChart>
      <c:catAx>
        <c:axId val="494850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>
                <a:lumMod val="50000"/>
                <a:lumOff val="50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94851896"/>
        <c:crosses val="autoZero"/>
        <c:auto val="1"/>
        <c:lblAlgn val="ctr"/>
        <c:lblOffset val="100"/>
        <c:noMultiLvlLbl val="0"/>
      </c:catAx>
      <c:valAx>
        <c:axId val="4948518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ysClr val="window" lastClr="FFFFFF">
                  <a:lumMod val="65000"/>
                </a:sys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94850584"/>
        <c:crosses val="autoZero"/>
        <c:crossBetween val="between"/>
        <c:majorUnit val="1000"/>
      </c:valAx>
      <c:spPr>
        <a:noFill/>
        <a:ln>
          <a:solidFill>
            <a:sysClr val="windowText" lastClr="000000">
              <a:lumMod val="50000"/>
              <a:lumOff val="50000"/>
            </a:sysClr>
          </a:solidFill>
        </a:ln>
        <a:effectLst/>
      </c:spPr>
    </c:plotArea>
    <c:plotVisOnly val="1"/>
    <c:dispBlanksAs val="gap"/>
    <c:showDLblsOverMax val="0"/>
  </c:chart>
  <c:spPr>
    <a:blipFill dpi="0" rotWithShape="1">
      <a:blip xmlns:r="http://schemas.openxmlformats.org/officeDocument/2006/relationships" r:embed="rId4">
        <a:alphaModFix amt="15000"/>
      </a:blip>
      <a:srcRect/>
      <a:stretch>
        <a:fillRect/>
      </a:stretch>
    </a:blip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i-FI"/>
    </a:p>
  </c:txPr>
  <c:externalData r:id="rId5">
    <c:autoUpdate val="0"/>
  </c:externalData>
  <c:userShapes r:id="rId6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0.94882</cdr:y>
    </cdr:from>
    <cdr:to>
      <cdr:x>0.38834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DEB4638-70E2-416E-B419-FEA3C39B40E5}"/>
            </a:ext>
          </a:extLst>
        </cdr:cNvPr>
        <cdr:cNvSpPr txBox="1"/>
      </cdr:nvSpPr>
      <cdr:spPr>
        <a:xfrm xmlns:a="http://schemas.openxmlformats.org/drawingml/2006/main">
          <a:off x="0" y="4591050"/>
          <a:ext cx="2981325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solidFill>
                <a:sysClr val="windowText" lastClr="000000"/>
              </a:solidFill>
            </a:rPr>
            <a:t>Lähde:</a:t>
          </a:r>
          <a:r>
            <a:rPr lang="fi-FI" sz="800" baseline="0">
              <a:solidFill>
                <a:sysClr val="windowText" lastClr="000000"/>
              </a:solidFill>
            </a:rPr>
            <a:t> Luonnonvarakeskus, Puutarhatilastot</a:t>
          </a:r>
          <a:endParaRPr lang="fi-FI" sz="800">
            <a:solidFill>
              <a:sysClr val="windowText" lastClr="00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D7846E30-FEC6-7D4E-9665-D3EB2A33D8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B7D29FD-BFB5-124A-9544-E253FC11B5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837C7-BDF0-4545-8690-B954DCF66A25}" type="datetimeFigureOut">
              <a:rPr lang="fi-FI" smtClean="0"/>
              <a:t>27.5.2024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311BCEC-9B06-564D-8BB9-CB99FECF9D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83C0BEB-10DB-6D46-B80F-1701003FAB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68012-6F2D-F446-BF76-6910ECBDF8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3472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E3A5B-5999-684D-8832-1BD9E7BB8BBA}" type="datetimeFigureOut">
              <a:rPr lang="fi-FI" smtClean="0"/>
              <a:t>27.5.2024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8A064-CE29-A142-8BC8-3A7027F61D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007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F25F49-E62E-684D-A145-70E6EF318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15A642-7622-B247-A79F-D747FA7AF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50CFBB-1C19-2242-89A0-E2CBE0535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21F2-2A4B-DC41-84D0-D0D38B490423}" type="datetime1">
              <a:rPr lang="fi-FI" smtClean="0"/>
              <a:t>27.5.2024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8B8B11-CEAC-FD48-B513-FB291D98D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76DC3CD-7000-344F-A84A-CFDE1473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761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B22665-AAF0-EF4A-9353-1FB3F9E6A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80B1EEA-D2B7-B84D-AA47-FA160C385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28027F5-02C6-B445-A744-EA954037F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2987-D68F-AD45-9907-63AB57D66555}" type="datetime1">
              <a:rPr lang="fi-FI" smtClean="0"/>
              <a:t>27.5.2024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CD6260F-CCF2-FC42-86BA-CCA4BD6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2E039C-158D-354C-8509-4E4AD15E4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80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C53C224-0B83-EB4C-885B-638FBD2B2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1B8C775-A021-6C49-A61C-331A06FB1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EFAD33-8F1F-BF4C-8381-9AA9CB11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B74E-43EB-AC4C-B694-AC630504C910}" type="datetime1">
              <a:rPr lang="fi-FI" smtClean="0"/>
              <a:t>27.5.2024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EF3895A-B10E-EE44-9C4F-E290B694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59F380-9E00-FE43-BD4C-D4C317DDB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764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BB51CA-B874-DB4D-A6F2-F652387A9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0186F1-E3D6-A24E-A9A6-72965AE23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6FC9D8-FE37-3245-A0FC-24B0011F1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8E74-DAF5-8E42-AF9D-AABEDAF6FF9B}" type="datetime1">
              <a:rPr lang="fi-FI" smtClean="0"/>
              <a:t>27.5.2024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3097B-CB4F-1E4D-A25E-D98CD1F67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032DB2A-6B2F-7840-990C-88E636E9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18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67A16B-55F2-2E4D-9354-044EB1971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8E934E9-29FA-3840-AE0C-DF5B853BF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4D521A8-DCE0-AF41-95D5-95E8273D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30D1-616D-BC49-8419-54B6544657E4}" type="datetime1">
              <a:rPr lang="fi-FI" smtClean="0"/>
              <a:t>27.5.2024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EB666-F419-FC43-BBB8-4A6D5B99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213633-E52E-7241-ABDF-22D6D4AF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41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C6DF89-E9FD-344A-8008-7E07A038B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B1C6EA-0947-F546-9894-2D088652D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A308E71-EFE2-7A4D-9C79-59EA91BE3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E17D40D-7A4C-0942-B29C-8F0E9166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533-F09A-9747-8891-BAE59A1202D2}" type="datetime1">
              <a:rPr lang="fi-FI" smtClean="0"/>
              <a:t>27.5.2024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8A8CF60-B37B-9440-84BF-80A26C83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51DA92F-BF20-6547-BF2A-194374AFB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508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2D49E6-4A38-D84D-BC23-3364E72E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3BD7035-F2AB-A240-8FBC-43D606187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3BD8A94-C435-8540-9DA3-0E546686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D1F8588-D529-4C4C-8ED8-54E9FDD5E5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F74E7F5-A68B-9A47-919B-5BD4AD211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2D3438A-9016-1D4D-BBEA-8352C50C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EEE-A3E8-6F43-B958-D24E3BD4CD4A}" type="datetime1">
              <a:rPr lang="fi-FI" smtClean="0"/>
              <a:t>27.5.2024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229C945-850A-B84E-ADD9-9809E56B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6128676-7DE0-DE4E-A7B4-2E56C0C2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27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726C91-A6FE-3441-A764-79CF0848F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70BB0B0-2419-634F-95EA-878537E3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03B1-E4F1-B840-B3EB-3403192BE77E}" type="datetime1">
              <a:rPr lang="fi-FI" smtClean="0"/>
              <a:t>27.5.2024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BF34AB5-D6E3-FD48-A46B-3291B805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19C23E5-74E6-B941-A1C6-CC1F409E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983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A2673C0-FB60-6946-A13C-DC27C57FE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8A68-CB4B-C847-A3EC-F72CD206FC96}" type="datetime1">
              <a:rPr lang="fi-FI" smtClean="0"/>
              <a:t>27.5.2024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90C1796-3FDB-2241-A6C7-A070A2C2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723E77-8499-7B45-9894-38F0A2C6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073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35245C-88D3-B344-A5E4-78AAE8FE6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A589A8-4763-3243-BCB9-85806450D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6E57D7F-FFEB-E04A-8828-537878683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D9A31E-16F4-DA4D-B8CF-9419A9F1C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555FD-96D7-EC42-9D89-B9192CE566F8}" type="datetime1">
              <a:rPr lang="fi-FI" smtClean="0"/>
              <a:t>27.5.2024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D0D621-B744-5B4A-B6CB-FB3D02307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EFEB604-2190-364D-9776-B7E181510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821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39DBE2-CAC4-3B48-807D-4BA93EABE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30EA694-1D42-BE4E-BBF5-0C564FBA3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E535506-7175-5142-A0D8-90110FAB7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5029221-B69D-6D42-AE19-3BD1C5EC6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EB06-C2C9-6141-AA91-250AA4D9D3F2}" type="datetime1">
              <a:rPr lang="fi-FI" smtClean="0"/>
              <a:t>27.5.2024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B593506-999B-BF43-9D50-5E538CBA7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4E720A0-C01B-6C45-AE38-0C8CC4DB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321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896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0706ABC-6C73-5846-A04F-62F05B4DF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922E224-D430-B443-9D0C-E9F88E8D8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756FB0-4F53-9848-97B2-91F65346B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9B1F0-F0BB-ED41-B70D-57B242437F06}" type="datetime1">
              <a:rPr lang="fi-FI" smtClean="0"/>
              <a:t>27.5.2024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A737347-ED9D-C743-A276-B8681A7FE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E40F17-99BC-094C-BE33-4FC366B2F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1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970A147E-E1C2-5D42-B3DD-715E928B6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12192000" cy="342265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1E5F876-A843-1E4E-8585-49231887D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5352" y="1785871"/>
            <a:ext cx="10376648" cy="1325563"/>
          </a:xfrm>
        </p:spPr>
        <p:txBody>
          <a:bodyPr/>
          <a:lstStyle/>
          <a:p>
            <a:r>
              <a:rPr lang="fi-FI" dirty="0">
                <a:solidFill>
                  <a:srgbClr val="FFCC11"/>
                </a:solidFill>
              </a:rPr>
              <a:t>Marjantuotanto v. 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B8B38D25-4AAD-B44C-A689-EB33BA048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3238" y="410258"/>
            <a:ext cx="4306795" cy="1214737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A901E94D-3D54-7A4E-96F9-3DFDFFC60130}"/>
              </a:ext>
            </a:extLst>
          </p:cNvPr>
          <p:cNvSpPr txBox="1"/>
          <p:nvPr/>
        </p:nvSpPr>
        <p:spPr>
          <a:xfrm>
            <a:off x="339888" y="6380855"/>
            <a:ext cx="5534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Lähde: Luonnonvarakeskus, Puutarhatilastot</a:t>
            </a:r>
          </a:p>
        </p:txBody>
      </p:sp>
    </p:spTree>
    <p:extLst>
      <p:ext uri="{BB962C8B-B14F-4D97-AF65-F5344CB8AC3E}">
        <p14:creationId xmlns:p14="http://schemas.microsoft.com/office/powerpoint/2010/main" val="1299307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91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635851-0C7C-0649-9D64-736A4690B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5647544" cy="1325563"/>
          </a:xfrm>
        </p:spPr>
        <p:txBody>
          <a:bodyPr>
            <a:noAutofit/>
          </a:bodyPr>
          <a:lstStyle/>
          <a:p>
            <a:r>
              <a:rPr lang="fi-FI" sz="3200" dirty="0"/>
              <a:t>Marjantuotanto avomaalla Pohjois-Savossa v. 2023, </a:t>
            </a:r>
            <a:br>
              <a:rPr lang="fi-FI" sz="3200" dirty="0"/>
            </a:br>
            <a:r>
              <a:rPr lang="fi-FI" sz="3200" dirty="0"/>
              <a:t>marjat yhteensä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2FC5D345-DE83-841B-8997-ED9D9000E901}"/>
              </a:ext>
            </a:extLst>
          </p:cNvPr>
          <p:cNvSpPr txBox="1"/>
          <p:nvPr/>
        </p:nvSpPr>
        <p:spPr>
          <a:xfrm>
            <a:off x="0" y="6484659"/>
            <a:ext cx="378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/>
              <a:t>.. Tiedot salattu</a:t>
            </a:r>
          </a:p>
          <a:p>
            <a:r>
              <a:rPr lang="fi-FI" sz="900" dirty="0"/>
              <a:t>Lähde: Luonnonvarakeskus, Puutarhatilastot (erillinen tietopyyntö)</a:t>
            </a:r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E73ED6C-C7F5-2037-AFAD-96CF2F8FB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368"/>
          <a:stretch/>
        </p:blipFill>
        <p:spPr>
          <a:xfrm>
            <a:off x="6095998" y="-7748"/>
            <a:ext cx="6096002" cy="6865749"/>
          </a:xfrm>
          <a:prstGeom prst="rect">
            <a:avLst/>
          </a:prstGeom>
        </p:spPr>
      </p:pic>
      <p:sp>
        <p:nvSpPr>
          <p:cNvPr id="18" name="Suorakulmio 17">
            <a:extLst>
              <a:ext uri="{FF2B5EF4-FFF2-40B4-BE49-F238E27FC236}">
                <a16:creationId xmlns:a16="http://schemas.microsoft.com/office/drawing/2014/main" id="{48ABE3AD-1CA2-BDEB-C012-E9678CC922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95998" y="-12701"/>
            <a:ext cx="6096000" cy="6870701"/>
          </a:xfrm>
          <a:prstGeom prst="rect">
            <a:avLst/>
          </a:prstGeom>
          <a:solidFill>
            <a:srgbClr val="F2F2F2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BA03F025-8EBF-1176-68C1-929A50286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8343" y="64846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D7ACB22A-B10A-4304-1C71-C85AAFE518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29171"/>
              </p:ext>
            </p:extLst>
          </p:nvPr>
        </p:nvGraphicFramePr>
        <p:xfrm>
          <a:off x="448456" y="2104241"/>
          <a:ext cx="5231908" cy="4000500"/>
        </p:xfrm>
        <a:graphic>
          <a:graphicData uri="http://schemas.openxmlformats.org/drawingml/2006/table">
            <a:tbl>
              <a:tblPr/>
              <a:tblGrid>
                <a:gridCol w="909289">
                  <a:extLst>
                    <a:ext uri="{9D8B030D-6E8A-4147-A177-3AD203B41FA5}">
                      <a16:colId xmlns:a16="http://schemas.microsoft.com/office/drawing/2014/main" val="3859592278"/>
                    </a:ext>
                  </a:extLst>
                </a:gridCol>
                <a:gridCol w="1182255">
                  <a:extLst>
                    <a:ext uri="{9D8B030D-6E8A-4147-A177-3AD203B41FA5}">
                      <a16:colId xmlns:a16="http://schemas.microsoft.com/office/drawing/2014/main" val="835483977"/>
                    </a:ext>
                  </a:extLst>
                </a:gridCol>
                <a:gridCol w="1570182">
                  <a:extLst>
                    <a:ext uri="{9D8B030D-6E8A-4147-A177-3AD203B41FA5}">
                      <a16:colId xmlns:a16="http://schemas.microsoft.com/office/drawing/2014/main" val="209839383"/>
                    </a:ext>
                  </a:extLst>
                </a:gridCol>
                <a:gridCol w="1570182">
                  <a:extLst>
                    <a:ext uri="{9D8B030D-6E8A-4147-A177-3AD203B41FA5}">
                      <a16:colId xmlns:a16="http://schemas.microsoft.com/office/drawing/2014/main" val="126016062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Kunta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MARJAT YHTEENSÄ </a:t>
                      </a:r>
                      <a:b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Yrityksiä (kpl)</a:t>
                      </a:r>
                      <a:endParaRPr lang="fi-FI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MARJAT YHTEENSÄ </a:t>
                      </a:r>
                      <a:b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Viljelyala (ha)</a:t>
                      </a:r>
                      <a:endParaRPr lang="fi-FI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MARJAT YHTEENSÄ </a:t>
                      </a:r>
                      <a:b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Sato (1 000 kg)</a:t>
                      </a:r>
                      <a:endParaRPr lang="fi-FI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30549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Iisalmi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26,9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22,0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9062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Joroinen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30158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Kaavi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109,9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428,2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6094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332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Kiuruvesi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5,0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6,9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6629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241,7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625,9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74104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Lapinlahti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39,7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59,3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8664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377,9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9471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Pielavesi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61,3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97,6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7990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Rautalampi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220,3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9983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Rautavaara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..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..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51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3714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Sonkajärvi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33,9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53,2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2760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Suonenjoki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389,3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2 063,0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04062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Tervo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70,4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67,0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6434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Tuusniemi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596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Varkaus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619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Vesanto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4391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Vieremä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..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..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564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45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200" dirty="0"/>
              <a:t>Marjantuotanto avomaalla maakunnittain v. 2023* 1/2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34597C6-9193-4CB1-9D56-50A252B532EB}"/>
              </a:ext>
            </a:extLst>
          </p:cNvPr>
          <p:cNvSpPr txBox="1"/>
          <p:nvPr/>
        </p:nvSpPr>
        <p:spPr>
          <a:xfrm>
            <a:off x="0" y="6488668"/>
            <a:ext cx="5534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/>
              <a:t>*Sisältää teollisuuden sopimustuotannon.</a:t>
            </a:r>
          </a:p>
          <a:p>
            <a:r>
              <a:rPr lang="fi-FI" sz="900" dirty="0"/>
              <a:t>Lähde: Luonnonvarakeskus, Puutarhatilastot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700CCE78-DD2D-ADA8-CB9F-D90C91909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161725"/>
              </p:ext>
            </p:extLst>
          </p:nvPr>
        </p:nvGraphicFramePr>
        <p:xfrm>
          <a:off x="1440874" y="1570182"/>
          <a:ext cx="9017576" cy="4526610"/>
        </p:xfrm>
        <a:graphic>
          <a:graphicData uri="http://schemas.openxmlformats.org/drawingml/2006/table">
            <a:tbl>
              <a:tblPr/>
              <a:tblGrid>
                <a:gridCol w="1288225">
                  <a:extLst>
                    <a:ext uri="{9D8B030D-6E8A-4147-A177-3AD203B41FA5}">
                      <a16:colId xmlns:a16="http://schemas.microsoft.com/office/drawing/2014/main" val="1001776656"/>
                    </a:ext>
                  </a:extLst>
                </a:gridCol>
                <a:gridCol w="1288225">
                  <a:extLst>
                    <a:ext uri="{9D8B030D-6E8A-4147-A177-3AD203B41FA5}">
                      <a16:colId xmlns:a16="http://schemas.microsoft.com/office/drawing/2014/main" val="2006539475"/>
                    </a:ext>
                  </a:extLst>
                </a:gridCol>
                <a:gridCol w="1520958">
                  <a:extLst>
                    <a:ext uri="{9D8B030D-6E8A-4147-A177-3AD203B41FA5}">
                      <a16:colId xmlns:a16="http://schemas.microsoft.com/office/drawing/2014/main" val="4008469426"/>
                    </a:ext>
                  </a:extLst>
                </a:gridCol>
                <a:gridCol w="1442288">
                  <a:extLst>
                    <a:ext uri="{9D8B030D-6E8A-4147-A177-3AD203B41FA5}">
                      <a16:colId xmlns:a16="http://schemas.microsoft.com/office/drawing/2014/main" val="4183717573"/>
                    </a:ext>
                  </a:extLst>
                </a:gridCol>
                <a:gridCol w="944043">
                  <a:extLst>
                    <a:ext uri="{9D8B030D-6E8A-4147-A177-3AD203B41FA5}">
                      <a16:colId xmlns:a16="http://schemas.microsoft.com/office/drawing/2014/main" val="3785154212"/>
                    </a:ext>
                  </a:extLst>
                </a:gridCol>
                <a:gridCol w="1422587">
                  <a:extLst>
                    <a:ext uri="{9D8B030D-6E8A-4147-A177-3AD203B41FA5}">
                      <a16:colId xmlns:a16="http://schemas.microsoft.com/office/drawing/2014/main" val="2727405010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val="1247860915"/>
                    </a:ext>
                  </a:extLst>
                </a:gridCol>
              </a:tblGrid>
              <a:tr h="41151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Maakunta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MARJAT YHTEENSÄ </a:t>
                      </a:r>
                      <a:b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Yrityksiä (kpl)</a:t>
                      </a:r>
                      <a:endParaRPr lang="fi-FI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MARJAT YHTEENSÄ </a:t>
                      </a:r>
                      <a:b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Pinta-ala yht. (ha)</a:t>
                      </a:r>
                      <a:endParaRPr lang="fi-FI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MARJAT YHTEENSÄ </a:t>
                      </a:r>
                      <a:b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Sato (1 000 kg)</a:t>
                      </a:r>
                      <a:endParaRPr lang="fi-FI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MANSIKKA </a:t>
                      </a:r>
                      <a:b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Yrityksiä (kpl)</a:t>
                      </a:r>
                      <a:endParaRPr lang="fi-FI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MANSIKKA </a:t>
                      </a:r>
                      <a:b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Pinta-ala yht. (ha)</a:t>
                      </a:r>
                      <a:endParaRPr lang="fi-FI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MANSIKKA </a:t>
                      </a:r>
                      <a:b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Sato (1 000 kg)</a:t>
                      </a:r>
                      <a:endParaRPr lang="fi-FI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8041427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Uusimaa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271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734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706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751236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Varsinais-Suomi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31810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Satakunta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205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458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433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888111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Kanta-Häme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135735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Pirkanmaa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277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524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414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268145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Päijät-Häme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8431059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Kymenlaakso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226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521699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Etelä-Karjala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281473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Etelä-Savo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532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1 449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271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1 099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916639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4 510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3 727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249799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Pohjois-Karjala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985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1 445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315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992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840894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Keski-Suomi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588058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Etelä-Pohjanmaa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261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465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398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978507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Pohjanmaa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58509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Keski-Pohjanmaa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677022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Pohjois-Pohjanmaa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476817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Kainuu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475970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903078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Ahvenanmaa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68077"/>
                  </a:ext>
                </a:extLst>
              </a:tr>
              <a:tr h="20575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 MAA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6 861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16 762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3 794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13 654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1964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219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200" dirty="0"/>
              <a:t>Marjantuotanto avomaalla maakunnittain v. 2023* 2/2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4D9BE019-4621-5AB1-153E-FD2CD80F859F}"/>
              </a:ext>
            </a:extLst>
          </p:cNvPr>
          <p:cNvSpPr txBox="1"/>
          <p:nvPr/>
        </p:nvSpPr>
        <p:spPr>
          <a:xfrm>
            <a:off x="0" y="6488668"/>
            <a:ext cx="5534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/>
              <a:t>*Sisältää teollisuuden sopimustuotannon.</a:t>
            </a:r>
          </a:p>
          <a:p>
            <a:r>
              <a:rPr lang="fi-FI" sz="900" dirty="0"/>
              <a:t>Lähde: Luonnonvarakeskus, Puutarhatilastot</a:t>
            </a:r>
          </a:p>
        </p:txBody>
      </p:sp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7733462F-DAD9-4871-8800-DDB5BE27EA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5415796"/>
              </p:ext>
            </p:extLst>
          </p:nvPr>
        </p:nvGraphicFramePr>
        <p:xfrm>
          <a:off x="2053460" y="1459544"/>
          <a:ext cx="8173183" cy="4717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3559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Kelta-oranss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L_esitys2022" id="{6510A77E-3D41-46F6-96C7-8B557DBD956C}" vid="{0B30294F-9649-459E-8877-39414406D34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PSL_esitys2022</Template>
  <TotalTime>0</TotalTime>
  <Words>383</Words>
  <Application>Microsoft Office PowerPoint</Application>
  <PresentationFormat>Laajakuva</PresentationFormat>
  <Paragraphs>237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Calibri</vt:lpstr>
      <vt:lpstr>Franklin Gothic Book</vt:lpstr>
      <vt:lpstr>Franklin Gothic Medium</vt:lpstr>
      <vt:lpstr>Office-teema</vt:lpstr>
      <vt:lpstr>Marjantuotanto v. 2023</vt:lpstr>
      <vt:lpstr>Marjantuotanto avomaalla Pohjois-Savossa v. 2023,  marjat yhteensä</vt:lpstr>
      <vt:lpstr>Marjantuotanto avomaalla maakunnittain v. 2023* 1/2</vt:lpstr>
      <vt:lpstr>Marjantuotanto avomaalla maakunnittain v. 2023* 2/2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2024-05-27T10:03:43Z</dcterms:created>
  <dcterms:modified xsi:type="dcterms:W3CDTF">2024-05-27T10:03:52Z</dcterms:modified>
  <cp:category/>
</cp:coreProperties>
</file>