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drawings/drawing20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63" r:id="rId2"/>
    <p:sldId id="271" r:id="rId3"/>
    <p:sldId id="272" r:id="rId4"/>
    <p:sldId id="273" r:id="rId5"/>
    <p:sldId id="274" r:id="rId6"/>
    <p:sldId id="275" r:id="rId7"/>
    <p:sldId id="318" r:id="rId8"/>
    <p:sldId id="276" r:id="rId9"/>
    <p:sldId id="277" r:id="rId10"/>
    <p:sldId id="268" r:id="rId11"/>
    <p:sldId id="278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79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987F"/>
    <a:srgbClr val="FF3D46"/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BECFA-60F6-44BE-8EF6-9B386DA9EC49}" v="122" dt="2024-06-12T08:55:01.302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163" autoAdjust="0"/>
  </p:normalViewPr>
  <p:slideViewPr>
    <p:cSldViewPr snapToGrid="0" snapToObjects="1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openxmlformats.org/officeDocument/2006/relationships/customXml" Target="../customXml/item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6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8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9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20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oleObject" Target="https://pohjoissavofi.sharepoint.com/Aluekehitys/TILASTOT/Paketti2018/Asuminen_rakentaminen/asuntotuotanto_talotyypeittain_1980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400"/>
              <a:t>Pohjois-Savossa valmistuneet asunnot ja kesämökit v. 1980–2023</a:t>
            </a:r>
          </a:p>
        </c:rich>
      </c:tx>
      <c:layout>
        <c:manualLayout>
          <c:xMode val="edge"/>
          <c:yMode val="edge"/>
          <c:x val="0.16228093434343435"/>
          <c:y val="2.1716859413948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4060601496209263E-2"/>
          <c:y val="9.0809715863672702E-2"/>
          <c:w val="0.92428327559371404"/>
          <c:h val="0.756281883584041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1980–2021'!$C$1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1980–2021'!$B$7:$B$50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1980–2021'!$C$7:$C$50</c:f>
              <c:numCache>
                <c:formatCode>General</c:formatCode>
                <c:ptCount val="44"/>
                <c:pt idx="0">
                  <c:v>875</c:v>
                </c:pt>
                <c:pt idx="1">
                  <c:v>994</c:v>
                </c:pt>
                <c:pt idx="2">
                  <c:v>1106</c:v>
                </c:pt>
                <c:pt idx="3">
                  <c:v>1078</c:v>
                </c:pt>
                <c:pt idx="4">
                  <c:v>1002</c:v>
                </c:pt>
                <c:pt idx="5">
                  <c:v>965</c:v>
                </c:pt>
                <c:pt idx="6">
                  <c:v>1018</c:v>
                </c:pt>
                <c:pt idx="7">
                  <c:v>951</c:v>
                </c:pt>
                <c:pt idx="8">
                  <c:v>948</c:v>
                </c:pt>
                <c:pt idx="9">
                  <c:v>1038</c:v>
                </c:pt>
                <c:pt idx="10">
                  <c:v>1237</c:v>
                </c:pt>
                <c:pt idx="11">
                  <c:v>925</c:v>
                </c:pt>
                <c:pt idx="12">
                  <c:v>720</c:v>
                </c:pt>
                <c:pt idx="13">
                  <c:v>585</c:v>
                </c:pt>
                <c:pt idx="14">
                  <c:v>551</c:v>
                </c:pt>
                <c:pt idx="15">
                  <c:v>380</c:v>
                </c:pt>
                <c:pt idx="16">
                  <c:v>334</c:v>
                </c:pt>
                <c:pt idx="17">
                  <c:v>407</c:v>
                </c:pt>
                <c:pt idx="18">
                  <c:v>441</c:v>
                </c:pt>
                <c:pt idx="19">
                  <c:v>486</c:v>
                </c:pt>
                <c:pt idx="20">
                  <c:v>500</c:v>
                </c:pt>
                <c:pt idx="21">
                  <c:v>434</c:v>
                </c:pt>
                <c:pt idx="22">
                  <c:v>392</c:v>
                </c:pt>
                <c:pt idx="23">
                  <c:v>460</c:v>
                </c:pt>
                <c:pt idx="24">
                  <c:v>509</c:v>
                </c:pt>
                <c:pt idx="25">
                  <c:v>631</c:v>
                </c:pt>
                <c:pt idx="26">
                  <c:v>712</c:v>
                </c:pt>
                <c:pt idx="27">
                  <c:v>666</c:v>
                </c:pt>
                <c:pt idx="28">
                  <c:v>626</c:v>
                </c:pt>
                <c:pt idx="29">
                  <c:v>481</c:v>
                </c:pt>
                <c:pt idx="30">
                  <c:v>476</c:v>
                </c:pt>
                <c:pt idx="31">
                  <c:v>517</c:v>
                </c:pt>
                <c:pt idx="32">
                  <c:v>525</c:v>
                </c:pt>
                <c:pt idx="33">
                  <c:v>467</c:v>
                </c:pt>
                <c:pt idx="34">
                  <c:v>369</c:v>
                </c:pt>
                <c:pt idx="35">
                  <c:v>321</c:v>
                </c:pt>
                <c:pt idx="36">
                  <c:v>279</c:v>
                </c:pt>
                <c:pt idx="37">
                  <c:v>317</c:v>
                </c:pt>
                <c:pt idx="38">
                  <c:v>292</c:v>
                </c:pt>
                <c:pt idx="39">
                  <c:v>266</c:v>
                </c:pt>
                <c:pt idx="40">
                  <c:v>253</c:v>
                </c:pt>
                <c:pt idx="41">
                  <c:v>286</c:v>
                </c:pt>
                <c:pt idx="42">
                  <c:v>268</c:v>
                </c:pt>
                <c:pt idx="43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3-4472-B900-286B99FDED78}"/>
            </c:ext>
          </c:extLst>
        </c:ser>
        <c:ser>
          <c:idx val="1"/>
          <c:order val="1"/>
          <c:tx>
            <c:strRef>
              <c:f>'Kuviot 1980–2021'!$D$1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1980–2021'!$B$7:$B$50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1980–2021'!$D$7:$D$50</c:f>
              <c:numCache>
                <c:formatCode>General</c:formatCode>
                <c:ptCount val="44"/>
                <c:pt idx="0">
                  <c:v>620</c:v>
                </c:pt>
                <c:pt idx="1">
                  <c:v>804</c:v>
                </c:pt>
                <c:pt idx="2">
                  <c:v>857</c:v>
                </c:pt>
                <c:pt idx="3">
                  <c:v>993</c:v>
                </c:pt>
                <c:pt idx="4">
                  <c:v>915</c:v>
                </c:pt>
                <c:pt idx="5">
                  <c:v>931</c:v>
                </c:pt>
                <c:pt idx="6">
                  <c:v>833</c:v>
                </c:pt>
                <c:pt idx="7">
                  <c:v>788</c:v>
                </c:pt>
                <c:pt idx="8">
                  <c:v>867</c:v>
                </c:pt>
                <c:pt idx="9">
                  <c:v>1013</c:v>
                </c:pt>
                <c:pt idx="10">
                  <c:v>1126</c:v>
                </c:pt>
                <c:pt idx="11">
                  <c:v>989</c:v>
                </c:pt>
                <c:pt idx="12">
                  <c:v>478</c:v>
                </c:pt>
                <c:pt idx="13">
                  <c:v>294</c:v>
                </c:pt>
                <c:pt idx="14">
                  <c:v>138</c:v>
                </c:pt>
                <c:pt idx="15">
                  <c:v>111</c:v>
                </c:pt>
                <c:pt idx="16">
                  <c:v>159</c:v>
                </c:pt>
                <c:pt idx="17">
                  <c:v>171</c:v>
                </c:pt>
                <c:pt idx="18">
                  <c:v>171</c:v>
                </c:pt>
                <c:pt idx="19">
                  <c:v>183</c:v>
                </c:pt>
                <c:pt idx="20">
                  <c:v>244</c:v>
                </c:pt>
                <c:pt idx="21">
                  <c:v>120</c:v>
                </c:pt>
                <c:pt idx="22">
                  <c:v>133</c:v>
                </c:pt>
                <c:pt idx="23">
                  <c:v>130</c:v>
                </c:pt>
                <c:pt idx="24">
                  <c:v>105</c:v>
                </c:pt>
                <c:pt idx="25">
                  <c:v>148</c:v>
                </c:pt>
                <c:pt idx="26">
                  <c:v>175</c:v>
                </c:pt>
                <c:pt idx="27">
                  <c:v>168</c:v>
                </c:pt>
                <c:pt idx="28">
                  <c:v>178</c:v>
                </c:pt>
                <c:pt idx="29">
                  <c:v>111</c:v>
                </c:pt>
                <c:pt idx="30">
                  <c:v>143</c:v>
                </c:pt>
                <c:pt idx="31">
                  <c:v>165</c:v>
                </c:pt>
                <c:pt idx="32">
                  <c:v>208</c:v>
                </c:pt>
                <c:pt idx="33">
                  <c:v>192</c:v>
                </c:pt>
                <c:pt idx="34">
                  <c:v>139</c:v>
                </c:pt>
                <c:pt idx="35">
                  <c:v>234</c:v>
                </c:pt>
                <c:pt idx="36">
                  <c:v>170</c:v>
                </c:pt>
                <c:pt idx="37">
                  <c:v>129</c:v>
                </c:pt>
                <c:pt idx="38">
                  <c:v>213</c:v>
                </c:pt>
                <c:pt idx="39">
                  <c:v>114</c:v>
                </c:pt>
                <c:pt idx="40">
                  <c:v>193</c:v>
                </c:pt>
                <c:pt idx="41">
                  <c:v>174</c:v>
                </c:pt>
                <c:pt idx="42">
                  <c:v>214</c:v>
                </c:pt>
                <c:pt idx="43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43-4472-B900-286B99FDED78}"/>
            </c:ext>
          </c:extLst>
        </c:ser>
        <c:ser>
          <c:idx val="2"/>
          <c:order val="2"/>
          <c:tx>
            <c:strRef>
              <c:f>'Kuviot 1980–2021'!$E$1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1980–2021'!$B$7:$B$50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1980–2021'!$E$7:$E$50</c:f>
              <c:numCache>
                <c:formatCode>General</c:formatCode>
                <c:ptCount val="44"/>
                <c:pt idx="0">
                  <c:v>874</c:v>
                </c:pt>
                <c:pt idx="1">
                  <c:v>1033</c:v>
                </c:pt>
                <c:pt idx="2">
                  <c:v>941</c:v>
                </c:pt>
                <c:pt idx="3">
                  <c:v>883</c:v>
                </c:pt>
                <c:pt idx="4">
                  <c:v>1010</c:v>
                </c:pt>
                <c:pt idx="5">
                  <c:v>794</c:v>
                </c:pt>
                <c:pt idx="6">
                  <c:v>656</c:v>
                </c:pt>
                <c:pt idx="7">
                  <c:v>933</c:v>
                </c:pt>
                <c:pt idx="8">
                  <c:v>867</c:v>
                </c:pt>
                <c:pt idx="9">
                  <c:v>873</c:v>
                </c:pt>
                <c:pt idx="10">
                  <c:v>835</c:v>
                </c:pt>
                <c:pt idx="11">
                  <c:v>911</c:v>
                </c:pt>
                <c:pt idx="12">
                  <c:v>699</c:v>
                </c:pt>
                <c:pt idx="13">
                  <c:v>753</c:v>
                </c:pt>
                <c:pt idx="14">
                  <c:v>273</c:v>
                </c:pt>
                <c:pt idx="15">
                  <c:v>262</c:v>
                </c:pt>
                <c:pt idx="16">
                  <c:v>248</c:v>
                </c:pt>
                <c:pt idx="17">
                  <c:v>393</c:v>
                </c:pt>
                <c:pt idx="18">
                  <c:v>452</c:v>
                </c:pt>
                <c:pt idx="19">
                  <c:v>550</c:v>
                </c:pt>
                <c:pt idx="20">
                  <c:v>461</c:v>
                </c:pt>
                <c:pt idx="21">
                  <c:v>462</c:v>
                </c:pt>
                <c:pt idx="22">
                  <c:v>296</c:v>
                </c:pt>
                <c:pt idx="23">
                  <c:v>367</c:v>
                </c:pt>
                <c:pt idx="24">
                  <c:v>200</c:v>
                </c:pt>
                <c:pt idx="25">
                  <c:v>514</c:v>
                </c:pt>
                <c:pt idx="26">
                  <c:v>248</c:v>
                </c:pt>
                <c:pt idx="27">
                  <c:v>427</c:v>
                </c:pt>
                <c:pt idx="28">
                  <c:v>368</c:v>
                </c:pt>
                <c:pt idx="29">
                  <c:v>390</c:v>
                </c:pt>
                <c:pt idx="30">
                  <c:v>223</c:v>
                </c:pt>
                <c:pt idx="31">
                  <c:v>635</c:v>
                </c:pt>
                <c:pt idx="32">
                  <c:v>578</c:v>
                </c:pt>
                <c:pt idx="33">
                  <c:v>599</c:v>
                </c:pt>
                <c:pt idx="34">
                  <c:v>640</c:v>
                </c:pt>
                <c:pt idx="35">
                  <c:v>512</c:v>
                </c:pt>
                <c:pt idx="36">
                  <c:v>646</c:v>
                </c:pt>
                <c:pt idx="37">
                  <c:v>821</c:v>
                </c:pt>
                <c:pt idx="38">
                  <c:v>1590</c:v>
                </c:pt>
                <c:pt idx="39">
                  <c:v>651</c:v>
                </c:pt>
                <c:pt idx="40">
                  <c:v>985</c:v>
                </c:pt>
                <c:pt idx="41">
                  <c:v>887</c:v>
                </c:pt>
                <c:pt idx="42">
                  <c:v>1200</c:v>
                </c:pt>
                <c:pt idx="43">
                  <c:v>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43-4472-B900-286B99FDED78}"/>
            </c:ext>
          </c:extLst>
        </c:ser>
        <c:ser>
          <c:idx val="3"/>
          <c:order val="3"/>
          <c:tx>
            <c:strRef>
              <c:f>'Kuviot 1980–2021'!$F$1</c:f>
              <c:strCache>
                <c:ptCount val="1"/>
                <c:pt idx="0">
                  <c:v>Erityisryhmien asuinrakennukset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1980–2021'!$B$7:$B$50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1980–2021'!$F$7:$F$50</c:f>
              <c:numCache>
                <c:formatCode>General</c:formatCode>
                <c:ptCount val="44"/>
                <c:pt idx="0">
                  <c:v>35</c:v>
                </c:pt>
                <c:pt idx="1">
                  <c:v>32</c:v>
                </c:pt>
                <c:pt idx="2">
                  <c:v>16</c:v>
                </c:pt>
                <c:pt idx="3">
                  <c:v>72</c:v>
                </c:pt>
                <c:pt idx="4">
                  <c:v>17</c:v>
                </c:pt>
                <c:pt idx="5">
                  <c:v>41</c:v>
                </c:pt>
                <c:pt idx="6">
                  <c:v>7</c:v>
                </c:pt>
                <c:pt idx="7">
                  <c:v>16</c:v>
                </c:pt>
                <c:pt idx="8">
                  <c:v>37</c:v>
                </c:pt>
                <c:pt idx="9">
                  <c:v>18</c:v>
                </c:pt>
                <c:pt idx="10">
                  <c:v>66</c:v>
                </c:pt>
                <c:pt idx="11">
                  <c:v>71</c:v>
                </c:pt>
                <c:pt idx="12">
                  <c:v>22</c:v>
                </c:pt>
                <c:pt idx="13">
                  <c:v>20</c:v>
                </c:pt>
                <c:pt idx="14">
                  <c:v>58</c:v>
                </c:pt>
                <c:pt idx="15">
                  <c:v>76</c:v>
                </c:pt>
                <c:pt idx="16">
                  <c:v>2</c:v>
                </c:pt>
                <c:pt idx="17">
                  <c:v>3</c:v>
                </c:pt>
                <c:pt idx="18">
                  <c:v>47</c:v>
                </c:pt>
                <c:pt idx="19">
                  <c:v>67</c:v>
                </c:pt>
                <c:pt idx="20">
                  <c:v>4</c:v>
                </c:pt>
                <c:pt idx="21">
                  <c:v>6</c:v>
                </c:pt>
                <c:pt idx="22">
                  <c:v>22</c:v>
                </c:pt>
                <c:pt idx="23">
                  <c:v>15</c:v>
                </c:pt>
                <c:pt idx="24">
                  <c:v>4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24</c:v>
                </c:pt>
                <c:pt idx="30">
                  <c:v>0</c:v>
                </c:pt>
                <c:pt idx="31">
                  <c:v>6</c:v>
                </c:pt>
                <c:pt idx="32">
                  <c:v>21</c:v>
                </c:pt>
                <c:pt idx="33">
                  <c:v>60</c:v>
                </c:pt>
                <c:pt idx="34">
                  <c:v>3</c:v>
                </c:pt>
                <c:pt idx="35">
                  <c:v>0</c:v>
                </c:pt>
                <c:pt idx="36">
                  <c:v>0</c:v>
                </c:pt>
                <c:pt idx="37">
                  <c:v>38</c:v>
                </c:pt>
                <c:pt idx="38">
                  <c:v>48</c:v>
                </c:pt>
                <c:pt idx="39">
                  <c:v>0</c:v>
                </c:pt>
                <c:pt idx="40">
                  <c:v>17</c:v>
                </c:pt>
                <c:pt idx="41">
                  <c:v>0</c:v>
                </c:pt>
                <c:pt idx="42">
                  <c:v>21</c:v>
                </c:pt>
                <c:pt idx="43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43-4472-B900-286B99FDE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1980–2021'!$G$1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1980–2021'!$B$7:$B$50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1980–2021'!$G$7:$G$50</c:f>
              <c:numCache>
                <c:formatCode>General</c:formatCode>
                <c:ptCount val="44"/>
                <c:pt idx="1">
                  <c:v>492</c:v>
                </c:pt>
                <c:pt idx="2">
                  <c:v>621</c:v>
                </c:pt>
                <c:pt idx="3">
                  <c:v>510</c:v>
                </c:pt>
                <c:pt idx="4">
                  <c:v>509</c:v>
                </c:pt>
                <c:pt idx="5">
                  <c:v>537</c:v>
                </c:pt>
                <c:pt idx="6">
                  <c:v>573</c:v>
                </c:pt>
                <c:pt idx="7">
                  <c:v>496</c:v>
                </c:pt>
                <c:pt idx="8">
                  <c:v>425</c:v>
                </c:pt>
                <c:pt idx="9">
                  <c:v>523</c:v>
                </c:pt>
                <c:pt idx="10">
                  <c:v>630</c:v>
                </c:pt>
                <c:pt idx="11">
                  <c:v>600</c:v>
                </c:pt>
                <c:pt idx="12">
                  <c:v>476</c:v>
                </c:pt>
                <c:pt idx="13">
                  <c:v>504</c:v>
                </c:pt>
                <c:pt idx="14">
                  <c:v>480</c:v>
                </c:pt>
                <c:pt idx="15">
                  <c:v>479</c:v>
                </c:pt>
                <c:pt idx="16">
                  <c:v>369</c:v>
                </c:pt>
                <c:pt idx="17">
                  <c:v>348</c:v>
                </c:pt>
                <c:pt idx="18">
                  <c:v>349</c:v>
                </c:pt>
                <c:pt idx="19">
                  <c:v>323</c:v>
                </c:pt>
                <c:pt idx="20">
                  <c:v>292</c:v>
                </c:pt>
                <c:pt idx="21">
                  <c:v>322</c:v>
                </c:pt>
                <c:pt idx="22">
                  <c:v>281</c:v>
                </c:pt>
                <c:pt idx="23">
                  <c:v>313</c:v>
                </c:pt>
                <c:pt idx="24">
                  <c:v>294</c:v>
                </c:pt>
                <c:pt idx="25">
                  <c:v>243</c:v>
                </c:pt>
                <c:pt idx="26">
                  <c:v>248</c:v>
                </c:pt>
                <c:pt idx="27">
                  <c:v>218</c:v>
                </c:pt>
                <c:pt idx="28">
                  <c:v>237</c:v>
                </c:pt>
                <c:pt idx="29">
                  <c:v>212</c:v>
                </c:pt>
                <c:pt idx="30">
                  <c:v>334</c:v>
                </c:pt>
                <c:pt idx="31">
                  <c:v>316</c:v>
                </c:pt>
                <c:pt idx="32">
                  <c:v>329</c:v>
                </c:pt>
                <c:pt idx="33">
                  <c:v>278</c:v>
                </c:pt>
                <c:pt idx="34">
                  <c:v>303</c:v>
                </c:pt>
                <c:pt idx="35">
                  <c:v>194</c:v>
                </c:pt>
                <c:pt idx="36">
                  <c:v>214</c:v>
                </c:pt>
                <c:pt idx="37">
                  <c:v>218</c:v>
                </c:pt>
                <c:pt idx="38">
                  <c:v>181</c:v>
                </c:pt>
                <c:pt idx="39">
                  <c:v>167</c:v>
                </c:pt>
                <c:pt idx="40">
                  <c:v>151</c:v>
                </c:pt>
                <c:pt idx="41">
                  <c:v>174</c:v>
                </c:pt>
                <c:pt idx="42">
                  <c:v>133</c:v>
                </c:pt>
                <c:pt idx="43">
                  <c:v>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43-4472-B900-286B99FDE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2180800321333533E-2"/>
              <c:y val="3.79334714046944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9.0384972636441227E-2"/>
          <c:y val="9.1816910108277028E-2"/>
          <c:w val="0.84814773381456499"/>
          <c:h val="6.81582007121575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Pielavedellä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1980–2021'!$C$416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1980–2021'!$B$422:$B$465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1980–2021'!$C$422:$C$465</c:f>
              <c:numCache>
                <c:formatCode>0</c:formatCode>
                <c:ptCount val="44"/>
                <c:pt idx="0">
                  <c:v>27</c:v>
                </c:pt>
                <c:pt idx="1">
                  <c:v>40</c:v>
                </c:pt>
                <c:pt idx="2">
                  <c:v>28</c:v>
                </c:pt>
                <c:pt idx="3">
                  <c:v>36</c:v>
                </c:pt>
                <c:pt idx="4">
                  <c:v>36</c:v>
                </c:pt>
                <c:pt idx="5">
                  <c:v>24</c:v>
                </c:pt>
                <c:pt idx="6">
                  <c:v>29</c:v>
                </c:pt>
                <c:pt idx="7">
                  <c:v>28</c:v>
                </c:pt>
                <c:pt idx="8">
                  <c:v>22</c:v>
                </c:pt>
                <c:pt idx="9">
                  <c:v>27</c:v>
                </c:pt>
                <c:pt idx="10">
                  <c:v>31</c:v>
                </c:pt>
                <c:pt idx="11">
                  <c:v>20</c:v>
                </c:pt>
                <c:pt idx="12">
                  <c:v>12</c:v>
                </c:pt>
                <c:pt idx="13">
                  <c:v>18</c:v>
                </c:pt>
                <c:pt idx="14">
                  <c:v>15</c:v>
                </c:pt>
                <c:pt idx="15">
                  <c:v>11</c:v>
                </c:pt>
                <c:pt idx="16">
                  <c:v>6</c:v>
                </c:pt>
                <c:pt idx="17">
                  <c:v>7</c:v>
                </c:pt>
                <c:pt idx="18">
                  <c:v>6</c:v>
                </c:pt>
                <c:pt idx="19">
                  <c:v>8</c:v>
                </c:pt>
                <c:pt idx="20">
                  <c:v>14</c:v>
                </c:pt>
                <c:pt idx="21">
                  <c:v>10</c:v>
                </c:pt>
                <c:pt idx="22">
                  <c:v>3</c:v>
                </c:pt>
                <c:pt idx="23">
                  <c:v>6</c:v>
                </c:pt>
                <c:pt idx="24">
                  <c:v>10</c:v>
                </c:pt>
                <c:pt idx="25">
                  <c:v>8</c:v>
                </c:pt>
                <c:pt idx="26">
                  <c:v>10</c:v>
                </c:pt>
                <c:pt idx="27">
                  <c:v>10</c:v>
                </c:pt>
                <c:pt idx="28">
                  <c:v>14</c:v>
                </c:pt>
                <c:pt idx="29">
                  <c:v>2</c:v>
                </c:pt>
                <c:pt idx="30" formatCode="General">
                  <c:v>9</c:v>
                </c:pt>
                <c:pt idx="31" formatCode="General">
                  <c:v>9</c:v>
                </c:pt>
                <c:pt idx="32" formatCode="General">
                  <c:v>12</c:v>
                </c:pt>
                <c:pt idx="33" formatCode="General">
                  <c:v>5</c:v>
                </c:pt>
                <c:pt idx="34" formatCode="General">
                  <c:v>5</c:v>
                </c:pt>
                <c:pt idx="35" formatCode="General">
                  <c:v>0</c:v>
                </c:pt>
                <c:pt idx="36" formatCode="General">
                  <c:v>2</c:v>
                </c:pt>
                <c:pt idx="37" formatCode="General">
                  <c:v>1</c:v>
                </c:pt>
                <c:pt idx="38" formatCode="General">
                  <c:v>3</c:v>
                </c:pt>
                <c:pt idx="39" formatCode="General">
                  <c:v>2</c:v>
                </c:pt>
                <c:pt idx="40" formatCode="General">
                  <c:v>3</c:v>
                </c:pt>
                <c:pt idx="41" formatCode="General">
                  <c:v>2</c:v>
                </c:pt>
                <c:pt idx="42" formatCode="General">
                  <c:v>2</c:v>
                </c:pt>
                <c:pt idx="4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0-4F09-B87C-D750C01C8766}"/>
            </c:ext>
          </c:extLst>
        </c:ser>
        <c:ser>
          <c:idx val="1"/>
          <c:order val="1"/>
          <c:tx>
            <c:strRef>
              <c:f>'Kuviot 1980–2021'!$D$416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1980–2021'!$B$422:$B$465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1980–2021'!$D$422:$D$465</c:f>
              <c:numCache>
                <c:formatCode>0</c:formatCode>
                <c:ptCount val="44"/>
                <c:pt idx="0">
                  <c:v>0</c:v>
                </c:pt>
                <c:pt idx="1">
                  <c:v>11</c:v>
                </c:pt>
                <c:pt idx="2">
                  <c:v>0</c:v>
                </c:pt>
                <c:pt idx="3">
                  <c:v>12</c:v>
                </c:pt>
                <c:pt idx="4">
                  <c:v>23</c:v>
                </c:pt>
                <c:pt idx="5">
                  <c:v>55</c:v>
                </c:pt>
                <c:pt idx="6">
                  <c:v>19</c:v>
                </c:pt>
                <c:pt idx="7">
                  <c:v>11</c:v>
                </c:pt>
                <c:pt idx="8">
                  <c:v>27</c:v>
                </c:pt>
                <c:pt idx="9">
                  <c:v>13</c:v>
                </c:pt>
                <c:pt idx="10">
                  <c:v>35</c:v>
                </c:pt>
                <c:pt idx="11">
                  <c:v>32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9</c:v>
                </c:pt>
                <c:pt idx="18">
                  <c:v>0</c:v>
                </c:pt>
                <c:pt idx="19">
                  <c:v>0</c:v>
                </c:pt>
                <c:pt idx="20">
                  <c:v>4</c:v>
                </c:pt>
                <c:pt idx="21">
                  <c:v>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7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8</c:v>
                </c:pt>
                <c:pt idx="33" formatCode="General">
                  <c:v>10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10-4F09-B87C-D750C01C8766}"/>
            </c:ext>
          </c:extLst>
        </c:ser>
        <c:ser>
          <c:idx val="2"/>
          <c:order val="2"/>
          <c:tx>
            <c:strRef>
              <c:f>'Kuviot 1980–2021'!$E$416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1980–2021'!$B$422:$B$465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1980–2021'!$E$422:$E$465</c:f>
              <c:numCache>
                <c:formatCode>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30</c:v>
                </c:pt>
                <c:pt idx="4">
                  <c:v>17</c:v>
                </c:pt>
                <c:pt idx="5">
                  <c:v>0</c:v>
                </c:pt>
                <c:pt idx="6">
                  <c:v>18</c:v>
                </c:pt>
                <c:pt idx="7">
                  <c:v>18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10-4F09-B87C-D750C01C8766}"/>
            </c:ext>
          </c:extLst>
        </c:ser>
        <c:ser>
          <c:idx val="3"/>
          <c:order val="3"/>
          <c:tx>
            <c:strRef>
              <c:f>'Kuviot 1980–2021'!$F$416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1980–2021'!$B$422:$B$465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1980–2021'!$F$422:$F$465</c:f>
              <c:numCache>
                <c:formatCode>0</c:formatCode>
                <c:ptCount val="44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10-4F09-B87C-D750C01C8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1980–2021'!$G$416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1980–2021'!$B$422:$B$465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1980–2021'!$G$422:$G$465</c:f>
              <c:numCache>
                <c:formatCode>0</c:formatCode>
                <c:ptCount val="44"/>
                <c:pt idx="1">
                  <c:v>25</c:v>
                </c:pt>
                <c:pt idx="2" formatCode="General">
                  <c:v>46</c:v>
                </c:pt>
                <c:pt idx="3" formatCode="General">
                  <c:v>32</c:v>
                </c:pt>
                <c:pt idx="4" formatCode="General">
                  <c:v>17</c:v>
                </c:pt>
                <c:pt idx="5" formatCode="General">
                  <c:v>55</c:v>
                </c:pt>
                <c:pt idx="6" formatCode="General">
                  <c:v>36</c:v>
                </c:pt>
                <c:pt idx="7" formatCode="General">
                  <c:v>38</c:v>
                </c:pt>
                <c:pt idx="8" formatCode="General">
                  <c:v>37</c:v>
                </c:pt>
                <c:pt idx="9" formatCode="General">
                  <c:v>39</c:v>
                </c:pt>
                <c:pt idx="10" formatCode="General">
                  <c:v>50</c:v>
                </c:pt>
                <c:pt idx="11" formatCode="General">
                  <c:v>43</c:v>
                </c:pt>
                <c:pt idx="12" formatCode="General">
                  <c:v>23</c:v>
                </c:pt>
                <c:pt idx="13" formatCode="General">
                  <c:v>23</c:v>
                </c:pt>
                <c:pt idx="14" formatCode="General">
                  <c:v>34</c:v>
                </c:pt>
                <c:pt idx="15" formatCode="General">
                  <c:v>41</c:v>
                </c:pt>
                <c:pt idx="16" formatCode="General">
                  <c:v>16</c:v>
                </c:pt>
                <c:pt idx="17" formatCode="General">
                  <c:v>10</c:v>
                </c:pt>
                <c:pt idx="18" formatCode="General">
                  <c:v>12</c:v>
                </c:pt>
                <c:pt idx="19" formatCode="General">
                  <c:v>15</c:v>
                </c:pt>
                <c:pt idx="20" formatCode="General">
                  <c:v>9</c:v>
                </c:pt>
                <c:pt idx="21" formatCode="General">
                  <c:v>12</c:v>
                </c:pt>
                <c:pt idx="22" formatCode="General">
                  <c:v>14</c:v>
                </c:pt>
                <c:pt idx="23" formatCode="General">
                  <c:v>10</c:v>
                </c:pt>
                <c:pt idx="24" formatCode="General">
                  <c:v>14</c:v>
                </c:pt>
                <c:pt idx="25" formatCode="General">
                  <c:v>11</c:v>
                </c:pt>
                <c:pt idx="26" formatCode="General">
                  <c:v>14</c:v>
                </c:pt>
                <c:pt idx="27">
                  <c:v>13</c:v>
                </c:pt>
                <c:pt idx="28">
                  <c:v>11</c:v>
                </c:pt>
                <c:pt idx="29">
                  <c:v>11</c:v>
                </c:pt>
                <c:pt idx="30" formatCode="General">
                  <c:v>13</c:v>
                </c:pt>
                <c:pt idx="31" formatCode="General">
                  <c:v>17</c:v>
                </c:pt>
                <c:pt idx="32" formatCode="General">
                  <c:v>19</c:v>
                </c:pt>
                <c:pt idx="33" formatCode="General">
                  <c:v>10</c:v>
                </c:pt>
                <c:pt idx="34" formatCode="General">
                  <c:v>15</c:v>
                </c:pt>
                <c:pt idx="35" formatCode="General">
                  <c:v>11</c:v>
                </c:pt>
                <c:pt idx="36" formatCode="General">
                  <c:v>9</c:v>
                </c:pt>
                <c:pt idx="37" formatCode="General">
                  <c:v>8</c:v>
                </c:pt>
                <c:pt idx="38" formatCode="General">
                  <c:v>8</c:v>
                </c:pt>
                <c:pt idx="39" formatCode="General">
                  <c:v>10</c:v>
                </c:pt>
                <c:pt idx="40" formatCode="General">
                  <c:v>32</c:v>
                </c:pt>
                <c:pt idx="41" formatCode="General">
                  <c:v>14</c:v>
                </c:pt>
                <c:pt idx="42" formatCode="General">
                  <c:v>13</c:v>
                </c:pt>
                <c:pt idx="43" formatCode="General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10-4F09-B87C-D750C01C8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Rautalammilla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1980–2021'!$C$468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1980–2021'!$B$474:$B$517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1980–2021'!$C$474:$C$517</c:f>
              <c:numCache>
                <c:formatCode>#,##0</c:formatCode>
                <c:ptCount val="44"/>
                <c:pt idx="0">
                  <c:v>10</c:v>
                </c:pt>
                <c:pt idx="1">
                  <c:v>26</c:v>
                </c:pt>
                <c:pt idx="2">
                  <c:v>8</c:v>
                </c:pt>
                <c:pt idx="3">
                  <c:v>21</c:v>
                </c:pt>
                <c:pt idx="4">
                  <c:v>13</c:v>
                </c:pt>
                <c:pt idx="5">
                  <c:v>12</c:v>
                </c:pt>
                <c:pt idx="6">
                  <c:v>24</c:v>
                </c:pt>
                <c:pt idx="7">
                  <c:v>10</c:v>
                </c:pt>
                <c:pt idx="8">
                  <c:v>16</c:v>
                </c:pt>
                <c:pt idx="9">
                  <c:v>4</c:v>
                </c:pt>
                <c:pt idx="10">
                  <c:v>9</c:v>
                </c:pt>
                <c:pt idx="11">
                  <c:v>13</c:v>
                </c:pt>
                <c:pt idx="12">
                  <c:v>11</c:v>
                </c:pt>
                <c:pt idx="13">
                  <c:v>13</c:v>
                </c:pt>
                <c:pt idx="14">
                  <c:v>3</c:v>
                </c:pt>
                <c:pt idx="15">
                  <c:v>4</c:v>
                </c:pt>
                <c:pt idx="16">
                  <c:v>6</c:v>
                </c:pt>
                <c:pt idx="17">
                  <c:v>0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8</c:v>
                </c:pt>
                <c:pt idx="25">
                  <c:v>5</c:v>
                </c:pt>
                <c:pt idx="26">
                  <c:v>10</c:v>
                </c:pt>
                <c:pt idx="27">
                  <c:v>9</c:v>
                </c:pt>
                <c:pt idx="28">
                  <c:v>7</c:v>
                </c:pt>
                <c:pt idx="29">
                  <c:v>4</c:v>
                </c:pt>
                <c:pt idx="30" formatCode="General">
                  <c:v>7</c:v>
                </c:pt>
                <c:pt idx="31" formatCode="General">
                  <c:v>5</c:v>
                </c:pt>
                <c:pt idx="32" formatCode="General">
                  <c:v>11</c:v>
                </c:pt>
                <c:pt idx="33" formatCode="General">
                  <c:v>8</c:v>
                </c:pt>
                <c:pt idx="34" formatCode="General">
                  <c:v>4</c:v>
                </c:pt>
                <c:pt idx="35" formatCode="General">
                  <c:v>6</c:v>
                </c:pt>
                <c:pt idx="36" formatCode="General">
                  <c:v>3</c:v>
                </c:pt>
                <c:pt idx="37" formatCode="General">
                  <c:v>3</c:v>
                </c:pt>
                <c:pt idx="38" formatCode="General">
                  <c:v>5</c:v>
                </c:pt>
                <c:pt idx="39" formatCode="General">
                  <c:v>3</c:v>
                </c:pt>
                <c:pt idx="40" formatCode="General">
                  <c:v>1</c:v>
                </c:pt>
                <c:pt idx="41" formatCode="General">
                  <c:v>0</c:v>
                </c:pt>
                <c:pt idx="42" formatCode="General">
                  <c:v>2</c:v>
                </c:pt>
                <c:pt idx="4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9A-4856-9240-C301245C79BD}"/>
            </c:ext>
          </c:extLst>
        </c:ser>
        <c:ser>
          <c:idx val="1"/>
          <c:order val="1"/>
          <c:tx>
            <c:strRef>
              <c:f>'Kuviot 1980–2021'!$D$468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1980–2021'!$B$474:$B$517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1980–2021'!$D$474:$D$517</c:f>
              <c:numCache>
                <c:formatCode>#,##0</c:formatCode>
                <c:ptCount val="44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47</c:v>
                </c:pt>
                <c:pt idx="4">
                  <c:v>8</c:v>
                </c:pt>
                <c:pt idx="5">
                  <c:v>0</c:v>
                </c:pt>
                <c:pt idx="6">
                  <c:v>21</c:v>
                </c:pt>
                <c:pt idx="7">
                  <c:v>0</c:v>
                </c:pt>
                <c:pt idx="8">
                  <c:v>7</c:v>
                </c:pt>
                <c:pt idx="9">
                  <c:v>18</c:v>
                </c:pt>
                <c:pt idx="10">
                  <c:v>20</c:v>
                </c:pt>
                <c:pt idx="11">
                  <c:v>17</c:v>
                </c:pt>
                <c:pt idx="12">
                  <c:v>6</c:v>
                </c:pt>
                <c:pt idx="13">
                  <c:v>3</c:v>
                </c:pt>
                <c:pt idx="14">
                  <c:v>25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12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9A-4856-9240-C301245C79BD}"/>
            </c:ext>
          </c:extLst>
        </c:ser>
        <c:ser>
          <c:idx val="2"/>
          <c:order val="2"/>
          <c:tx>
            <c:strRef>
              <c:f>'Kuviot 1980–2021'!$E$468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1980–2021'!$B$474:$B$517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1980–2021'!$E$474:$E$517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9A-4856-9240-C301245C79BD}"/>
            </c:ext>
          </c:extLst>
        </c:ser>
        <c:ser>
          <c:idx val="3"/>
          <c:order val="3"/>
          <c:tx>
            <c:strRef>
              <c:f>'Kuviot 1980–2021'!$F$468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1980–2021'!$B$474:$B$517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1980–2021'!$F$474:$F$517</c:f>
              <c:numCache>
                <c:formatCode>#,##0</c:formatCode>
                <c:ptCount val="44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9A-4856-9240-C301245C7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1980–2021'!$G$468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1980–2021'!$B$474:$B$517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1980–2021'!$G$474:$G$517</c:f>
              <c:numCache>
                <c:formatCode>0</c:formatCode>
                <c:ptCount val="44"/>
                <c:pt idx="2" formatCode="General">
                  <c:v>18</c:v>
                </c:pt>
                <c:pt idx="3" formatCode="General">
                  <c:v>32</c:v>
                </c:pt>
                <c:pt idx="4" formatCode="General">
                  <c:v>12</c:v>
                </c:pt>
                <c:pt idx="5" formatCode="General">
                  <c:v>9</c:v>
                </c:pt>
                <c:pt idx="6" formatCode="General">
                  <c:v>58</c:v>
                </c:pt>
                <c:pt idx="7" formatCode="General">
                  <c:v>19</c:v>
                </c:pt>
                <c:pt idx="8" formatCode="General">
                  <c:v>16</c:v>
                </c:pt>
                <c:pt idx="9" formatCode="General">
                  <c:v>16</c:v>
                </c:pt>
                <c:pt idx="10" formatCode="General">
                  <c:v>21</c:v>
                </c:pt>
                <c:pt idx="11" formatCode="General">
                  <c:v>19</c:v>
                </c:pt>
                <c:pt idx="12" formatCode="General">
                  <c:v>29</c:v>
                </c:pt>
                <c:pt idx="13" formatCode="General">
                  <c:v>13</c:v>
                </c:pt>
                <c:pt idx="14" formatCode="General">
                  <c:v>26</c:v>
                </c:pt>
                <c:pt idx="15" formatCode="General">
                  <c:v>28</c:v>
                </c:pt>
                <c:pt idx="16" formatCode="General">
                  <c:v>15</c:v>
                </c:pt>
                <c:pt idx="17" formatCode="General">
                  <c:v>0</c:v>
                </c:pt>
                <c:pt idx="18" formatCode="General">
                  <c:v>29</c:v>
                </c:pt>
                <c:pt idx="19" formatCode="General">
                  <c:v>18</c:v>
                </c:pt>
                <c:pt idx="20" formatCode="General">
                  <c:v>25</c:v>
                </c:pt>
                <c:pt idx="21" formatCode="General">
                  <c:v>17</c:v>
                </c:pt>
                <c:pt idx="22" formatCode="General">
                  <c:v>13</c:v>
                </c:pt>
                <c:pt idx="23" formatCode="General">
                  <c:v>11</c:v>
                </c:pt>
                <c:pt idx="24" formatCode="General">
                  <c:v>15</c:v>
                </c:pt>
                <c:pt idx="25" formatCode="General">
                  <c:v>15</c:v>
                </c:pt>
                <c:pt idx="26" formatCode="General">
                  <c:v>19</c:v>
                </c:pt>
                <c:pt idx="27">
                  <c:v>12</c:v>
                </c:pt>
                <c:pt idx="28">
                  <c:v>11</c:v>
                </c:pt>
                <c:pt idx="29">
                  <c:v>6</c:v>
                </c:pt>
                <c:pt idx="30" formatCode="General">
                  <c:v>12</c:v>
                </c:pt>
                <c:pt idx="31" formatCode="General">
                  <c:v>20</c:v>
                </c:pt>
                <c:pt idx="32" formatCode="General">
                  <c:v>26</c:v>
                </c:pt>
                <c:pt idx="33" formatCode="General">
                  <c:v>38</c:v>
                </c:pt>
                <c:pt idx="34" formatCode="General">
                  <c:v>18</c:v>
                </c:pt>
                <c:pt idx="35" formatCode="General">
                  <c:v>13</c:v>
                </c:pt>
                <c:pt idx="36" formatCode="General">
                  <c:v>16</c:v>
                </c:pt>
                <c:pt idx="37" formatCode="General">
                  <c:v>13</c:v>
                </c:pt>
                <c:pt idx="38" formatCode="General">
                  <c:v>11</c:v>
                </c:pt>
                <c:pt idx="39" formatCode="General">
                  <c:v>9</c:v>
                </c:pt>
                <c:pt idx="40" formatCode="General">
                  <c:v>10</c:v>
                </c:pt>
                <c:pt idx="41" formatCode="General">
                  <c:v>12</c:v>
                </c:pt>
                <c:pt idx="42" formatCode="General">
                  <c:v>2</c:v>
                </c:pt>
                <c:pt idx="43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9A-4856-9240-C301245C7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Rautavaaralla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1980–2021'!$C$520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1980–2021'!$B$526:$B$569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1980–2021'!$C$526:$C$569</c:f>
              <c:numCache>
                <c:formatCode>#,##0</c:formatCode>
                <c:ptCount val="44"/>
                <c:pt idx="0">
                  <c:v>12</c:v>
                </c:pt>
                <c:pt idx="1">
                  <c:v>13</c:v>
                </c:pt>
                <c:pt idx="2">
                  <c:v>26</c:v>
                </c:pt>
                <c:pt idx="3">
                  <c:v>22</c:v>
                </c:pt>
                <c:pt idx="4">
                  <c:v>9</c:v>
                </c:pt>
                <c:pt idx="5">
                  <c:v>7</c:v>
                </c:pt>
                <c:pt idx="6">
                  <c:v>14</c:v>
                </c:pt>
                <c:pt idx="7">
                  <c:v>13</c:v>
                </c:pt>
                <c:pt idx="8">
                  <c:v>17</c:v>
                </c:pt>
                <c:pt idx="9">
                  <c:v>7</c:v>
                </c:pt>
                <c:pt idx="10">
                  <c:v>16</c:v>
                </c:pt>
                <c:pt idx="11">
                  <c:v>5</c:v>
                </c:pt>
                <c:pt idx="12">
                  <c:v>10</c:v>
                </c:pt>
                <c:pt idx="13">
                  <c:v>7</c:v>
                </c:pt>
                <c:pt idx="14">
                  <c:v>9</c:v>
                </c:pt>
                <c:pt idx="15">
                  <c:v>7</c:v>
                </c:pt>
                <c:pt idx="16">
                  <c:v>5</c:v>
                </c:pt>
                <c:pt idx="17">
                  <c:v>5</c:v>
                </c:pt>
                <c:pt idx="18">
                  <c:v>2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 formatCode="General">
                  <c:v>2</c:v>
                </c:pt>
                <c:pt idx="31" formatCode="General">
                  <c:v>2</c:v>
                </c:pt>
                <c:pt idx="32" formatCode="General">
                  <c:v>3</c:v>
                </c:pt>
                <c:pt idx="33" formatCode="General">
                  <c:v>3</c:v>
                </c:pt>
                <c:pt idx="34" formatCode="General">
                  <c:v>0</c:v>
                </c:pt>
                <c:pt idx="35" formatCode="General">
                  <c:v>2</c:v>
                </c:pt>
                <c:pt idx="36" formatCode="General">
                  <c:v>1</c:v>
                </c:pt>
                <c:pt idx="37" formatCode="General">
                  <c:v>3</c:v>
                </c:pt>
                <c:pt idx="38" formatCode="General">
                  <c:v>2</c:v>
                </c:pt>
                <c:pt idx="39" formatCode="General">
                  <c:v>0</c:v>
                </c:pt>
                <c:pt idx="40" formatCode="General">
                  <c:v>2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29-4550-A1F4-D27EED3C2AF9}"/>
            </c:ext>
          </c:extLst>
        </c:ser>
        <c:ser>
          <c:idx val="1"/>
          <c:order val="1"/>
          <c:tx>
            <c:strRef>
              <c:f>'Kuviot 1980–2021'!$D$520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1980–2021'!$B$526:$B$569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1980–2021'!$D$526:$D$569</c:f>
              <c:numCache>
                <c:formatCode>#,##0</c:formatCode>
                <c:ptCount val="44"/>
                <c:pt idx="0">
                  <c:v>6</c:v>
                </c:pt>
                <c:pt idx="1">
                  <c:v>35</c:v>
                </c:pt>
                <c:pt idx="2">
                  <c:v>6</c:v>
                </c:pt>
                <c:pt idx="3">
                  <c:v>12</c:v>
                </c:pt>
                <c:pt idx="4">
                  <c:v>8</c:v>
                </c:pt>
                <c:pt idx="5">
                  <c:v>12</c:v>
                </c:pt>
                <c:pt idx="6">
                  <c:v>0</c:v>
                </c:pt>
                <c:pt idx="7">
                  <c:v>8</c:v>
                </c:pt>
                <c:pt idx="8">
                  <c:v>10</c:v>
                </c:pt>
                <c:pt idx="9">
                  <c:v>0</c:v>
                </c:pt>
                <c:pt idx="10">
                  <c:v>11</c:v>
                </c:pt>
                <c:pt idx="11">
                  <c:v>4</c:v>
                </c:pt>
                <c:pt idx="12">
                  <c:v>26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29-4550-A1F4-D27EED3C2AF9}"/>
            </c:ext>
          </c:extLst>
        </c:ser>
        <c:ser>
          <c:idx val="2"/>
          <c:order val="2"/>
          <c:tx>
            <c:strRef>
              <c:f>'Kuviot 1980–2021'!$E$520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1980–2021'!$B$526:$B$569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1980–2021'!$E$526:$E$569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29-4550-A1F4-D27EED3C2AF9}"/>
            </c:ext>
          </c:extLst>
        </c:ser>
        <c:ser>
          <c:idx val="3"/>
          <c:order val="3"/>
          <c:tx>
            <c:strRef>
              <c:f>'Kuviot 1980–2021'!$F$520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1980–2021'!$B$526:$B$569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1980–2021'!$F$526:$F$569</c:f>
              <c:numCache>
                <c:formatCode>#,##0</c:formatCode>
                <c:ptCount val="4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29-4550-A1F4-D27EED3C2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1980–2021'!$G$520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1980–2021'!$B$526:$B$569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1980–2021'!$G$526:$G$569</c:f>
              <c:numCache>
                <c:formatCode>0</c:formatCode>
                <c:ptCount val="44"/>
                <c:pt idx="1">
                  <c:v>10</c:v>
                </c:pt>
                <c:pt idx="2" formatCode="General">
                  <c:v>15</c:v>
                </c:pt>
                <c:pt idx="3" formatCode="General">
                  <c:v>13</c:v>
                </c:pt>
                <c:pt idx="4" formatCode="General">
                  <c:v>5</c:v>
                </c:pt>
                <c:pt idx="5" formatCode="General">
                  <c:v>21</c:v>
                </c:pt>
                <c:pt idx="6" formatCode="General">
                  <c:v>13</c:v>
                </c:pt>
                <c:pt idx="7" formatCode="General">
                  <c:v>8</c:v>
                </c:pt>
                <c:pt idx="8" formatCode="General">
                  <c:v>19</c:v>
                </c:pt>
                <c:pt idx="9" formatCode="General">
                  <c:v>0</c:v>
                </c:pt>
                <c:pt idx="10" formatCode="General">
                  <c:v>8</c:v>
                </c:pt>
                <c:pt idx="11" formatCode="General">
                  <c:v>13</c:v>
                </c:pt>
                <c:pt idx="12" formatCode="General">
                  <c:v>23</c:v>
                </c:pt>
                <c:pt idx="13" formatCode="General">
                  <c:v>12</c:v>
                </c:pt>
                <c:pt idx="14" formatCode="General">
                  <c:v>14</c:v>
                </c:pt>
                <c:pt idx="15" formatCode="General">
                  <c:v>14</c:v>
                </c:pt>
                <c:pt idx="16" formatCode="General">
                  <c:v>2</c:v>
                </c:pt>
                <c:pt idx="17" formatCode="General">
                  <c:v>21</c:v>
                </c:pt>
                <c:pt idx="18" formatCode="General">
                  <c:v>11</c:v>
                </c:pt>
                <c:pt idx="19" formatCode="General">
                  <c:v>2</c:v>
                </c:pt>
                <c:pt idx="20" formatCode="General">
                  <c:v>1</c:v>
                </c:pt>
                <c:pt idx="21" formatCode="General">
                  <c:v>9</c:v>
                </c:pt>
                <c:pt idx="22" formatCode="General">
                  <c:v>7</c:v>
                </c:pt>
                <c:pt idx="23" formatCode="General">
                  <c:v>7</c:v>
                </c:pt>
                <c:pt idx="24" formatCode="General">
                  <c:v>2</c:v>
                </c:pt>
                <c:pt idx="25" formatCode="General">
                  <c:v>3</c:v>
                </c:pt>
                <c:pt idx="26" formatCode="General">
                  <c:v>4</c:v>
                </c:pt>
                <c:pt idx="27">
                  <c:v>0</c:v>
                </c:pt>
                <c:pt idx="28">
                  <c:v>3</c:v>
                </c:pt>
                <c:pt idx="29">
                  <c:v>0</c:v>
                </c:pt>
                <c:pt idx="30" formatCode="#,##0">
                  <c:v>3</c:v>
                </c:pt>
                <c:pt idx="31" formatCode="#,##0">
                  <c:v>5</c:v>
                </c:pt>
                <c:pt idx="32" formatCode="#,##0">
                  <c:v>6</c:v>
                </c:pt>
                <c:pt idx="33" formatCode="#,##0">
                  <c:v>5</c:v>
                </c:pt>
                <c:pt idx="34" formatCode="#,##0">
                  <c:v>5</c:v>
                </c:pt>
                <c:pt idx="35" formatCode="#,##0">
                  <c:v>2</c:v>
                </c:pt>
                <c:pt idx="36" formatCode="#,##0">
                  <c:v>9</c:v>
                </c:pt>
                <c:pt idx="37" formatCode="#,##0">
                  <c:v>25</c:v>
                </c:pt>
                <c:pt idx="38" formatCode="#,##0">
                  <c:v>3</c:v>
                </c:pt>
                <c:pt idx="39" formatCode="#,##0">
                  <c:v>1</c:v>
                </c:pt>
                <c:pt idx="40" formatCode="#,##0">
                  <c:v>3</c:v>
                </c:pt>
                <c:pt idx="41" formatCode="General">
                  <c:v>1</c:v>
                </c:pt>
                <c:pt idx="42" formatCode="General">
                  <c:v>2</c:v>
                </c:pt>
                <c:pt idx="43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29-4550-A1F4-D27EED3C2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Siilinjärvellä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1980–2021'!$C$572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1980–2021'!$B$578:$B$621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1980–2021'!$C$578:$C$621</c:f>
              <c:numCache>
                <c:formatCode>#,##0</c:formatCode>
                <c:ptCount val="44"/>
                <c:pt idx="0">
                  <c:v>102</c:v>
                </c:pt>
                <c:pt idx="1">
                  <c:v>91</c:v>
                </c:pt>
                <c:pt idx="2">
                  <c:v>133</c:v>
                </c:pt>
                <c:pt idx="3">
                  <c:v>102</c:v>
                </c:pt>
                <c:pt idx="4">
                  <c:v>78</c:v>
                </c:pt>
                <c:pt idx="5">
                  <c:v>105</c:v>
                </c:pt>
                <c:pt idx="6">
                  <c:v>135</c:v>
                </c:pt>
                <c:pt idx="7">
                  <c:v>132</c:v>
                </c:pt>
                <c:pt idx="8">
                  <c:v>102</c:v>
                </c:pt>
                <c:pt idx="9">
                  <c:v>116</c:v>
                </c:pt>
                <c:pt idx="10">
                  <c:v>169</c:v>
                </c:pt>
                <c:pt idx="11">
                  <c:v>79</c:v>
                </c:pt>
                <c:pt idx="12">
                  <c:v>54</c:v>
                </c:pt>
                <c:pt idx="13">
                  <c:v>39</c:v>
                </c:pt>
                <c:pt idx="14">
                  <c:v>48</c:v>
                </c:pt>
                <c:pt idx="15">
                  <c:v>47</c:v>
                </c:pt>
                <c:pt idx="16">
                  <c:v>61</c:v>
                </c:pt>
                <c:pt idx="17">
                  <c:v>59</c:v>
                </c:pt>
                <c:pt idx="18">
                  <c:v>53</c:v>
                </c:pt>
                <c:pt idx="19">
                  <c:v>63</c:v>
                </c:pt>
                <c:pt idx="20">
                  <c:v>50</c:v>
                </c:pt>
                <c:pt idx="21">
                  <c:v>85</c:v>
                </c:pt>
                <c:pt idx="22">
                  <c:v>48</c:v>
                </c:pt>
                <c:pt idx="23">
                  <c:v>52</c:v>
                </c:pt>
                <c:pt idx="24">
                  <c:v>61</c:v>
                </c:pt>
                <c:pt idx="25">
                  <c:v>74</c:v>
                </c:pt>
                <c:pt idx="26">
                  <c:v>93</c:v>
                </c:pt>
                <c:pt idx="27">
                  <c:v>94</c:v>
                </c:pt>
                <c:pt idx="28">
                  <c:v>63</c:v>
                </c:pt>
                <c:pt idx="29">
                  <c:v>62</c:v>
                </c:pt>
                <c:pt idx="30" formatCode="General">
                  <c:v>80</c:v>
                </c:pt>
                <c:pt idx="31" formatCode="General">
                  <c:v>80</c:v>
                </c:pt>
                <c:pt idx="32" formatCode="General">
                  <c:v>78</c:v>
                </c:pt>
                <c:pt idx="33" formatCode="General">
                  <c:v>76</c:v>
                </c:pt>
                <c:pt idx="34" formatCode="General">
                  <c:v>73</c:v>
                </c:pt>
                <c:pt idx="35" formatCode="General">
                  <c:v>44</c:v>
                </c:pt>
                <c:pt idx="36" formatCode="General">
                  <c:v>38</c:v>
                </c:pt>
                <c:pt idx="37" formatCode="General">
                  <c:v>48</c:v>
                </c:pt>
                <c:pt idx="38" formatCode="General">
                  <c:v>55</c:v>
                </c:pt>
                <c:pt idx="39" formatCode="General">
                  <c:v>38</c:v>
                </c:pt>
                <c:pt idx="40" formatCode="General">
                  <c:v>40</c:v>
                </c:pt>
                <c:pt idx="41" formatCode="General">
                  <c:v>48</c:v>
                </c:pt>
                <c:pt idx="42" formatCode="General">
                  <c:v>60</c:v>
                </c:pt>
                <c:pt idx="43" formatCode="General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8-4BF1-95E3-E7619F36B5DB}"/>
            </c:ext>
          </c:extLst>
        </c:ser>
        <c:ser>
          <c:idx val="1"/>
          <c:order val="1"/>
          <c:tx>
            <c:strRef>
              <c:f>'Kuviot 1980–2021'!$D$572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1980–2021'!$B$578:$B$621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1980–2021'!$D$578:$D$621</c:f>
              <c:numCache>
                <c:formatCode>#,##0</c:formatCode>
                <c:ptCount val="44"/>
                <c:pt idx="0">
                  <c:v>69</c:v>
                </c:pt>
                <c:pt idx="1">
                  <c:v>52</c:v>
                </c:pt>
                <c:pt idx="2">
                  <c:v>79</c:v>
                </c:pt>
                <c:pt idx="3">
                  <c:v>49</c:v>
                </c:pt>
                <c:pt idx="4">
                  <c:v>91</c:v>
                </c:pt>
                <c:pt idx="5">
                  <c:v>56</c:v>
                </c:pt>
                <c:pt idx="6">
                  <c:v>38</c:v>
                </c:pt>
                <c:pt idx="7">
                  <c:v>59</c:v>
                </c:pt>
                <c:pt idx="8">
                  <c:v>91</c:v>
                </c:pt>
                <c:pt idx="9">
                  <c:v>190</c:v>
                </c:pt>
                <c:pt idx="10">
                  <c:v>100</c:v>
                </c:pt>
                <c:pt idx="11">
                  <c:v>100</c:v>
                </c:pt>
                <c:pt idx="12">
                  <c:v>32</c:v>
                </c:pt>
                <c:pt idx="13">
                  <c:v>6</c:v>
                </c:pt>
                <c:pt idx="14">
                  <c:v>11</c:v>
                </c:pt>
                <c:pt idx="15">
                  <c:v>28</c:v>
                </c:pt>
                <c:pt idx="16">
                  <c:v>65</c:v>
                </c:pt>
                <c:pt idx="17">
                  <c:v>46</c:v>
                </c:pt>
                <c:pt idx="18">
                  <c:v>41</c:v>
                </c:pt>
                <c:pt idx="19">
                  <c:v>20</c:v>
                </c:pt>
                <c:pt idx="20">
                  <c:v>47</c:v>
                </c:pt>
                <c:pt idx="21">
                  <c:v>59</c:v>
                </c:pt>
                <c:pt idx="22">
                  <c:v>10</c:v>
                </c:pt>
                <c:pt idx="23">
                  <c:v>24</c:v>
                </c:pt>
                <c:pt idx="24">
                  <c:v>25</c:v>
                </c:pt>
                <c:pt idx="25">
                  <c:v>20</c:v>
                </c:pt>
                <c:pt idx="26">
                  <c:v>25</c:v>
                </c:pt>
                <c:pt idx="27">
                  <c:v>26</c:v>
                </c:pt>
                <c:pt idx="28">
                  <c:v>22</c:v>
                </c:pt>
                <c:pt idx="29">
                  <c:v>23</c:v>
                </c:pt>
                <c:pt idx="30" formatCode="General">
                  <c:v>18</c:v>
                </c:pt>
                <c:pt idx="31" formatCode="General">
                  <c:v>13</c:v>
                </c:pt>
                <c:pt idx="32" formatCode="General">
                  <c:v>7</c:v>
                </c:pt>
                <c:pt idx="33" formatCode="General">
                  <c:v>36</c:v>
                </c:pt>
                <c:pt idx="34" formatCode="General">
                  <c:v>17</c:v>
                </c:pt>
                <c:pt idx="35" formatCode="General">
                  <c:v>8</c:v>
                </c:pt>
                <c:pt idx="36" formatCode="General">
                  <c:v>6</c:v>
                </c:pt>
                <c:pt idx="37" formatCode="General">
                  <c:v>16</c:v>
                </c:pt>
                <c:pt idx="38" formatCode="General">
                  <c:v>24</c:v>
                </c:pt>
                <c:pt idx="39" formatCode="General">
                  <c:v>0</c:v>
                </c:pt>
                <c:pt idx="40" formatCode="General">
                  <c:v>12</c:v>
                </c:pt>
                <c:pt idx="41" formatCode="General">
                  <c:v>0</c:v>
                </c:pt>
                <c:pt idx="42" formatCode="General">
                  <c:v>31</c:v>
                </c:pt>
                <c:pt idx="43" formatCode="General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18-4BF1-95E3-E7619F36B5DB}"/>
            </c:ext>
          </c:extLst>
        </c:ser>
        <c:ser>
          <c:idx val="2"/>
          <c:order val="2"/>
          <c:tx>
            <c:strRef>
              <c:f>'Kuviot 1980–2021'!$E$572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1980–2021'!$B$578:$B$621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1980–2021'!$E$578:$E$621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51</c:v>
                </c:pt>
                <c:pt idx="4">
                  <c:v>40</c:v>
                </c:pt>
                <c:pt idx="5">
                  <c:v>12</c:v>
                </c:pt>
                <c:pt idx="6">
                  <c:v>10</c:v>
                </c:pt>
                <c:pt idx="7">
                  <c:v>21</c:v>
                </c:pt>
                <c:pt idx="8">
                  <c:v>12</c:v>
                </c:pt>
                <c:pt idx="9">
                  <c:v>26</c:v>
                </c:pt>
                <c:pt idx="10">
                  <c:v>32</c:v>
                </c:pt>
                <c:pt idx="11">
                  <c:v>0</c:v>
                </c:pt>
                <c:pt idx="12">
                  <c:v>0</c:v>
                </c:pt>
                <c:pt idx="13">
                  <c:v>11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32</c:v>
                </c:pt>
                <c:pt idx="18">
                  <c:v>30</c:v>
                </c:pt>
                <c:pt idx="19">
                  <c:v>16</c:v>
                </c:pt>
                <c:pt idx="20">
                  <c:v>52</c:v>
                </c:pt>
                <c:pt idx="21">
                  <c:v>0</c:v>
                </c:pt>
                <c:pt idx="22">
                  <c:v>22</c:v>
                </c:pt>
                <c:pt idx="23">
                  <c:v>20</c:v>
                </c:pt>
                <c:pt idx="24">
                  <c:v>16</c:v>
                </c:pt>
                <c:pt idx="25">
                  <c:v>39</c:v>
                </c:pt>
                <c:pt idx="26">
                  <c:v>39</c:v>
                </c:pt>
                <c:pt idx="27">
                  <c:v>0</c:v>
                </c:pt>
                <c:pt idx="28">
                  <c:v>64</c:v>
                </c:pt>
                <c:pt idx="29">
                  <c:v>23</c:v>
                </c:pt>
                <c:pt idx="30" formatCode="General">
                  <c:v>32</c:v>
                </c:pt>
                <c:pt idx="31" formatCode="General">
                  <c:v>100</c:v>
                </c:pt>
                <c:pt idx="32" formatCode="General">
                  <c:v>51</c:v>
                </c:pt>
                <c:pt idx="33" formatCode="General">
                  <c:v>0</c:v>
                </c:pt>
                <c:pt idx="34" formatCode="General">
                  <c:v>25</c:v>
                </c:pt>
                <c:pt idx="35" formatCode="General">
                  <c:v>24</c:v>
                </c:pt>
                <c:pt idx="36" formatCode="General">
                  <c:v>73</c:v>
                </c:pt>
                <c:pt idx="37" formatCode="General">
                  <c:v>27</c:v>
                </c:pt>
                <c:pt idx="38" formatCode="General">
                  <c:v>57</c:v>
                </c:pt>
                <c:pt idx="39" formatCode="General">
                  <c:v>75</c:v>
                </c:pt>
                <c:pt idx="40" formatCode="General">
                  <c:v>32</c:v>
                </c:pt>
                <c:pt idx="41" formatCode="General">
                  <c:v>0</c:v>
                </c:pt>
                <c:pt idx="42" formatCode="General">
                  <c:v>84</c:v>
                </c:pt>
                <c:pt idx="43" formatCode="General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18-4BF1-95E3-E7619F36B5DB}"/>
            </c:ext>
          </c:extLst>
        </c:ser>
        <c:ser>
          <c:idx val="3"/>
          <c:order val="3"/>
          <c:tx>
            <c:strRef>
              <c:f>'Kuviot 1980–2021'!$F$572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1980–2021'!$B$578:$B$621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1980–2021'!$F$578:$F$621</c:f>
              <c:numCache>
                <c:formatCode>#,##0</c:formatCode>
                <c:ptCount val="44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 formatCode="General">
                  <c:v>0</c:v>
                </c:pt>
                <c:pt idx="32" formatCode="General">
                  <c:v>17</c:v>
                </c:pt>
                <c:pt idx="33">
                  <c:v>0</c:v>
                </c:pt>
                <c:pt idx="34" formatCode="General">
                  <c:v>3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18-4BF1-95E3-E7619F36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1980–2021'!$G$572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1980–2021'!$B$578:$B$621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1980–2021'!$G$578:$G$621</c:f>
              <c:numCache>
                <c:formatCode>0</c:formatCode>
                <c:ptCount val="44"/>
                <c:pt idx="1">
                  <c:v>11</c:v>
                </c:pt>
                <c:pt idx="2" formatCode="General">
                  <c:v>32</c:v>
                </c:pt>
                <c:pt idx="3" formatCode="General">
                  <c:v>21</c:v>
                </c:pt>
                <c:pt idx="4" formatCode="General">
                  <c:v>30</c:v>
                </c:pt>
                <c:pt idx="5" formatCode="General">
                  <c:v>26</c:v>
                </c:pt>
                <c:pt idx="6" formatCode="General">
                  <c:v>13</c:v>
                </c:pt>
                <c:pt idx="7" formatCode="General">
                  <c:v>8</c:v>
                </c:pt>
                <c:pt idx="8" formatCode="General">
                  <c:v>16</c:v>
                </c:pt>
                <c:pt idx="9" formatCode="General">
                  <c:v>14</c:v>
                </c:pt>
                <c:pt idx="10" formatCode="General">
                  <c:v>32</c:v>
                </c:pt>
                <c:pt idx="11" formatCode="General">
                  <c:v>6</c:v>
                </c:pt>
                <c:pt idx="12" formatCode="General">
                  <c:v>7</c:v>
                </c:pt>
                <c:pt idx="13" formatCode="General">
                  <c:v>6</c:v>
                </c:pt>
                <c:pt idx="14" formatCode="General">
                  <c:v>5</c:v>
                </c:pt>
                <c:pt idx="15" formatCode="General">
                  <c:v>6</c:v>
                </c:pt>
                <c:pt idx="16" formatCode="General">
                  <c:v>8</c:v>
                </c:pt>
                <c:pt idx="17" formatCode="General">
                  <c:v>12</c:v>
                </c:pt>
                <c:pt idx="18" formatCode="General">
                  <c:v>6</c:v>
                </c:pt>
                <c:pt idx="19" formatCode="General">
                  <c:v>4</c:v>
                </c:pt>
                <c:pt idx="20" formatCode="General">
                  <c:v>11</c:v>
                </c:pt>
                <c:pt idx="21" formatCode="General">
                  <c:v>12</c:v>
                </c:pt>
                <c:pt idx="22" formatCode="General">
                  <c:v>11</c:v>
                </c:pt>
                <c:pt idx="23" formatCode="General">
                  <c:v>3</c:v>
                </c:pt>
                <c:pt idx="24" formatCode="General">
                  <c:v>5</c:v>
                </c:pt>
                <c:pt idx="25" formatCode="General">
                  <c:v>2</c:v>
                </c:pt>
                <c:pt idx="26" formatCode="General">
                  <c:v>5</c:v>
                </c:pt>
                <c:pt idx="27">
                  <c:v>5</c:v>
                </c:pt>
                <c:pt idx="28">
                  <c:v>11</c:v>
                </c:pt>
                <c:pt idx="29">
                  <c:v>2</c:v>
                </c:pt>
                <c:pt idx="30" formatCode="General">
                  <c:v>6</c:v>
                </c:pt>
                <c:pt idx="31" formatCode="General">
                  <c:v>6</c:v>
                </c:pt>
                <c:pt idx="32" formatCode="General">
                  <c:v>6</c:v>
                </c:pt>
                <c:pt idx="33" formatCode="General">
                  <c:v>15</c:v>
                </c:pt>
                <c:pt idx="34" formatCode="General">
                  <c:v>9</c:v>
                </c:pt>
                <c:pt idx="35" formatCode="General">
                  <c:v>6</c:v>
                </c:pt>
                <c:pt idx="36" formatCode="General">
                  <c:v>2</c:v>
                </c:pt>
                <c:pt idx="37" formatCode="General">
                  <c:v>2</c:v>
                </c:pt>
                <c:pt idx="38" formatCode="General">
                  <c:v>7</c:v>
                </c:pt>
                <c:pt idx="39" formatCode="General">
                  <c:v>0</c:v>
                </c:pt>
                <c:pt idx="40" formatCode="General">
                  <c:v>2</c:v>
                </c:pt>
                <c:pt idx="41" formatCode="General">
                  <c:v>7</c:v>
                </c:pt>
                <c:pt idx="42" formatCode="General">
                  <c:v>3</c:v>
                </c:pt>
                <c:pt idx="43" formatCode="General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18-4BF1-95E3-E7619F36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Sonkajärvellä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1980–2021'!$C$624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1980–2021'!$B$630:$B$673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1980–2021'!$C$630:$C$673</c:f>
              <c:numCache>
                <c:formatCode>#,##0</c:formatCode>
                <c:ptCount val="44"/>
                <c:pt idx="0">
                  <c:v>30</c:v>
                </c:pt>
                <c:pt idx="1">
                  <c:v>20</c:v>
                </c:pt>
                <c:pt idx="2">
                  <c:v>32</c:v>
                </c:pt>
                <c:pt idx="3">
                  <c:v>42</c:v>
                </c:pt>
                <c:pt idx="4">
                  <c:v>28</c:v>
                </c:pt>
                <c:pt idx="5">
                  <c:v>31</c:v>
                </c:pt>
                <c:pt idx="6">
                  <c:v>23</c:v>
                </c:pt>
                <c:pt idx="7">
                  <c:v>5</c:v>
                </c:pt>
                <c:pt idx="8">
                  <c:v>23</c:v>
                </c:pt>
                <c:pt idx="9">
                  <c:v>10</c:v>
                </c:pt>
                <c:pt idx="10">
                  <c:v>31</c:v>
                </c:pt>
                <c:pt idx="11">
                  <c:v>26</c:v>
                </c:pt>
                <c:pt idx="12">
                  <c:v>15</c:v>
                </c:pt>
                <c:pt idx="13">
                  <c:v>16</c:v>
                </c:pt>
                <c:pt idx="14">
                  <c:v>14</c:v>
                </c:pt>
                <c:pt idx="15">
                  <c:v>12</c:v>
                </c:pt>
                <c:pt idx="16">
                  <c:v>4</c:v>
                </c:pt>
                <c:pt idx="17">
                  <c:v>16</c:v>
                </c:pt>
                <c:pt idx="18">
                  <c:v>9</c:v>
                </c:pt>
                <c:pt idx="19">
                  <c:v>6</c:v>
                </c:pt>
                <c:pt idx="20">
                  <c:v>4</c:v>
                </c:pt>
                <c:pt idx="21">
                  <c:v>10</c:v>
                </c:pt>
                <c:pt idx="22">
                  <c:v>7</c:v>
                </c:pt>
                <c:pt idx="23">
                  <c:v>5</c:v>
                </c:pt>
                <c:pt idx="24">
                  <c:v>3</c:v>
                </c:pt>
                <c:pt idx="25">
                  <c:v>13</c:v>
                </c:pt>
                <c:pt idx="26">
                  <c:v>8</c:v>
                </c:pt>
                <c:pt idx="27">
                  <c:v>8</c:v>
                </c:pt>
                <c:pt idx="28">
                  <c:v>5</c:v>
                </c:pt>
                <c:pt idx="29">
                  <c:v>7</c:v>
                </c:pt>
                <c:pt idx="30" formatCode="General">
                  <c:v>7</c:v>
                </c:pt>
                <c:pt idx="31" formatCode="General">
                  <c:v>8</c:v>
                </c:pt>
                <c:pt idx="32" formatCode="General">
                  <c:v>5</c:v>
                </c:pt>
                <c:pt idx="33" formatCode="General">
                  <c:v>6</c:v>
                </c:pt>
                <c:pt idx="34" formatCode="General">
                  <c:v>8</c:v>
                </c:pt>
                <c:pt idx="35" formatCode="General">
                  <c:v>4</c:v>
                </c:pt>
                <c:pt idx="36" formatCode="General">
                  <c:v>2</c:v>
                </c:pt>
                <c:pt idx="37" formatCode="General">
                  <c:v>2</c:v>
                </c:pt>
                <c:pt idx="38" formatCode="General">
                  <c:v>1</c:v>
                </c:pt>
                <c:pt idx="39" formatCode="General">
                  <c:v>0</c:v>
                </c:pt>
                <c:pt idx="40" formatCode="General">
                  <c:v>1</c:v>
                </c:pt>
                <c:pt idx="41" formatCode="General">
                  <c:v>1</c:v>
                </c:pt>
                <c:pt idx="42" formatCode="General">
                  <c:v>4</c:v>
                </c:pt>
                <c:pt idx="4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9-49C1-AA1A-701126D865F8}"/>
            </c:ext>
          </c:extLst>
        </c:ser>
        <c:ser>
          <c:idx val="1"/>
          <c:order val="1"/>
          <c:tx>
            <c:strRef>
              <c:f>'Kuviot 1980–2021'!$D$624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1980–2021'!$B$630:$B$673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1980–2021'!$D$630:$D$673</c:f>
              <c:numCache>
                <c:formatCode>#,##0</c:formatCode>
                <c:ptCount val="44"/>
                <c:pt idx="0">
                  <c:v>0</c:v>
                </c:pt>
                <c:pt idx="1">
                  <c:v>27</c:v>
                </c:pt>
                <c:pt idx="2">
                  <c:v>43</c:v>
                </c:pt>
                <c:pt idx="3">
                  <c:v>33</c:v>
                </c:pt>
                <c:pt idx="4">
                  <c:v>16</c:v>
                </c:pt>
                <c:pt idx="5">
                  <c:v>58</c:v>
                </c:pt>
                <c:pt idx="6">
                  <c:v>37</c:v>
                </c:pt>
                <c:pt idx="7">
                  <c:v>11</c:v>
                </c:pt>
                <c:pt idx="8">
                  <c:v>0</c:v>
                </c:pt>
                <c:pt idx="9">
                  <c:v>0</c:v>
                </c:pt>
                <c:pt idx="10">
                  <c:v>21</c:v>
                </c:pt>
                <c:pt idx="11">
                  <c:v>37</c:v>
                </c:pt>
                <c:pt idx="12">
                  <c:v>13</c:v>
                </c:pt>
                <c:pt idx="13">
                  <c:v>0</c:v>
                </c:pt>
                <c:pt idx="14">
                  <c:v>0</c:v>
                </c:pt>
                <c:pt idx="15">
                  <c:v>19</c:v>
                </c:pt>
                <c:pt idx="16">
                  <c:v>0</c:v>
                </c:pt>
                <c:pt idx="17">
                  <c:v>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5</c:v>
                </c:pt>
                <c:pt idx="26">
                  <c:v>0</c:v>
                </c:pt>
                <c:pt idx="27">
                  <c:v>3</c:v>
                </c:pt>
                <c:pt idx="28">
                  <c:v>3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8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9-49C1-AA1A-701126D865F8}"/>
            </c:ext>
          </c:extLst>
        </c:ser>
        <c:ser>
          <c:idx val="2"/>
          <c:order val="2"/>
          <c:tx>
            <c:strRef>
              <c:f>'Kuviot 1980–2021'!$E$624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1980–2021'!$B$630:$B$673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1980–2021'!$E$630:$E$673</c:f>
              <c:numCache>
                <c:formatCode>#,##0</c:formatCode>
                <c:ptCount val="44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29-49C1-AA1A-701126D865F8}"/>
            </c:ext>
          </c:extLst>
        </c:ser>
        <c:ser>
          <c:idx val="3"/>
          <c:order val="3"/>
          <c:tx>
            <c:strRef>
              <c:f>'Kuviot 1980–2021'!$F$624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1980–2021'!$B$630:$B$673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1980–2021'!$F$630:$F$673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29-49C1-AA1A-701126D86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1980–2021'!$G$624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1980–2021'!$B$630:$B$673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1980–2021'!$G$630:$G$673</c:f>
              <c:numCache>
                <c:formatCode>0</c:formatCode>
                <c:ptCount val="44"/>
                <c:pt idx="1">
                  <c:v>22</c:v>
                </c:pt>
                <c:pt idx="2" formatCode="General">
                  <c:v>25</c:v>
                </c:pt>
                <c:pt idx="3" formatCode="General">
                  <c:v>14</c:v>
                </c:pt>
                <c:pt idx="4" formatCode="General">
                  <c:v>15</c:v>
                </c:pt>
                <c:pt idx="5" formatCode="General">
                  <c:v>18</c:v>
                </c:pt>
                <c:pt idx="6" formatCode="General">
                  <c:v>11</c:v>
                </c:pt>
                <c:pt idx="7" formatCode="General">
                  <c:v>6</c:v>
                </c:pt>
                <c:pt idx="8" formatCode="General">
                  <c:v>8</c:v>
                </c:pt>
                <c:pt idx="9" formatCode="General">
                  <c:v>10</c:v>
                </c:pt>
                <c:pt idx="10" formatCode="General">
                  <c:v>12</c:v>
                </c:pt>
                <c:pt idx="11" formatCode="General">
                  <c:v>8</c:v>
                </c:pt>
                <c:pt idx="12" formatCode="General">
                  <c:v>13</c:v>
                </c:pt>
                <c:pt idx="13" formatCode="General">
                  <c:v>13</c:v>
                </c:pt>
                <c:pt idx="14" formatCode="General">
                  <c:v>15</c:v>
                </c:pt>
                <c:pt idx="15" formatCode="General">
                  <c:v>15</c:v>
                </c:pt>
                <c:pt idx="16" formatCode="General">
                  <c:v>9</c:v>
                </c:pt>
                <c:pt idx="17" formatCode="General">
                  <c:v>8</c:v>
                </c:pt>
                <c:pt idx="18" formatCode="General">
                  <c:v>12</c:v>
                </c:pt>
                <c:pt idx="19" formatCode="General">
                  <c:v>11</c:v>
                </c:pt>
                <c:pt idx="20" formatCode="General">
                  <c:v>10</c:v>
                </c:pt>
                <c:pt idx="21" formatCode="General">
                  <c:v>13</c:v>
                </c:pt>
                <c:pt idx="22" formatCode="General">
                  <c:v>33</c:v>
                </c:pt>
                <c:pt idx="23" formatCode="General">
                  <c:v>5</c:v>
                </c:pt>
                <c:pt idx="24" formatCode="General">
                  <c:v>4</c:v>
                </c:pt>
                <c:pt idx="25" formatCode="General">
                  <c:v>9</c:v>
                </c:pt>
                <c:pt idx="26" formatCode="General">
                  <c:v>5</c:v>
                </c:pt>
                <c:pt idx="27">
                  <c:v>3</c:v>
                </c:pt>
                <c:pt idx="28">
                  <c:v>0</c:v>
                </c:pt>
                <c:pt idx="29">
                  <c:v>1</c:v>
                </c:pt>
                <c:pt idx="30" formatCode="General">
                  <c:v>14</c:v>
                </c:pt>
                <c:pt idx="31" formatCode="General">
                  <c:v>13</c:v>
                </c:pt>
                <c:pt idx="32" formatCode="General">
                  <c:v>8</c:v>
                </c:pt>
                <c:pt idx="33" formatCode="General">
                  <c:v>9</c:v>
                </c:pt>
                <c:pt idx="34" formatCode="General">
                  <c:v>10</c:v>
                </c:pt>
                <c:pt idx="35" formatCode="General">
                  <c:v>12</c:v>
                </c:pt>
                <c:pt idx="36" formatCode="General">
                  <c:v>7</c:v>
                </c:pt>
                <c:pt idx="37" formatCode="General">
                  <c:v>8</c:v>
                </c:pt>
                <c:pt idx="38" formatCode="General">
                  <c:v>8</c:v>
                </c:pt>
                <c:pt idx="39" formatCode="General">
                  <c:v>7</c:v>
                </c:pt>
                <c:pt idx="40" formatCode="General">
                  <c:v>4</c:v>
                </c:pt>
                <c:pt idx="41" formatCode="General">
                  <c:v>7</c:v>
                </c:pt>
                <c:pt idx="42" formatCode="General">
                  <c:v>8</c:v>
                </c:pt>
                <c:pt idx="43" formatCode="General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529-49C1-AA1A-701126D86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Suonenjoella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1980–2021'!$C$676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1980–2021'!$B$682:$B$725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1980–2021'!$C$682:$C$725</c:f>
              <c:numCache>
                <c:formatCode>#,##0</c:formatCode>
                <c:ptCount val="44"/>
                <c:pt idx="0">
                  <c:v>18</c:v>
                </c:pt>
                <c:pt idx="1">
                  <c:v>31</c:v>
                </c:pt>
                <c:pt idx="2">
                  <c:v>45</c:v>
                </c:pt>
                <c:pt idx="3">
                  <c:v>57</c:v>
                </c:pt>
                <c:pt idx="4">
                  <c:v>39</c:v>
                </c:pt>
                <c:pt idx="5">
                  <c:v>25</c:v>
                </c:pt>
                <c:pt idx="6">
                  <c:v>42</c:v>
                </c:pt>
                <c:pt idx="7">
                  <c:v>33</c:v>
                </c:pt>
                <c:pt idx="8">
                  <c:v>31</c:v>
                </c:pt>
                <c:pt idx="9">
                  <c:v>31</c:v>
                </c:pt>
                <c:pt idx="10">
                  <c:v>36</c:v>
                </c:pt>
                <c:pt idx="11">
                  <c:v>18</c:v>
                </c:pt>
                <c:pt idx="12">
                  <c:v>24</c:v>
                </c:pt>
                <c:pt idx="13">
                  <c:v>14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13</c:v>
                </c:pt>
                <c:pt idx="18">
                  <c:v>8</c:v>
                </c:pt>
                <c:pt idx="19">
                  <c:v>6</c:v>
                </c:pt>
                <c:pt idx="20">
                  <c:v>11</c:v>
                </c:pt>
                <c:pt idx="21">
                  <c:v>13</c:v>
                </c:pt>
                <c:pt idx="22">
                  <c:v>10</c:v>
                </c:pt>
                <c:pt idx="23">
                  <c:v>8</c:v>
                </c:pt>
                <c:pt idx="24">
                  <c:v>13</c:v>
                </c:pt>
                <c:pt idx="25">
                  <c:v>12</c:v>
                </c:pt>
                <c:pt idx="26">
                  <c:v>17</c:v>
                </c:pt>
                <c:pt idx="27">
                  <c:v>16</c:v>
                </c:pt>
                <c:pt idx="28">
                  <c:v>14</c:v>
                </c:pt>
                <c:pt idx="29">
                  <c:v>13</c:v>
                </c:pt>
                <c:pt idx="30" formatCode="General">
                  <c:v>14</c:v>
                </c:pt>
                <c:pt idx="31" formatCode="General">
                  <c:v>10</c:v>
                </c:pt>
                <c:pt idx="32" formatCode="General">
                  <c:v>13</c:v>
                </c:pt>
                <c:pt idx="33" formatCode="General">
                  <c:v>7</c:v>
                </c:pt>
                <c:pt idx="34" formatCode="General">
                  <c:v>5</c:v>
                </c:pt>
                <c:pt idx="35" formatCode="General">
                  <c:v>13</c:v>
                </c:pt>
                <c:pt idx="36" formatCode="General">
                  <c:v>6</c:v>
                </c:pt>
                <c:pt idx="37" formatCode="General">
                  <c:v>3</c:v>
                </c:pt>
                <c:pt idx="38" formatCode="General">
                  <c:v>6</c:v>
                </c:pt>
                <c:pt idx="39" formatCode="General">
                  <c:v>6</c:v>
                </c:pt>
                <c:pt idx="40" formatCode="General">
                  <c:v>4</c:v>
                </c:pt>
                <c:pt idx="41" formatCode="General">
                  <c:v>2</c:v>
                </c:pt>
                <c:pt idx="42" formatCode="General">
                  <c:v>2</c:v>
                </c:pt>
                <c:pt idx="4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93-4932-8458-D71C51D9ABF0}"/>
            </c:ext>
          </c:extLst>
        </c:ser>
        <c:ser>
          <c:idx val="1"/>
          <c:order val="1"/>
          <c:tx>
            <c:strRef>
              <c:f>'Kuviot 1980–2021'!$D$676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1980–2021'!$B$682:$B$725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1980–2021'!$D$682:$D$725</c:f>
              <c:numCache>
                <c:formatCode>#,##0</c:formatCode>
                <c:ptCount val="44"/>
                <c:pt idx="0">
                  <c:v>5</c:v>
                </c:pt>
                <c:pt idx="1">
                  <c:v>17</c:v>
                </c:pt>
                <c:pt idx="2">
                  <c:v>8</c:v>
                </c:pt>
                <c:pt idx="3">
                  <c:v>15</c:v>
                </c:pt>
                <c:pt idx="4">
                  <c:v>11</c:v>
                </c:pt>
                <c:pt idx="5">
                  <c:v>40</c:v>
                </c:pt>
                <c:pt idx="6">
                  <c:v>41</c:v>
                </c:pt>
                <c:pt idx="7">
                  <c:v>39</c:v>
                </c:pt>
                <c:pt idx="8">
                  <c:v>47</c:v>
                </c:pt>
                <c:pt idx="9">
                  <c:v>31</c:v>
                </c:pt>
                <c:pt idx="10">
                  <c:v>19</c:v>
                </c:pt>
                <c:pt idx="11">
                  <c:v>37</c:v>
                </c:pt>
                <c:pt idx="12">
                  <c:v>4</c:v>
                </c:pt>
                <c:pt idx="13">
                  <c:v>9</c:v>
                </c:pt>
                <c:pt idx="14">
                  <c:v>0</c:v>
                </c:pt>
                <c:pt idx="15">
                  <c:v>12</c:v>
                </c:pt>
                <c:pt idx="16">
                  <c:v>0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31</c:v>
                </c:pt>
                <c:pt idx="32" formatCode="General">
                  <c:v>6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93-4932-8458-D71C51D9ABF0}"/>
            </c:ext>
          </c:extLst>
        </c:ser>
        <c:ser>
          <c:idx val="2"/>
          <c:order val="2"/>
          <c:tx>
            <c:strRef>
              <c:f>'Kuviot 1980–2021'!$E$676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1980–2021'!$B$682:$B$725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1980–2021'!$E$682:$E$725</c:f>
              <c:numCache>
                <c:formatCode>#,##0</c:formatCode>
                <c:ptCount val="44"/>
                <c:pt idx="0">
                  <c:v>37</c:v>
                </c:pt>
                <c:pt idx="1">
                  <c:v>0</c:v>
                </c:pt>
                <c:pt idx="2">
                  <c:v>16</c:v>
                </c:pt>
                <c:pt idx="3">
                  <c:v>68</c:v>
                </c:pt>
                <c:pt idx="4">
                  <c:v>29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18</c:v>
                </c:pt>
                <c:pt idx="9">
                  <c:v>8</c:v>
                </c:pt>
                <c:pt idx="10">
                  <c:v>10</c:v>
                </c:pt>
                <c:pt idx="11">
                  <c:v>37</c:v>
                </c:pt>
                <c:pt idx="12">
                  <c:v>20</c:v>
                </c:pt>
                <c:pt idx="13">
                  <c:v>8</c:v>
                </c:pt>
                <c:pt idx="14">
                  <c:v>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4</c:v>
                </c:pt>
                <c:pt idx="26">
                  <c:v>34</c:v>
                </c:pt>
                <c:pt idx="27">
                  <c:v>6</c:v>
                </c:pt>
                <c:pt idx="28">
                  <c:v>59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23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17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29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93-4932-8458-D71C51D9ABF0}"/>
            </c:ext>
          </c:extLst>
        </c:ser>
        <c:ser>
          <c:idx val="3"/>
          <c:order val="3"/>
          <c:tx>
            <c:strRef>
              <c:f>'Kuviot 1980–2021'!$F$676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1980–2021'!$B$682:$B$725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1980–2021'!$F$682:$F$725</c:f>
              <c:numCache>
                <c:formatCode>#,##0</c:formatCode>
                <c:ptCount val="44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6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93-4932-8458-D71C51D9A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1980–2021'!$G$676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1980–2021'!$B$682:$B$725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1980–2021'!$G$682:$G$725</c:f>
              <c:numCache>
                <c:formatCode>0</c:formatCode>
                <c:ptCount val="44"/>
                <c:pt idx="1">
                  <c:v>7</c:v>
                </c:pt>
                <c:pt idx="2" formatCode="General">
                  <c:v>18</c:v>
                </c:pt>
                <c:pt idx="3" formatCode="General">
                  <c:v>20</c:v>
                </c:pt>
                <c:pt idx="4" formatCode="General">
                  <c:v>13</c:v>
                </c:pt>
                <c:pt idx="5" formatCode="General">
                  <c:v>9</c:v>
                </c:pt>
                <c:pt idx="6" formatCode="General">
                  <c:v>26</c:v>
                </c:pt>
                <c:pt idx="7" formatCode="General">
                  <c:v>14</c:v>
                </c:pt>
                <c:pt idx="8" formatCode="General">
                  <c:v>14</c:v>
                </c:pt>
                <c:pt idx="9" formatCode="General">
                  <c:v>16</c:v>
                </c:pt>
                <c:pt idx="10" formatCode="General">
                  <c:v>17</c:v>
                </c:pt>
                <c:pt idx="11" formatCode="General">
                  <c:v>11</c:v>
                </c:pt>
                <c:pt idx="12" formatCode="General">
                  <c:v>10</c:v>
                </c:pt>
                <c:pt idx="13" formatCode="General">
                  <c:v>28</c:v>
                </c:pt>
                <c:pt idx="14" formatCode="General">
                  <c:v>14</c:v>
                </c:pt>
                <c:pt idx="15" formatCode="General">
                  <c:v>17</c:v>
                </c:pt>
                <c:pt idx="16" formatCode="General">
                  <c:v>10</c:v>
                </c:pt>
                <c:pt idx="17" formatCode="General">
                  <c:v>10</c:v>
                </c:pt>
                <c:pt idx="18" formatCode="General">
                  <c:v>17</c:v>
                </c:pt>
                <c:pt idx="19" formatCode="General">
                  <c:v>11</c:v>
                </c:pt>
                <c:pt idx="20" formatCode="General">
                  <c:v>5</c:v>
                </c:pt>
                <c:pt idx="21" formatCode="General">
                  <c:v>11</c:v>
                </c:pt>
                <c:pt idx="22" formatCode="General">
                  <c:v>6</c:v>
                </c:pt>
                <c:pt idx="23" formatCode="General">
                  <c:v>9</c:v>
                </c:pt>
                <c:pt idx="24" formatCode="General">
                  <c:v>9</c:v>
                </c:pt>
                <c:pt idx="25" formatCode="General">
                  <c:v>8</c:v>
                </c:pt>
                <c:pt idx="26" formatCode="General">
                  <c:v>6</c:v>
                </c:pt>
                <c:pt idx="27">
                  <c:v>4</c:v>
                </c:pt>
                <c:pt idx="28">
                  <c:v>5</c:v>
                </c:pt>
                <c:pt idx="29">
                  <c:v>11</c:v>
                </c:pt>
                <c:pt idx="30" formatCode="General">
                  <c:v>18</c:v>
                </c:pt>
                <c:pt idx="31" formatCode="General">
                  <c:v>20</c:v>
                </c:pt>
                <c:pt idx="32" formatCode="General">
                  <c:v>13</c:v>
                </c:pt>
                <c:pt idx="33" formatCode="General">
                  <c:v>11</c:v>
                </c:pt>
                <c:pt idx="34" formatCode="General">
                  <c:v>10</c:v>
                </c:pt>
                <c:pt idx="35" formatCode="General">
                  <c:v>8</c:v>
                </c:pt>
                <c:pt idx="36" formatCode="General">
                  <c:v>16</c:v>
                </c:pt>
                <c:pt idx="37" formatCode="General">
                  <c:v>11</c:v>
                </c:pt>
                <c:pt idx="38" formatCode="General">
                  <c:v>7</c:v>
                </c:pt>
                <c:pt idx="39" formatCode="General">
                  <c:v>5</c:v>
                </c:pt>
                <c:pt idx="40" formatCode="General">
                  <c:v>4</c:v>
                </c:pt>
                <c:pt idx="41" formatCode="General">
                  <c:v>5</c:v>
                </c:pt>
                <c:pt idx="42" formatCode="General">
                  <c:v>8</c:v>
                </c:pt>
                <c:pt idx="43" formatCode="General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93-4932-8458-D71C51D9A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Tervossa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1980–2021'!$C$728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1980–2021'!$B$734:$B$777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1980–2021'!$C$734:$C$777</c:f>
              <c:numCache>
                <c:formatCode>#,##0</c:formatCode>
                <c:ptCount val="44"/>
                <c:pt idx="0">
                  <c:v>3</c:v>
                </c:pt>
                <c:pt idx="1">
                  <c:v>12</c:v>
                </c:pt>
                <c:pt idx="2">
                  <c:v>16</c:v>
                </c:pt>
                <c:pt idx="3">
                  <c:v>11</c:v>
                </c:pt>
                <c:pt idx="4">
                  <c:v>16</c:v>
                </c:pt>
                <c:pt idx="5">
                  <c:v>11</c:v>
                </c:pt>
                <c:pt idx="6">
                  <c:v>8</c:v>
                </c:pt>
                <c:pt idx="7">
                  <c:v>9</c:v>
                </c:pt>
                <c:pt idx="8">
                  <c:v>9</c:v>
                </c:pt>
                <c:pt idx="9">
                  <c:v>7</c:v>
                </c:pt>
                <c:pt idx="10">
                  <c:v>12</c:v>
                </c:pt>
                <c:pt idx="11">
                  <c:v>11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2</c:v>
                </c:pt>
                <c:pt idx="18">
                  <c:v>2</c:v>
                </c:pt>
                <c:pt idx="19">
                  <c:v>6</c:v>
                </c:pt>
                <c:pt idx="20">
                  <c:v>2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4</c:v>
                </c:pt>
                <c:pt idx="26">
                  <c:v>5</c:v>
                </c:pt>
                <c:pt idx="27">
                  <c:v>2</c:v>
                </c:pt>
                <c:pt idx="28">
                  <c:v>8</c:v>
                </c:pt>
                <c:pt idx="29">
                  <c:v>0</c:v>
                </c:pt>
                <c:pt idx="30" formatCode="General">
                  <c:v>4</c:v>
                </c:pt>
                <c:pt idx="31" formatCode="General">
                  <c:v>6</c:v>
                </c:pt>
                <c:pt idx="32" formatCode="General">
                  <c:v>4</c:v>
                </c:pt>
                <c:pt idx="33" formatCode="General">
                  <c:v>2</c:v>
                </c:pt>
                <c:pt idx="34" formatCode="General">
                  <c:v>3</c:v>
                </c:pt>
                <c:pt idx="35" formatCode="General">
                  <c:v>3</c:v>
                </c:pt>
                <c:pt idx="36" formatCode="General">
                  <c:v>0</c:v>
                </c:pt>
                <c:pt idx="37" formatCode="General">
                  <c:v>1</c:v>
                </c:pt>
                <c:pt idx="38" formatCode="General">
                  <c:v>0</c:v>
                </c:pt>
                <c:pt idx="39" formatCode="General">
                  <c:v>1</c:v>
                </c:pt>
                <c:pt idx="40" formatCode="General">
                  <c:v>3</c:v>
                </c:pt>
                <c:pt idx="41" formatCode="General">
                  <c:v>3</c:v>
                </c:pt>
                <c:pt idx="42" formatCode="General">
                  <c:v>1</c:v>
                </c:pt>
                <c:pt idx="4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6-435A-804C-2F51AD839FC5}"/>
            </c:ext>
          </c:extLst>
        </c:ser>
        <c:ser>
          <c:idx val="1"/>
          <c:order val="1"/>
          <c:tx>
            <c:strRef>
              <c:f>'Kuviot 1980–2021'!$D$728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1980–2021'!$B$734:$B$777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1980–2021'!$D$734:$D$777</c:f>
              <c:numCache>
                <c:formatCode>#,##0</c:formatCode>
                <c:ptCount val="44"/>
                <c:pt idx="0">
                  <c:v>6</c:v>
                </c:pt>
                <c:pt idx="1">
                  <c:v>0</c:v>
                </c:pt>
                <c:pt idx="2">
                  <c:v>7</c:v>
                </c:pt>
                <c:pt idx="3">
                  <c:v>15</c:v>
                </c:pt>
                <c:pt idx="4">
                  <c:v>12</c:v>
                </c:pt>
                <c:pt idx="5">
                  <c:v>0</c:v>
                </c:pt>
                <c:pt idx="6">
                  <c:v>11</c:v>
                </c:pt>
                <c:pt idx="7">
                  <c:v>13</c:v>
                </c:pt>
                <c:pt idx="8">
                  <c:v>0</c:v>
                </c:pt>
                <c:pt idx="9">
                  <c:v>11</c:v>
                </c:pt>
                <c:pt idx="10">
                  <c:v>14</c:v>
                </c:pt>
                <c:pt idx="11">
                  <c:v>0</c:v>
                </c:pt>
                <c:pt idx="12">
                  <c:v>8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7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 formatCode="General">
                  <c:v>6</c:v>
                </c:pt>
                <c:pt idx="34">
                  <c:v>0</c:v>
                </c:pt>
                <c:pt idx="35" formatCode="General">
                  <c:v>11</c:v>
                </c:pt>
                <c:pt idx="36">
                  <c:v>0</c:v>
                </c:pt>
                <c:pt idx="37" formatCode="General">
                  <c:v>0</c:v>
                </c:pt>
                <c:pt idx="38">
                  <c:v>0</c:v>
                </c:pt>
                <c:pt idx="39" formatCode="General">
                  <c:v>0</c:v>
                </c:pt>
                <c:pt idx="40">
                  <c:v>0</c:v>
                </c:pt>
                <c:pt idx="41" formatCode="General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6-435A-804C-2F51AD839FC5}"/>
            </c:ext>
          </c:extLst>
        </c:ser>
        <c:ser>
          <c:idx val="2"/>
          <c:order val="2"/>
          <c:tx>
            <c:strRef>
              <c:f>'Kuviot 1980–2021'!$E$728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1980–2021'!$B$734:$B$777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1980–2021'!$E$734:$E$777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E6-435A-804C-2F51AD839FC5}"/>
            </c:ext>
          </c:extLst>
        </c:ser>
        <c:ser>
          <c:idx val="3"/>
          <c:order val="3"/>
          <c:tx>
            <c:strRef>
              <c:f>'Kuviot 1980–2021'!$F$728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1980–2021'!$B$734:$B$777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1980–2021'!$F$734:$F$777</c:f>
              <c:numCache>
                <c:formatCode>#,##0</c:formatCode>
                <c:ptCount val="4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E6-435A-804C-2F51AD839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1980–2021'!$G$728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1980–2021'!$B$734:$B$777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1980–2021'!$G$734:$G$777</c:f>
              <c:numCache>
                <c:formatCode>0</c:formatCode>
                <c:ptCount val="44"/>
                <c:pt idx="1">
                  <c:v>19</c:v>
                </c:pt>
                <c:pt idx="2" formatCode="General">
                  <c:v>22</c:v>
                </c:pt>
                <c:pt idx="3" formatCode="General">
                  <c:v>12</c:v>
                </c:pt>
                <c:pt idx="4" formatCode="General">
                  <c:v>17</c:v>
                </c:pt>
                <c:pt idx="5" formatCode="General">
                  <c:v>21</c:v>
                </c:pt>
                <c:pt idx="6" formatCode="General">
                  <c:v>13</c:v>
                </c:pt>
                <c:pt idx="7" formatCode="General">
                  <c:v>16</c:v>
                </c:pt>
                <c:pt idx="8" formatCode="General">
                  <c:v>12</c:v>
                </c:pt>
                <c:pt idx="9" formatCode="General">
                  <c:v>8</c:v>
                </c:pt>
                <c:pt idx="10" formatCode="General">
                  <c:v>30</c:v>
                </c:pt>
                <c:pt idx="11" formatCode="General">
                  <c:v>17</c:v>
                </c:pt>
                <c:pt idx="12" formatCode="General">
                  <c:v>10</c:v>
                </c:pt>
                <c:pt idx="13" formatCode="General">
                  <c:v>19</c:v>
                </c:pt>
                <c:pt idx="14" formatCode="General">
                  <c:v>14</c:v>
                </c:pt>
                <c:pt idx="15" formatCode="General">
                  <c:v>9</c:v>
                </c:pt>
                <c:pt idx="16" formatCode="General">
                  <c:v>19</c:v>
                </c:pt>
                <c:pt idx="17" formatCode="General">
                  <c:v>5</c:v>
                </c:pt>
                <c:pt idx="18" formatCode="General">
                  <c:v>12</c:v>
                </c:pt>
                <c:pt idx="19" formatCode="General">
                  <c:v>10</c:v>
                </c:pt>
                <c:pt idx="20" formatCode="General">
                  <c:v>7</c:v>
                </c:pt>
                <c:pt idx="21" formatCode="General">
                  <c:v>12</c:v>
                </c:pt>
                <c:pt idx="22" formatCode="General">
                  <c:v>10</c:v>
                </c:pt>
                <c:pt idx="23" formatCode="General">
                  <c:v>13</c:v>
                </c:pt>
                <c:pt idx="24" formatCode="General">
                  <c:v>11</c:v>
                </c:pt>
                <c:pt idx="25" formatCode="General">
                  <c:v>2</c:v>
                </c:pt>
                <c:pt idx="26" formatCode="General">
                  <c:v>2</c:v>
                </c:pt>
                <c:pt idx="27">
                  <c:v>1</c:v>
                </c:pt>
                <c:pt idx="28">
                  <c:v>20</c:v>
                </c:pt>
                <c:pt idx="29">
                  <c:v>8</c:v>
                </c:pt>
                <c:pt idx="30" formatCode="General">
                  <c:v>14</c:v>
                </c:pt>
                <c:pt idx="31" formatCode="General">
                  <c:v>7</c:v>
                </c:pt>
                <c:pt idx="32" formatCode="General">
                  <c:v>5</c:v>
                </c:pt>
                <c:pt idx="33" formatCode="General">
                  <c:v>5</c:v>
                </c:pt>
                <c:pt idx="34" formatCode="General">
                  <c:v>9</c:v>
                </c:pt>
                <c:pt idx="35" formatCode="General">
                  <c:v>3</c:v>
                </c:pt>
                <c:pt idx="36" formatCode="General">
                  <c:v>5</c:v>
                </c:pt>
                <c:pt idx="37" formatCode="General">
                  <c:v>5</c:v>
                </c:pt>
                <c:pt idx="38" formatCode="General">
                  <c:v>5</c:v>
                </c:pt>
                <c:pt idx="39" formatCode="General">
                  <c:v>3</c:v>
                </c:pt>
                <c:pt idx="40" formatCode="General">
                  <c:v>1</c:v>
                </c:pt>
                <c:pt idx="41" formatCode="General">
                  <c:v>5</c:v>
                </c:pt>
                <c:pt idx="42" formatCode="General">
                  <c:v>0</c:v>
                </c:pt>
                <c:pt idx="43" formatCode="General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7E6-435A-804C-2F51AD839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Tuusniemellä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1980–2021'!$C$780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1980–2021'!$B$786:$B$829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1980–2021'!$C$786:$C$829</c:f>
              <c:numCache>
                <c:formatCode>#,##0</c:formatCode>
                <c:ptCount val="44"/>
                <c:pt idx="0">
                  <c:v>9</c:v>
                </c:pt>
                <c:pt idx="1">
                  <c:v>16</c:v>
                </c:pt>
                <c:pt idx="2">
                  <c:v>24</c:v>
                </c:pt>
                <c:pt idx="3">
                  <c:v>19</c:v>
                </c:pt>
                <c:pt idx="4">
                  <c:v>16</c:v>
                </c:pt>
                <c:pt idx="5">
                  <c:v>17</c:v>
                </c:pt>
                <c:pt idx="6">
                  <c:v>15</c:v>
                </c:pt>
                <c:pt idx="7">
                  <c:v>16</c:v>
                </c:pt>
                <c:pt idx="8">
                  <c:v>14</c:v>
                </c:pt>
                <c:pt idx="9">
                  <c:v>1</c:v>
                </c:pt>
                <c:pt idx="10">
                  <c:v>11</c:v>
                </c:pt>
                <c:pt idx="11">
                  <c:v>12</c:v>
                </c:pt>
                <c:pt idx="12">
                  <c:v>4</c:v>
                </c:pt>
                <c:pt idx="13">
                  <c:v>6</c:v>
                </c:pt>
                <c:pt idx="14">
                  <c:v>7</c:v>
                </c:pt>
                <c:pt idx="15">
                  <c:v>13</c:v>
                </c:pt>
                <c:pt idx="16">
                  <c:v>6</c:v>
                </c:pt>
                <c:pt idx="17">
                  <c:v>6</c:v>
                </c:pt>
                <c:pt idx="18">
                  <c:v>3</c:v>
                </c:pt>
                <c:pt idx="19">
                  <c:v>0</c:v>
                </c:pt>
                <c:pt idx="20">
                  <c:v>1</c:v>
                </c:pt>
                <c:pt idx="21">
                  <c:v>10</c:v>
                </c:pt>
                <c:pt idx="22">
                  <c:v>3</c:v>
                </c:pt>
                <c:pt idx="23">
                  <c:v>7</c:v>
                </c:pt>
                <c:pt idx="24">
                  <c:v>10</c:v>
                </c:pt>
                <c:pt idx="25">
                  <c:v>8</c:v>
                </c:pt>
                <c:pt idx="26">
                  <c:v>8</c:v>
                </c:pt>
                <c:pt idx="27">
                  <c:v>7</c:v>
                </c:pt>
                <c:pt idx="28">
                  <c:v>10</c:v>
                </c:pt>
                <c:pt idx="29">
                  <c:v>9</c:v>
                </c:pt>
                <c:pt idx="30" formatCode="General">
                  <c:v>4</c:v>
                </c:pt>
                <c:pt idx="31" formatCode="General">
                  <c:v>7</c:v>
                </c:pt>
                <c:pt idx="32" formatCode="General">
                  <c:v>5</c:v>
                </c:pt>
                <c:pt idx="33" formatCode="General">
                  <c:v>3</c:v>
                </c:pt>
                <c:pt idx="34" formatCode="General">
                  <c:v>9</c:v>
                </c:pt>
                <c:pt idx="35" formatCode="General">
                  <c:v>9</c:v>
                </c:pt>
                <c:pt idx="36" formatCode="General">
                  <c:v>1</c:v>
                </c:pt>
                <c:pt idx="37" formatCode="General">
                  <c:v>2</c:v>
                </c:pt>
                <c:pt idx="38" formatCode="General">
                  <c:v>1</c:v>
                </c:pt>
                <c:pt idx="39" formatCode="General">
                  <c:v>3</c:v>
                </c:pt>
                <c:pt idx="40" formatCode="General">
                  <c:v>1</c:v>
                </c:pt>
                <c:pt idx="41" formatCode="General">
                  <c:v>1</c:v>
                </c:pt>
                <c:pt idx="42" formatCode="General">
                  <c:v>5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F5-406F-BFC5-E6935A68D1AB}"/>
            </c:ext>
          </c:extLst>
        </c:ser>
        <c:ser>
          <c:idx val="1"/>
          <c:order val="1"/>
          <c:tx>
            <c:strRef>
              <c:f>'Kuviot 1980–2021'!$D$780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1980–2021'!$B$786:$B$829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1980–2021'!$D$786:$D$829</c:f>
              <c:numCache>
                <c:formatCode>#,##0</c:formatCode>
                <c:ptCount val="44"/>
                <c:pt idx="0">
                  <c:v>6</c:v>
                </c:pt>
                <c:pt idx="1">
                  <c:v>16</c:v>
                </c:pt>
                <c:pt idx="2">
                  <c:v>30</c:v>
                </c:pt>
                <c:pt idx="3">
                  <c:v>12</c:v>
                </c:pt>
                <c:pt idx="4">
                  <c:v>13</c:v>
                </c:pt>
                <c:pt idx="5">
                  <c:v>4</c:v>
                </c:pt>
                <c:pt idx="6">
                  <c:v>16</c:v>
                </c:pt>
                <c:pt idx="7">
                  <c:v>7</c:v>
                </c:pt>
                <c:pt idx="8">
                  <c:v>6</c:v>
                </c:pt>
                <c:pt idx="9">
                  <c:v>0</c:v>
                </c:pt>
                <c:pt idx="10">
                  <c:v>5</c:v>
                </c:pt>
                <c:pt idx="11">
                  <c:v>17</c:v>
                </c:pt>
                <c:pt idx="12">
                  <c:v>11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6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 formatCode="General">
                  <c:v>7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F5-406F-BFC5-E6935A68D1AB}"/>
            </c:ext>
          </c:extLst>
        </c:ser>
        <c:ser>
          <c:idx val="2"/>
          <c:order val="2"/>
          <c:tx>
            <c:strRef>
              <c:f>'Kuviot 1980–2021'!$E$780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1980–2021'!$B$786:$B$829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1980–2021'!$E$786:$E$829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F5-406F-BFC5-E6935A68D1AB}"/>
            </c:ext>
          </c:extLst>
        </c:ser>
        <c:ser>
          <c:idx val="3"/>
          <c:order val="3"/>
          <c:tx>
            <c:strRef>
              <c:f>'Kuviot 1980–2021'!$F$780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1980–2021'!$B$786:$B$829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1980–2021'!$F$786:$F$829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F5-406F-BFC5-E6935A68D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1980–2021'!$G$780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1980–2021'!$B$786:$B$829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1980–2021'!$G$786:$G$829</c:f>
              <c:numCache>
                <c:formatCode>0</c:formatCode>
                <c:ptCount val="44"/>
                <c:pt idx="1">
                  <c:v>23</c:v>
                </c:pt>
                <c:pt idx="2" formatCode="General">
                  <c:v>18</c:v>
                </c:pt>
                <c:pt idx="3" formatCode="General">
                  <c:v>23</c:v>
                </c:pt>
                <c:pt idx="4" formatCode="General">
                  <c:v>21</c:v>
                </c:pt>
                <c:pt idx="5" formatCode="General">
                  <c:v>9</c:v>
                </c:pt>
                <c:pt idx="6" formatCode="General">
                  <c:v>33</c:v>
                </c:pt>
                <c:pt idx="7" formatCode="General">
                  <c:v>20</c:v>
                </c:pt>
                <c:pt idx="8" formatCode="General">
                  <c:v>25</c:v>
                </c:pt>
                <c:pt idx="9" formatCode="General">
                  <c:v>25</c:v>
                </c:pt>
                <c:pt idx="10" formatCode="General">
                  <c:v>22</c:v>
                </c:pt>
                <c:pt idx="11" formatCode="General">
                  <c:v>32</c:v>
                </c:pt>
                <c:pt idx="12" formatCode="General">
                  <c:v>26</c:v>
                </c:pt>
                <c:pt idx="13" formatCode="General">
                  <c:v>31</c:v>
                </c:pt>
                <c:pt idx="14" formatCode="General">
                  <c:v>25</c:v>
                </c:pt>
                <c:pt idx="15" formatCode="General">
                  <c:v>26</c:v>
                </c:pt>
                <c:pt idx="16" formatCode="General">
                  <c:v>13</c:v>
                </c:pt>
                <c:pt idx="17" formatCode="General">
                  <c:v>18</c:v>
                </c:pt>
                <c:pt idx="18" formatCode="General">
                  <c:v>10</c:v>
                </c:pt>
                <c:pt idx="19" formatCode="General">
                  <c:v>0</c:v>
                </c:pt>
                <c:pt idx="20" formatCode="General">
                  <c:v>3</c:v>
                </c:pt>
                <c:pt idx="21" formatCode="General">
                  <c:v>20</c:v>
                </c:pt>
                <c:pt idx="22" formatCode="General">
                  <c:v>9</c:v>
                </c:pt>
                <c:pt idx="23" formatCode="General">
                  <c:v>44</c:v>
                </c:pt>
                <c:pt idx="24" formatCode="General">
                  <c:v>35</c:v>
                </c:pt>
                <c:pt idx="25" formatCode="General">
                  <c:v>13</c:v>
                </c:pt>
                <c:pt idx="26" formatCode="General">
                  <c:v>8</c:v>
                </c:pt>
                <c:pt idx="27">
                  <c:v>17</c:v>
                </c:pt>
                <c:pt idx="28">
                  <c:v>14</c:v>
                </c:pt>
                <c:pt idx="29">
                  <c:v>19</c:v>
                </c:pt>
                <c:pt idx="30" formatCode="General">
                  <c:v>12</c:v>
                </c:pt>
                <c:pt idx="31" formatCode="General">
                  <c:v>19</c:v>
                </c:pt>
                <c:pt idx="32" formatCode="General">
                  <c:v>23</c:v>
                </c:pt>
                <c:pt idx="33" formatCode="General">
                  <c:v>19</c:v>
                </c:pt>
                <c:pt idx="34" formatCode="General">
                  <c:v>15</c:v>
                </c:pt>
                <c:pt idx="35" formatCode="General">
                  <c:v>11</c:v>
                </c:pt>
                <c:pt idx="36" formatCode="General">
                  <c:v>8</c:v>
                </c:pt>
                <c:pt idx="37" formatCode="General">
                  <c:v>11</c:v>
                </c:pt>
                <c:pt idx="38" formatCode="General">
                  <c:v>3</c:v>
                </c:pt>
                <c:pt idx="39" formatCode="General">
                  <c:v>1</c:v>
                </c:pt>
                <c:pt idx="40" formatCode="General">
                  <c:v>2</c:v>
                </c:pt>
                <c:pt idx="41" formatCode="General">
                  <c:v>8</c:v>
                </c:pt>
                <c:pt idx="42" formatCode="General">
                  <c:v>4</c:v>
                </c:pt>
                <c:pt idx="43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8F5-406F-BFC5-E6935A68D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Varkaudessa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1980–2021'!$C$832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1980–2021'!$B$838:$B$881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1980–2021'!$C$838:$C$881</c:f>
              <c:numCache>
                <c:formatCode>#,##0</c:formatCode>
                <c:ptCount val="44"/>
                <c:pt idx="0">
                  <c:v>79</c:v>
                </c:pt>
                <c:pt idx="1">
                  <c:v>84</c:v>
                </c:pt>
                <c:pt idx="2">
                  <c:v>123</c:v>
                </c:pt>
                <c:pt idx="3">
                  <c:v>65</c:v>
                </c:pt>
                <c:pt idx="4">
                  <c:v>83</c:v>
                </c:pt>
                <c:pt idx="5">
                  <c:v>67</c:v>
                </c:pt>
                <c:pt idx="6">
                  <c:v>77</c:v>
                </c:pt>
                <c:pt idx="7">
                  <c:v>65</c:v>
                </c:pt>
                <c:pt idx="8">
                  <c:v>83</c:v>
                </c:pt>
                <c:pt idx="9">
                  <c:v>94</c:v>
                </c:pt>
                <c:pt idx="10">
                  <c:v>102</c:v>
                </c:pt>
                <c:pt idx="11">
                  <c:v>100</c:v>
                </c:pt>
                <c:pt idx="12">
                  <c:v>43</c:v>
                </c:pt>
                <c:pt idx="13">
                  <c:v>37</c:v>
                </c:pt>
                <c:pt idx="14">
                  <c:v>30</c:v>
                </c:pt>
                <c:pt idx="15">
                  <c:v>19</c:v>
                </c:pt>
                <c:pt idx="16">
                  <c:v>15</c:v>
                </c:pt>
                <c:pt idx="17">
                  <c:v>21</c:v>
                </c:pt>
                <c:pt idx="18">
                  <c:v>30</c:v>
                </c:pt>
                <c:pt idx="19">
                  <c:v>38</c:v>
                </c:pt>
                <c:pt idx="20">
                  <c:v>21</c:v>
                </c:pt>
                <c:pt idx="21">
                  <c:v>21</c:v>
                </c:pt>
                <c:pt idx="22">
                  <c:v>19</c:v>
                </c:pt>
                <c:pt idx="23">
                  <c:v>37</c:v>
                </c:pt>
                <c:pt idx="24">
                  <c:v>54</c:v>
                </c:pt>
                <c:pt idx="25">
                  <c:v>39</c:v>
                </c:pt>
                <c:pt idx="26">
                  <c:v>46</c:v>
                </c:pt>
                <c:pt idx="27">
                  <c:v>37</c:v>
                </c:pt>
                <c:pt idx="28">
                  <c:v>22</c:v>
                </c:pt>
                <c:pt idx="29">
                  <c:v>30</c:v>
                </c:pt>
                <c:pt idx="30" formatCode="General">
                  <c:v>10</c:v>
                </c:pt>
                <c:pt idx="31" formatCode="General">
                  <c:v>26</c:v>
                </c:pt>
                <c:pt idx="32" formatCode="General">
                  <c:v>12</c:v>
                </c:pt>
                <c:pt idx="33" formatCode="General">
                  <c:v>8</c:v>
                </c:pt>
                <c:pt idx="34" formatCode="General">
                  <c:v>12</c:v>
                </c:pt>
                <c:pt idx="35" formatCode="General">
                  <c:v>6</c:v>
                </c:pt>
                <c:pt idx="36" formatCode="General">
                  <c:v>8</c:v>
                </c:pt>
                <c:pt idx="37" formatCode="General">
                  <c:v>6</c:v>
                </c:pt>
                <c:pt idx="38" formatCode="General">
                  <c:v>5</c:v>
                </c:pt>
                <c:pt idx="39" formatCode="General">
                  <c:v>8</c:v>
                </c:pt>
                <c:pt idx="40" formatCode="General">
                  <c:v>5</c:v>
                </c:pt>
                <c:pt idx="41" formatCode="General">
                  <c:v>6</c:v>
                </c:pt>
                <c:pt idx="42" formatCode="General">
                  <c:v>5</c:v>
                </c:pt>
                <c:pt idx="4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A-4F45-AAD9-EC025012188F}"/>
            </c:ext>
          </c:extLst>
        </c:ser>
        <c:ser>
          <c:idx val="1"/>
          <c:order val="1"/>
          <c:tx>
            <c:strRef>
              <c:f>'Kuviot 1980–2021'!$D$832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1980–2021'!$B$838:$B$881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1980–2021'!$D$838:$D$881</c:f>
              <c:numCache>
                <c:formatCode>#,##0</c:formatCode>
                <c:ptCount val="44"/>
                <c:pt idx="0">
                  <c:v>52</c:v>
                </c:pt>
                <c:pt idx="1">
                  <c:v>77</c:v>
                </c:pt>
                <c:pt idx="2">
                  <c:v>89</c:v>
                </c:pt>
                <c:pt idx="3">
                  <c:v>111</c:v>
                </c:pt>
                <c:pt idx="4">
                  <c:v>113</c:v>
                </c:pt>
                <c:pt idx="5">
                  <c:v>77</c:v>
                </c:pt>
                <c:pt idx="6">
                  <c:v>95</c:v>
                </c:pt>
                <c:pt idx="7">
                  <c:v>95</c:v>
                </c:pt>
                <c:pt idx="8">
                  <c:v>120</c:v>
                </c:pt>
                <c:pt idx="9">
                  <c:v>115</c:v>
                </c:pt>
                <c:pt idx="10">
                  <c:v>157</c:v>
                </c:pt>
                <c:pt idx="11">
                  <c:v>83</c:v>
                </c:pt>
                <c:pt idx="12">
                  <c:v>38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16</c:v>
                </c:pt>
                <c:pt idx="24">
                  <c:v>0</c:v>
                </c:pt>
                <c:pt idx="25">
                  <c:v>9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20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8A-4F45-AAD9-EC025012188F}"/>
            </c:ext>
          </c:extLst>
        </c:ser>
        <c:ser>
          <c:idx val="2"/>
          <c:order val="2"/>
          <c:tx>
            <c:strRef>
              <c:f>'Kuviot 1980–2021'!$E$832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1980–2021'!$B$838:$B$881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1980–2021'!$E$838:$E$881</c:f>
              <c:numCache>
                <c:formatCode>#,##0</c:formatCode>
                <c:ptCount val="44"/>
                <c:pt idx="0">
                  <c:v>131</c:v>
                </c:pt>
                <c:pt idx="1">
                  <c:v>83</c:v>
                </c:pt>
                <c:pt idx="2">
                  <c:v>134</c:v>
                </c:pt>
                <c:pt idx="3">
                  <c:v>94</c:v>
                </c:pt>
                <c:pt idx="4">
                  <c:v>92</c:v>
                </c:pt>
                <c:pt idx="5">
                  <c:v>73</c:v>
                </c:pt>
                <c:pt idx="6">
                  <c:v>34</c:v>
                </c:pt>
                <c:pt idx="7">
                  <c:v>34</c:v>
                </c:pt>
                <c:pt idx="8">
                  <c:v>142</c:v>
                </c:pt>
                <c:pt idx="9">
                  <c:v>109</c:v>
                </c:pt>
                <c:pt idx="10">
                  <c:v>166</c:v>
                </c:pt>
                <c:pt idx="11">
                  <c:v>66</c:v>
                </c:pt>
                <c:pt idx="12">
                  <c:v>20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21</c:v>
                </c:pt>
                <c:pt idx="19">
                  <c:v>16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18</c:v>
                </c:pt>
                <c:pt idx="24">
                  <c:v>0</c:v>
                </c:pt>
                <c:pt idx="25">
                  <c:v>49</c:v>
                </c:pt>
                <c:pt idx="26">
                  <c:v>24</c:v>
                </c:pt>
                <c:pt idx="27">
                  <c:v>15</c:v>
                </c:pt>
                <c:pt idx="28">
                  <c:v>0</c:v>
                </c:pt>
                <c:pt idx="29">
                  <c:v>31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 formatCode="General">
                  <c:v>46</c:v>
                </c:pt>
                <c:pt idx="36">
                  <c:v>0</c:v>
                </c:pt>
                <c:pt idx="37" formatCode="General">
                  <c:v>16</c:v>
                </c:pt>
                <c:pt idx="38">
                  <c:v>0</c:v>
                </c:pt>
                <c:pt idx="39" formatCode="General">
                  <c:v>0</c:v>
                </c:pt>
                <c:pt idx="40">
                  <c:v>0</c:v>
                </c:pt>
                <c:pt idx="41" formatCode="General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8A-4F45-AAD9-EC025012188F}"/>
            </c:ext>
          </c:extLst>
        </c:ser>
        <c:ser>
          <c:idx val="3"/>
          <c:order val="3"/>
          <c:tx>
            <c:strRef>
              <c:f>'Kuviot 1980–2021'!$F$832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1980–2021'!$B$838:$B$881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1980–2021'!$F$838:$F$881</c:f>
              <c:numCache>
                <c:formatCode>#,##0</c:formatCode>
                <c:ptCount val="44"/>
                <c:pt idx="0">
                  <c:v>8</c:v>
                </c:pt>
                <c:pt idx="1">
                  <c:v>2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4</c:v>
                </c:pt>
                <c:pt idx="12">
                  <c:v>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 formatCode="General">
                  <c:v>4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 formatCode="General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8A-4F45-AAD9-EC0250121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1980–2021'!$G$832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1980–2021'!$B$838:$B$881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1980–2021'!$G$838:$G$881</c:f>
              <c:numCache>
                <c:formatCode>0</c:formatCode>
                <c:ptCount val="44"/>
                <c:pt idx="2" formatCode="General">
                  <c:v>20</c:v>
                </c:pt>
                <c:pt idx="3" formatCode="General">
                  <c:v>6</c:v>
                </c:pt>
                <c:pt idx="4" formatCode="General">
                  <c:v>14</c:v>
                </c:pt>
                <c:pt idx="5" formatCode="General">
                  <c:v>11</c:v>
                </c:pt>
                <c:pt idx="6" formatCode="General">
                  <c:v>25</c:v>
                </c:pt>
                <c:pt idx="7" formatCode="General">
                  <c:v>16</c:v>
                </c:pt>
                <c:pt idx="8" formatCode="General">
                  <c:v>16</c:v>
                </c:pt>
                <c:pt idx="9" formatCode="General">
                  <c:v>20</c:v>
                </c:pt>
                <c:pt idx="10" formatCode="General">
                  <c:v>24</c:v>
                </c:pt>
                <c:pt idx="11" formatCode="General">
                  <c:v>22</c:v>
                </c:pt>
                <c:pt idx="12" formatCode="General">
                  <c:v>10</c:v>
                </c:pt>
                <c:pt idx="13" formatCode="General">
                  <c:v>18</c:v>
                </c:pt>
                <c:pt idx="14" formatCode="General">
                  <c:v>10</c:v>
                </c:pt>
                <c:pt idx="15" formatCode="General">
                  <c:v>15</c:v>
                </c:pt>
                <c:pt idx="16" formatCode="General">
                  <c:v>10</c:v>
                </c:pt>
                <c:pt idx="17" formatCode="General">
                  <c:v>10</c:v>
                </c:pt>
                <c:pt idx="18" formatCode="General">
                  <c:v>7</c:v>
                </c:pt>
                <c:pt idx="19" formatCode="General">
                  <c:v>7</c:v>
                </c:pt>
                <c:pt idx="20" formatCode="General">
                  <c:v>8</c:v>
                </c:pt>
                <c:pt idx="21" formatCode="General">
                  <c:v>8</c:v>
                </c:pt>
                <c:pt idx="22" formatCode="General">
                  <c:v>3</c:v>
                </c:pt>
                <c:pt idx="23" formatCode="General">
                  <c:v>6</c:v>
                </c:pt>
                <c:pt idx="24" formatCode="General">
                  <c:v>9</c:v>
                </c:pt>
                <c:pt idx="25" formatCode="General">
                  <c:v>4</c:v>
                </c:pt>
                <c:pt idx="26" formatCode="General">
                  <c:v>11</c:v>
                </c:pt>
                <c:pt idx="27">
                  <c:v>9</c:v>
                </c:pt>
                <c:pt idx="28">
                  <c:v>10</c:v>
                </c:pt>
                <c:pt idx="29">
                  <c:v>4</c:v>
                </c:pt>
                <c:pt idx="30" formatCode="General">
                  <c:v>9</c:v>
                </c:pt>
                <c:pt idx="31" formatCode="General">
                  <c:v>11</c:v>
                </c:pt>
                <c:pt idx="32" formatCode="General">
                  <c:v>16</c:v>
                </c:pt>
                <c:pt idx="33" formatCode="General">
                  <c:v>13</c:v>
                </c:pt>
                <c:pt idx="34" formatCode="General">
                  <c:v>10</c:v>
                </c:pt>
                <c:pt idx="35" formatCode="General">
                  <c:v>7</c:v>
                </c:pt>
                <c:pt idx="36" formatCode="General">
                  <c:v>5</c:v>
                </c:pt>
                <c:pt idx="37" formatCode="General">
                  <c:v>7</c:v>
                </c:pt>
                <c:pt idx="38" formatCode="General">
                  <c:v>6</c:v>
                </c:pt>
                <c:pt idx="39" formatCode="General">
                  <c:v>4</c:v>
                </c:pt>
                <c:pt idx="40" formatCode="General">
                  <c:v>4</c:v>
                </c:pt>
                <c:pt idx="41" formatCode="General">
                  <c:v>4</c:v>
                </c:pt>
                <c:pt idx="42" formatCode="General">
                  <c:v>6</c:v>
                </c:pt>
                <c:pt idx="43" formatCode="General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8A-4F45-AAD9-EC0250121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Vesannolla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3207941772618388E-2"/>
          <c:y val="7.927349029867016E-2"/>
          <c:w val="0.92397715128063385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1980–2021'!$C$884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1980–2021'!$B$890:$B$933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1980–2021'!$C$890:$C$933</c:f>
              <c:numCache>
                <c:formatCode>#,##0</c:formatCode>
                <c:ptCount val="44"/>
                <c:pt idx="0">
                  <c:v>8</c:v>
                </c:pt>
                <c:pt idx="1">
                  <c:v>18</c:v>
                </c:pt>
                <c:pt idx="2">
                  <c:v>17</c:v>
                </c:pt>
                <c:pt idx="3">
                  <c:v>8</c:v>
                </c:pt>
                <c:pt idx="4">
                  <c:v>25</c:v>
                </c:pt>
                <c:pt idx="5">
                  <c:v>15</c:v>
                </c:pt>
                <c:pt idx="6">
                  <c:v>15</c:v>
                </c:pt>
                <c:pt idx="7">
                  <c:v>13</c:v>
                </c:pt>
                <c:pt idx="8">
                  <c:v>12</c:v>
                </c:pt>
                <c:pt idx="9">
                  <c:v>34</c:v>
                </c:pt>
                <c:pt idx="10">
                  <c:v>23</c:v>
                </c:pt>
                <c:pt idx="11">
                  <c:v>8</c:v>
                </c:pt>
                <c:pt idx="12">
                  <c:v>5</c:v>
                </c:pt>
                <c:pt idx="13">
                  <c:v>10</c:v>
                </c:pt>
                <c:pt idx="14">
                  <c:v>4</c:v>
                </c:pt>
                <c:pt idx="15">
                  <c:v>2</c:v>
                </c:pt>
                <c:pt idx="16">
                  <c:v>7</c:v>
                </c:pt>
                <c:pt idx="17">
                  <c:v>3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3</c:v>
                </c:pt>
                <c:pt idx="22">
                  <c:v>2</c:v>
                </c:pt>
                <c:pt idx="23">
                  <c:v>3</c:v>
                </c:pt>
                <c:pt idx="24">
                  <c:v>4</c:v>
                </c:pt>
                <c:pt idx="25">
                  <c:v>5</c:v>
                </c:pt>
                <c:pt idx="26">
                  <c:v>1</c:v>
                </c:pt>
                <c:pt idx="27">
                  <c:v>3</c:v>
                </c:pt>
                <c:pt idx="28">
                  <c:v>4</c:v>
                </c:pt>
                <c:pt idx="29">
                  <c:v>4</c:v>
                </c:pt>
                <c:pt idx="30" formatCode="General">
                  <c:v>1</c:v>
                </c:pt>
                <c:pt idx="31" formatCode="General">
                  <c:v>4</c:v>
                </c:pt>
                <c:pt idx="32" formatCode="General">
                  <c:v>7</c:v>
                </c:pt>
                <c:pt idx="33" formatCode="General">
                  <c:v>5</c:v>
                </c:pt>
                <c:pt idx="34" formatCode="General">
                  <c:v>3</c:v>
                </c:pt>
                <c:pt idx="35" formatCode="General">
                  <c:v>4</c:v>
                </c:pt>
                <c:pt idx="36" formatCode="General">
                  <c:v>1</c:v>
                </c:pt>
                <c:pt idx="37" formatCode="General">
                  <c:v>3</c:v>
                </c:pt>
                <c:pt idx="38" formatCode="General">
                  <c:v>3</c:v>
                </c:pt>
                <c:pt idx="39" formatCode="General">
                  <c:v>1</c:v>
                </c:pt>
                <c:pt idx="40" formatCode="General">
                  <c:v>0</c:v>
                </c:pt>
                <c:pt idx="41" formatCode="General">
                  <c:v>1</c:v>
                </c:pt>
                <c:pt idx="42" formatCode="General">
                  <c:v>1</c:v>
                </c:pt>
                <c:pt idx="4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61-4314-A66C-B80D00BA7D36}"/>
            </c:ext>
          </c:extLst>
        </c:ser>
        <c:ser>
          <c:idx val="1"/>
          <c:order val="1"/>
          <c:tx>
            <c:strRef>
              <c:f>'Kuviot 1980–2021'!$D$884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1980–2021'!$B$890:$B$933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1980–2021'!$D$890:$D$933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0</c:v>
                </c:pt>
                <c:pt idx="4">
                  <c:v>12</c:v>
                </c:pt>
                <c:pt idx="5">
                  <c:v>4</c:v>
                </c:pt>
                <c:pt idx="6">
                  <c:v>8</c:v>
                </c:pt>
                <c:pt idx="7">
                  <c:v>20</c:v>
                </c:pt>
                <c:pt idx="8">
                  <c:v>8</c:v>
                </c:pt>
                <c:pt idx="9">
                  <c:v>13</c:v>
                </c:pt>
                <c:pt idx="10">
                  <c:v>37</c:v>
                </c:pt>
                <c:pt idx="11">
                  <c:v>29</c:v>
                </c:pt>
                <c:pt idx="12">
                  <c:v>14</c:v>
                </c:pt>
                <c:pt idx="13">
                  <c:v>10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4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61-4314-A66C-B80D00BA7D36}"/>
            </c:ext>
          </c:extLst>
        </c:ser>
        <c:ser>
          <c:idx val="2"/>
          <c:order val="2"/>
          <c:tx>
            <c:strRef>
              <c:f>'Kuviot 1980–2021'!$E$884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1980–2021'!$B$890:$B$933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1980–2021'!$E$890:$E$933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61-4314-A66C-B80D00BA7D36}"/>
            </c:ext>
          </c:extLst>
        </c:ser>
        <c:ser>
          <c:idx val="3"/>
          <c:order val="3"/>
          <c:tx>
            <c:strRef>
              <c:f>'Kuviot 1980–2021'!$F$884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1980–2021'!$B$890:$B$933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1980–2021'!$F$890:$F$933</c:f>
              <c:numCache>
                <c:formatCode>#,##0</c:formatCode>
                <c:ptCount val="4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61-4314-A66C-B80D00BA7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1980–2021'!$G$884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1980–2021'!$B$890:$B$933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1980–2021'!$G$890:$G$933</c:f>
              <c:numCache>
                <c:formatCode>0</c:formatCode>
                <c:ptCount val="44"/>
                <c:pt idx="1">
                  <c:v>18</c:v>
                </c:pt>
                <c:pt idx="2" formatCode="General">
                  <c:v>8</c:v>
                </c:pt>
                <c:pt idx="3" formatCode="General">
                  <c:v>9</c:v>
                </c:pt>
                <c:pt idx="4" formatCode="General">
                  <c:v>19</c:v>
                </c:pt>
                <c:pt idx="5" formatCode="General">
                  <c:v>8</c:v>
                </c:pt>
                <c:pt idx="6" formatCode="General">
                  <c:v>22</c:v>
                </c:pt>
                <c:pt idx="7" formatCode="General">
                  <c:v>25</c:v>
                </c:pt>
                <c:pt idx="8" formatCode="General">
                  <c:v>12</c:v>
                </c:pt>
                <c:pt idx="9" formatCode="General">
                  <c:v>28</c:v>
                </c:pt>
                <c:pt idx="10" formatCode="General">
                  <c:v>18</c:v>
                </c:pt>
                <c:pt idx="11" formatCode="General">
                  <c:v>15</c:v>
                </c:pt>
                <c:pt idx="12" formatCode="General">
                  <c:v>12</c:v>
                </c:pt>
                <c:pt idx="13" formatCode="General">
                  <c:v>6</c:v>
                </c:pt>
                <c:pt idx="14" formatCode="General">
                  <c:v>8</c:v>
                </c:pt>
                <c:pt idx="15" formatCode="General">
                  <c:v>13</c:v>
                </c:pt>
                <c:pt idx="16" formatCode="General">
                  <c:v>13</c:v>
                </c:pt>
                <c:pt idx="17" formatCode="General">
                  <c:v>9</c:v>
                </c:pt>
                <c:pt idx="18" formatCode="General">
                  <c:v>4</c:v>
                </c:pt>
                <c:pt idx="19" formatCode="General">
                  <c:v>6</c:v>
                </c:pt>
                <c:pt idx="20" formatCode="General">
                  <c:v>6</c:v>
                </c:pt>
                <c:pt idx="21" formatCode="General">
                  <c:v>8</c:v>
                </c:pt>
                <c:pt idx="22" formatCode="General">
                  <c:v>6</c:v>
                </c:pt>
                <c:pt idx="23" formatCode="General">
                  <c:v>7</c:v>
                </c:pt>
                <c:pt idx="24" formatCode="General">
                  <c:v>8</c:v>
                </c:pt>
                <c:pt idx="25" formatCode="General">
                  <c:v>8</c:v>
                </c:pt>
                <c:pt idx="26" formatCode="General">
                  <c:v>6</c:v>
                </c:pt>
                <c:pt idx="27">
                  <c:v>3</c:v>
                </c:pt>
                <c:pt idx="28">
                  <c:v>7</c:v>
                </c:pt>
                <c:pt idx="29">
                  <c:v>5</c:v>
                </c:pt>
                <c:pt idx="30" formatCode="General">
                  <c:v>6</c:v>
                </c:pt>
                <c:pt idx="31" formatCode="General">
                  <c:v>9</c:v>
                </c:pt>
                <c:pt idx="32" formatCode="General">
                  <c:v>5</c:v>
                </c:pt>
                <c:pt idx="33" formatCode="General">
                  <c:v>8</c:v>
                </c:pt>
                <c:pt idx="34" formatCode="General">
                  <c:v>9</c:v>
                </c:pt>
                <c:pt idx="35" formatCode="General">
                  <c:v>6</c:v>
                </c:pt>
                <c:pt idx="36" formatCode="General">
                  <c:v>8</c:v>
                </c:pt>
                <c:pt idx="37" formatCode="General">
                  <c:v>4</c:v>
                </c:pt>
                <c:pt idx="38" formatCode="General">
                  <c:v>3</c:v>
                </c:pt>
                <c:pt idx="39" formatCode="General">
                  <c:v>4</c:v>
                </c:pt>
                <c:pt idx="40" formatCode="General">
                  <c:v>3</c:v>
                </c:pt>
                <c:pt idx="41" formatCode="General">
                  <c:v>6</c:v>
                </c:pt>
                <c:pt idx="42" formatCode="General">
                  <c:v>1</c:v>
                </c:pt>
                <c:pt idx="43" formatCode="General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61-4314-A66C-B80D00BA7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400"/>
              <a:t>Iisalmessa valmistuneet asunnot ja kesämökit v. 1980–2023</a:t>
            </a:r>
          </a:p>
        </c:rich>
      </c:tx>
      <c:layout>
        <c:manualLayout>
          <c:xMode val="edge"/>
          <c:yMode val="edge"/>
          <c:x val="0.1718456594868705"/>
          <c:y val="2.17168083714846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4060601496209263E-2"/>
          <c:y val="8.8502470750672177E-2"/>
          <c:w val="0.91950092885474721"/>
          <c:h val="0.758589128697042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1980–2021'!$C$53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1980–2021'!$B$59:$B$102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1980–2021'!$C$59:$C$102</c:f>
              <c:numCache>
                <c:formatCode>#,##0</c:formatCode>
                <c:ptCount val="44"/>
                <c:pt idx="0">
                  <c:v>95</c:v>
                </c:pt>
                <c:pt idx="1">
                  <c:v>97</c:v>
                </c:pt>
                <c:pt idx="2">
                  <c:v>92</c:v>
                </c:pt>
                <c:pt idx="3">
                  <c:v>109</c:v>
                </c:pt>
                <c:pt idx="4">
                  <c:v>114</c:v>
                </c:pt>
                <c:pt idx="5">
                  <c:v>95</c:v>
                </c:pt>
                <c:pt idx="6">
                  <c:v>103</c:v>
                </c:pt>
                <c:pt idx="7">
                  <c:v>106</c:v>
                </c:pt>
                <c:pt idx="8">
                  <c:v>114</c:v>
                </c:pt>
                <c:pt idx="9">
                  <c:v>137</c:v>
                </c:pt>
                <c:pt idx="10">
                  <c:v>109</c:v>
                </c:pt>
                <c:pt idx="11">
                  <c:v>79</c:v>
                </c:pt>
                <c:pt idx="12">
                  <c:v>45</c:v>
                </c:pt>
                <c:pt idx="13">
                  <c:v>32</c:v>
                </c:pt>
                <c:pt idx="14">
                  <c:v>63</c:v>
                </c:pt>
                <c:pt idx="15">
                  <c:v>23</c:v>
                </c:pt>
                <c:pt idx="16">
                  <c:v>35</c:v>
                </c:pt>
                <c:pt idx="17">
                  <c:v>54</c:v>
                </c:pt>
                <c:pt idx="18">
                  <c:v>51</c:v>
                </c:pt>
                <c:pt idx="19">
                  <c:v>60</c:v>
                </c:pt>
                <c:pt idx="20">
                  <c:v>63</c:v>
                </c:pt>
                <c:pt idx="21">
                  <c:v>32</c:v>
                </c:pt>
                <c:pt idx="22">
                  <c:v>30</c:v>
                </c:pt>
                <c:pt idx="23">
                  <c:v>35</c:v>
                </c:pt>
                <c:pt idx="24">
                  <c:v>47</c:v>
                </c:pt>
                <c:pt idx="25">
                  <c:v>46</c:v>
                </c:pt>
                <c:pt idx="26">
                  <c:v>48</c:v>
                </c:pt>
                <c:pt idx="27">
                  <c:v>64</c:v>
                </c:pt>
                <c:pt idx="28">
                  <c:v>69</c:v>
                </c:pt>
                <c:pt idx="29">
                  <c:v>61</c:v>
                </c:pt>
                <c:pt idx="30" formatCode="General">
                  <c:v>36</c:v>
                </c:pt>
                <c:pt idx="31" formatCode="General">
                  <c:v>41</c:v>
                </c:pt>
                <c:pt idx="32" formatCode="General">
                  <c:v>50</c:v>
                </c:pt>
                <c:pt idx="33" formatCode="General">
                  <c:v>47</c:v>
                </c:pt>
                <c:pt idx="34" formatCode="General">
                  <c:v>33</c:v>
                </c:pt>
                <c:pt idx="35" formatCode="General">
                  <c:v>21</c:v>
                </c:pt>
                <c:pt idx="36" formatCode="General">
                  <c:v>16</c:v>
                </c:pt>
                <c:pt idx="37" formatCode="General">
                  <c:v>15</c:v>
                </c:pt>
                <c:pt idx="38" formatCode="General">
                  <c:v>9</c:v>
                </c:pt>
                <c:pt idx="39" formatCode="General">
                  <c:v>12</c:v>
                </c:pt>
                <c:pt idx="40" formatCode="General">
                  <c:v>19</c:v>
                </c:pt>
                <c:pt idx="41" formatCode="General">
                  <c:v>14</c:v>
                </c:pt>
                <c:pt idx="42" formatCode="General">
                  <c:v>17</c:v>
                </c:pt>
                <c:pt idx="43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9-41AA-B9FC-7A060C2886CA}"/>
            </c:ext>
          </c:extLst>
        </c:ser>
        <c:ser>
          <c:idx val="1"/>
          <c:order val="1"/>
          <c:tx>
            <c:strRef>
              <c:f>'Kuviot 1980–2021'!$D$53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1980–2021'!$B$59:$B$102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1980–2021'!$D$59:$D$102</c:f>
              <c:numCache>
                <c:formatCode>#,##0</c:formatCode>
                <c:ptCount val="44"/>
                <c:pt idx="0">
                  <c:v>0</c:v>
                </c:pt>
                <c:pt idx="1">
                  <c:v>22</c:v>
                </c:pt>
                <c:pt idx="2">
                  <c:v>53</c:v>
                </c:pt>
                <c:pt idx="3">
                  <c:v>123</c:v>
                </c:pt>
                <c:pt idx="4">
                  <c:v>35</c:v>
                </c:pt>
                <c:pt idx="5">
                  <c:v>61</c:v>
                </c:pt>
                <c:pt idx="6">
                  <c:v>41</c:v>
                </c:pt>
                <c:pt idx="7">
                  <c:v>39</c:v>
                </c:pt>
                <c:pt idx="8">
                  <c:v>22</c:v>
                </c:pt>
                <c:pt idx="9">
                  <c:v>112</c:v>
                </c:pt>
                <c:pt idx="10">
                  <c:v>57</c:v>
                </c:pt>
                <c:pt idx="11">
                  <c:v>63</c:v>
                </c:pt>
                <c:pt idx="12">
                  <c:v>68</c:v>
                </c:pt>
                <c:pt idx="13">
                  <c:v>10</c:v>
                </c:pt>
                <c:pt idx="14">
                  <c:v>36</c:v>
                </c:pt>
                <c:pt idx="15">
                  <c:v>8</c:v>
                </c:pt>
                <c:pt idx="16">
                  <c:v>25</c:v>
                </c:pt>
                <c:pt idx="17">
                  <c:v>12</c:v>
                </c:pt>
                <c:pt idx="18">
                  <c:v>24</c:v>
                </c:pt>
                <c:pt idx="19">
                  <c:v>9</c:v>
                </c:pt>
                <c:pt idx="20">
                  <c:v>10</c:v>
                </c:pt>
                <c:pt idx="21">
                  <c:v>7</c:v>
                </c:pt>
                <c:pt idx="22">
                  <c:v>7</c:v>
                </c:pt>
                <c:pt idx="23">
                  <c:v>14</c:v>
                </c:pt>
                <c:pt idx="24">
                  <c:v>3</c:v>
                </c:pt>
                <c:pt idx="25">
                  <c:v>11</c:v>
                </c:pt>
                <c:pt idx="26">
                  <c:v>6</c:v>
                </c:pt>
                <c:pt idx="27">
                  <c:v>19</c:v>
                </c:pt>
                <c:pt idx="28">
                  <c:v>3</c:v>
                </c:pt>
                <c:pt idx="29">
                  <c:v>4</c:v>
                </c:pt>
                <c:pt idx="30" formatCode="General">
                  <c:v>4</c:v>
                </c:pt>
                <c:pt idx="31" formatCode="General">
                  <c:v>0</c:v>
                </c:pt>
                <c:pt idx="32" formatCode="General">
                  <c:v>5</c:v>
                </c:pt>
                <c:pt idx="33" formatCode="General">
                  <c:v>3</c:v>
                </c:pt>
                <c:pt idx="34" formatCode="General">
                  <c:v>0</c:v>
                </c:pt>
                <c:pt idx="35" formatCode="General">
                  <c:v>6</c:v>
                </c:pt>
                <c:pt idx="36" formatCode="General">
                  <c:v>3</c:v>
                </c:pt>
                <c:pt idx="37" formatCode="General">
                  <c:v>4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9</c:v>
                </c:pt>
                <c:pt idx="41" formatCode="General">
                  <c:v>0</c:v>
                </c:pt>
                <c:pt idx="42" formatCode="General">
                  <c:v>23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9-41AA-B9FC-7A060C2886CA}"/>
            </c:ext>
          </c:extLst>
        </c:ser>
        <c:ser>
          <c:idx val="2"/>
          <c:order val="2"/>
          <c:tx>
            <c:strRef>
              <c:f>'Kuviot 1980–2021'!$E$53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1980–2021'!$B$59:$B$102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1980–2021'!$E$59:$E$102</c:f>
              <c:numCache>
                <c:formatCode>#,##0</c:formatCode>
                <c:ptCount val="44"/>
                <c:pt idx="0">
                  <c:v>173</c:v>
                </c:pt>
                <c:pt idx="1">
                  <c:v>216</c:v>
                </c:pt>
                <c:pt idx="2">
                  <c:v>139</c:v>
                </c:pt>
                <c:pt idx="3">
                  <c:v>75</c:v>
                </c:pt>
                <c:pt idx="4">
                  <c:v>140</c:v>
                </c:pt>
                <c:pt idx="5">
                  <c:v>137</c:v>
                </c:pt>
                <c:pt idx="6">
                  <c:v>44</c:v>
                </c:pt>
                <c:pt idx="7">
                  <c:v>71</c:v>
                </c:pt>
                <c:pt idx="8">
                  <c:v>159</c:v>
                </c:pt>
                <c:pt idx="9">
                  <c:v>108</c:v>
                </c:pt>
                <c:pt idx="10">
                  <c:v>109</c:v>
                </c:pt>
                <c:pt idx="11">
                  <c:v>42</c:v>
                </c:pt>
                <c:pt idx="12">
                  <c:v>31</c:v>
                </c:pt>
                <c:pt idx="13">
                  <c:v>49</c:v>
                </c:pt>
                <c:pt idx="14">
                  <c:v>85</c:v>
                </c:pt>
                <c:pt idx="15">
                  <c:v>13</c:v>
                </c:pt>
                <c:pt idx="16">
                  <c:v>31</c:v>
                </c:pt>
                <c:pt idx="17">
                  <c:v>68</c:v>
                </c:pt>
                <c:pt idx="18">
                  <c:v>36</c:v>
                </c:pt>
                <c:pt idx="19">
                  <c:v>42</c:v>
                </c:pt>
                <c:pt idx="20">
                  <c:v>23</c:v>
                </c:pt>
                <c:pt idx="21">
                  <c:v>15</c:v>
                </c:pt>
                <c:pt idx="22">
                  <c:v>0</c:v>
                </c:pt>
                <c:pt idx="23">
                  <c:v>17</c:v>
                </c:pt>
                <c:pt idx="24">
                  <c:v>0</c:v>
                </c:pt>
                <c:pt idx="25">
                  <c:v>21</c:v>
                </c:pt>
                <c:pt idx="26">
                  <c:v>56</c:v>
                </c:pt>
                <c:pt idx="27">
                  <c:v>37</c:v>
                </c:pt>
                <c:pt idx="28">
                  <c:v>22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21</c:v>
                </c:pt>
                <c:pt idx="32" formatCode="General">
                  <c:v>79</c:v>
                </c:pt>
                <c:pt idx="33" formatCode="General">
                  <c:v>13</c:v>
                </c:pt>
                <c:pt idx="34" formatCode="General">
                  <c:v>60</c:v>
                </c:pt>
                <c:pt idx="35" formatCode="General">
                  <c:v>8</c:v>
                </c:pt>
                <c:pt idx="36" formatCode="General">
                  <c:v>8</c:v>
                </c:pt>
                <c:pt idx="37" formatCode="General">
                  <c:v>14</c:v>
                </c:pt>
                <c:pt idx="38" formatCode="General">
                  <c:v>34</c:v>
                </c:pt>
                <c:pt idx="39" formatCode="General">
                  <c:v>24</c:v>
                </c:pt>
                <c:pt idx="40" formatCode="General">
                  <c:v>24</c:v>
                </c:pt>
                <c:pt idx="41" formatCode="General">
                  <c:v>25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B9-41AA-B9FC-7A060C2886CA}"/>
            </c:ext>
          </c:extLst>
        </c:ser>
        <c:ser>
          <c:idx val="3"/>
          <c:order val="3"/>
          <c:tx>
            <c:strRef>
              <c:f>'Kuviot 1980–2021'!$F$53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1980–2021'!$B$59:$B$102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1980–2021'!$F$59:$F$102</c:f>
              <c:numCache>
                <c:formatCode>#,##0</c:formatCode>
                <c:ptCount val="44"/>
                <c:pt idx="0">
                  <c:v>2</c:v>
                </c:pt>
                <c:pt idx="1">
                  <c:v>3</c:v>
                </c:pt>
                <c:pt idx="2">
                  <c:v>8</c:v>
                </c:pt>
                <c:pt idx="3">
                  <c:v>25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28</c:v>
                </c:pt>
                <c:pt idx="9">
                  <c:v>1</c:v>
                </c:pt>
                <c:pt idx="10">
                  <c:v>28</c:v>
                </c:pt>
                <c:pt idx="11">
                  <c:v>19</c:v>
                </c:pt>
                <c:pt idx="12">
                  <c:v>1</c:v>
                </c:pt>
                <c:pt idx="13">
                  <c:v>0</c:v>
                </c:pt>
                <c:pt idx="14">
                  <c:v>20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4</c:v>
                </c:pt>
                <c:pt idx="39" formatCode="General">
                  <c:v>0</c:v>
                </c:pt>
                <c:pt idx="40" formatCode="General">
                  <c:v>17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B9-41AA-B9FC-7A060C288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1980–2021'!$G$53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1980–2021'!$B$59:$B$102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1980–2021'!$G$59:$G$102</c:f>
              <c:numCache>
                <c:formatCode>0</c:formatCode>
                <c:ptCount val="44"/>
                <c:pt idx="1">
                  <c:v>31</c:v>
                </c:pt>
                <c:pt idx="2" formatCode="General">
                  <c:v>11</c:v>
                </c:pt>
                <c:pt idx="3" formatCode="General">
                  <c:v>31</c:v>
                </c:pt>
                <c:pt idx="4" formatCode="General">
                  <c:v>22</c:v>
                </c:pt>
                <c:pt idx="5" formatCode="General">
                  <c:v>13</c:v>
                </c:pt>
                <c:pt idx="6" formatCode="General">
                  <c:v>35</c:v>
                </c:pt>
                <c:pt idx="7" formatCode="General">
                  <c:v>19</c:v>
                </c:pt>
                <c:pt idx="8" formatCode="General">
                  <c:v>26</c:v>
                </c:pt>
                <c:pt idx="9" formatCode="General">
                  <c:v>41</c:v>
                </c:pt>
                <c:pt idx="10" formatCode="General">
                  <c:v>21</c:v>
                </c:pt>
                <c:pt idx="11" formatCode="General">
                  <c:v>25</c:v>
                </c:pt>
                <c:pt idx="12" formatCode="General">
                  <c:v>32</c:v>
                </c:pt>
                <c:pt idx="13" formatCode="General">
                  <c:v>16</c:v>
                </c:pt>
                <c:pt idx="14" formatCode="General">
                  <c:v>23</c:v>
                </c:pt>
                <c:pt idx="15" formatCode="General">
                  <c:v>30</c:v>
                </c:pt>
                <c:pt idx="16" formatCode="General">
                  <c:v>19</c:v>
                </c:pt>
                <c:pt idx="17" formatCode="General">
                  <c:v>12</c:v>
                </c:pt>
                <c:pt idx="18" formatCode="General">
                  <c:v>12</c:v>
                </c:pt>
                <c:pt idx="19" formatCode="General">
                  <c:v>22</c:v>
                </c:pt>
                <c:pt idx="20" formatCode="General">
                  <c:v>14</c:v>
                </c:pt>
                <c:pt idx="21" formatCode="General">
                  <c:v>14</c:v>
                </c:pt>
                <c:pt idx="22" formatCode="General">
                  <c:v>9</c:v>
                </c:pt>
                <c:pt idx="23" formatCode="General">
                  <c:v>13</c:v>
                </c:pt>
                <c:pt idx="24" formatCode="General">
                  <c:v>15</c:v>
                </c:pt>
                <c:pt idx="25">
                  <c:v>12</c:v>
                </c:pt>
                <c:pt idx="26" formatCode="General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11</c:v>
                </c:pt>
                <c:pt idx="30" formatCode="General">
                  <c:v>12</c:v>
                </c:pt>
                <c:pt idx="31" formatCode="General">
                  <c:v>4</c:v>
                </c:pt>
                <c:pt idx="32" formatCode="General">
                  <c:v>15</c:v>
                </c:pt>
                <c:pt idx="33" formatCode="General">
                  <c:v>7</c:v>
                </c:pt>
                <c:pt idx="34" formatCode="General">
                  <c:v>12</c:v>
                </c:pt>
                <c:pt idx="35" formatCode="General">
                  <c:v>4</c:v>
                </c:pt>
                <c:pt idx="36" formatCode="General">
                  <c:v>5</c:v>
                </c:pt>
                <c:pt idx="37" formatCode="General">
                  <c:v>8</c:v>
                </c:pt>
                <c:pt idx="38" formatCode="General">
                  <c:v>3</c:v>
                </c:pt>
                <c:pt idx="39" formatCode="General">
                  <c:v>8</c:v>
                </c:pt>
                <c:pt idx="40" formatCode="General">
                  <c:v>6</c:v>
                </c:pt>
                <c:pt idx="41" formatCode="General">
                  <c:v>8</c:v>
                </c:pt>
                <c:pt idx="42" formatCode="General">
                  <c:v>1</c:v>
                </c:pt>
                <c:pt idx="43" formatCode="General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FB9-41AA-B9FC-7A060C288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3.4031472133860693E-2"/>
              <c:y val="2.796832288149220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1429671717171719"/>
          <c:y val="0.11719662362393418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Vieremällä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1980–2021'!$C$936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1980–2021'!$B$942:$B$985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1980–2021'!$C$942:$C$985</c:f>
              <c:numCache>
                <c:formatCode>#,##0</c:formatCode>
                <c:ptCount val="44"/>
                <c:pt idx="0">
                  <c:v>13</c:v>
                </c:pt>
                <c:pt idx="1">
                  <c:v>20</c:v>
                </c:pt>
                <c:pt idx="2">
                  <c:v>29</c:v>
                </c:pt>
                <c:pt idx="3">
                  <c:v>45</c:v>
                </c:pt>
                <c:pt idx="4">
                  <c:v>28</c:v>
                </c:pt>
                <c:pt idx="5">
                  <c:v>36</c:v>
                </c:pt>
                <c:pt idx="6">
                  <c:v>24</c:v>
                </c:pt>
                <c:pt idx="7">
                  <c:v>30</c:v>
                </c:pt>
                <c:pt idx="8">
                  <c:v>25</c:v>
                </c:pt>
                <c:pt idx="9">
                  <c:v>24</c:v>
                </c:pt>
                <c:pt idx="10">
                  <c:v>32</c:v>
                </c:pt>
                <c:pt idx="11">
                  <c:v>33</c:v>
                </c:pt>
                <c:pt idx="12">
                  <c:v>17</c:v>
                </c:pt>
                <c:pt idx="13">
                  <c:v>23</c:v>
                </c:pt>
                <c:pt idx="14">
                  <c:v>11</c:v>
                </c:pt>
                <c:pt idx="15">
                  <c:v>9</c:v>
                </c:pt>
                <c:pt idx="16">
                  <c:v>10</c:v>
                </c:pt>
                <c:pt idx="17">
                  <c:v>19</c:v>
                </c:pt>
                <c:pt idx="18">
                  <c:v>5</c:v>
                </c:pt>
                <c:pt idx="19">
                  <c:v>4</c:v>
                </c:pt>
                <c:pt idx="20">
                  <c:v>10</c:v>
                </c:pt>
                <c:pt idx="21">
                  <c:v>6</c:v>
                </c:pt>
                <c:pt idx="22">
                  <c:v>7</c:v>
                </c:pt>
                <c:pt idx="23">
                  <c:v>5</c:v>
                </c:pt>
                <c:pt idx="24">
                  <c:v>5</c:v>
                </c:pt>
                <c:pt idx="25">
                  <c:v>10</c:v>
                </c:pt>
                <c:pt idx="26">
                  <c:v>25</c:v>
                </c:pt>
                <c:pt idx="27">
                  <c:v>8</c:v>
                </c:pt>
                <c:pt idx="28">
                  <c:v>17</c:v>
                </c:pt>
                <c:pt idx="29">
                  <c:v>16</c:v>
                </c:pt>
                <c:pt idx="30" formatCode="General">
                  <c:v>17</c:v>
                </c:pt>
                <c:pt idx="31" formatCode="General">
                  <c:v>10</c:v>
                </c:pt>
                <c:pt idx="32" formatCode="General">
                  <c:v>8</c:v>
                </c:pt>
                <c:pt idx="33" formatCode="General">
                  <c:v>10</c:v>
                </c:pt>
                <c:pt idx="34" formatCode="General">
                  <c:v>6</c:v>
                </c:pt>
                <c:pt idx="35" formatCode="General">
                  <c:v>5</c:v>
                </c:pt>
                <c:pt idx="36" formatCode="General">
                  <c:v>5</c:v>
                </c:pt>
                <c:pt idx="37" formatCode="General">
                  <c:v>3</c:v>
                </c:pt>
                <c:pt idx="38" formatCode="General">
                  <c:v>5</c:v>
                </c:pt>
                <c:pt idx="39" formatCode="General">
                  <c:v>2</c:v>
                </c:pt>
                <c:pt idx="40" formatCode="General">
                  <c:v>1</c:v>
                </c:pt>
                <c:pt idx="41" formatCode="General">
                  <c:v>3</c:v>
                </c:pt>
                <c:pt idx="42" formatCode="General">
                  <c:v>3</c:v>
                </c:pt>
                <c:pt idx="4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B2-40A9-BFEA-30753F7D1051}"/>
            </c:ext>
          </c:extLst>
        </c:ser>
        <c:ser>
          <c:idx val="1"/>
          <c:order val="1"/>
          <c:tx>
            <c:strRef>
              <c:f>'Kuviot 1980–2021'!$D$936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1980–2021'!$B$942:$B$985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1980–2021'!$D$942:$D$985</c:f>
              <c:numCache>
                <c:formatCode>#,##0</c:formatCode>
                <c:ptCount val="4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16</c:v>
                </c:pt>
                <c:pt idx="5">
                  <c:v>7</c:v>
                </c:pt>
                <c:pt idx="6">
                  <c:v>24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22</c:v>
                </c:pt>
                <c:pt idx="11">
                  <c:v>14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3</c:v>
                </c:pt>
                <c:pt idx="16">
                  <c:v>0</c:v>
                </c:pt>
                <c:pt idx="17">
                  <c:v>12</c:v>
                </c:pt>
                <c:pt idx="18">
                  <c:v>6</c:v>
                </c:pt>
                <c:pt idx="19">
                  <c:v>0</c:v>
                </c:pt>
                <c:pt idx="20">
                  <c:v>15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10</c:v>
                </c:pt>
                <c:pt idx="27">
                  <c:v>6</c:v>
                </c:pt>
                <c:pt idx="28">
                  <c:v>14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8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8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B2-40A9-BFEA-30753F7D1051}"/>
            </c:ext>
          </c:extLst>
        </c:ser>
        <c:ser>
          <c:idx val="2"/>
          <c:order val="2"/>
          <c:tx>
            <c:strRef>
              <c:f>'Kuviot 1980–2021'!$E$936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1980–2021'!$B$942:$B$985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1980–2021'!$E$942:$E$985</c:f>
              <c:numCache>
                <c:formatCode>#,##0</c:formatCode>
                <c:ptCount val="44"/>
                <c:pt idx="0">
                  <c:v>0</c:v>
                </c:pt>
                <c:pt idx="1">
                  <c:v>11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0</c:v>
                </c:pt>
                <c:pt idx="10">
                  <c:v>8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13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B2-40A9-BFEA-30753F7D1051}"/>
            </c:ext>
          </c:extLst>
        </c:ser>
        <c:ser>
          <c:idx val="3"/>
          <c:order val="3"/>
          <c:tx>
            <c:strRef>
              <c:f>'Kuviot 1980–2021'!$F$936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1980–2021'!$B$942:$B$985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1980–2021'!$F$942:$F$985</c:f>
              <c:numCache>
                <c:formatCode>#,##0</c:formatCode>
                <c:ptCount val="4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7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B2-40A9-BFEA-30753F7D1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1980–2021'!$G$936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1980–2021'!$B$942:$B$985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1980–2021'!$G$942:$G$985</c:f>
              <c:numCache>
                <c:formatCode>0</c:formatCode>
                <c:ptCount val="44"/>
                <c:pt idx="1">
                  <c:v>5</c:v>
                </c:pt>
                <c:pt idx="2" formatCode="General">
                  <c:v>25</c:v>
                </c:pt>
                <c:pt idx="3" formatCode="General">
                  <c:v>16</c:v>
                </c:pt>
                <c:pt idx="4" formatCode="General">
                  <c:v>8</c:v>
                </c:pt>
                <c:pt idx="5" formatCode="General">
                  <c:v>8</c:v>
                </c:pt>
                <c:pt idx="6" formatCode="General">
                  <c:v>9</c:v>
                </c:pt>
                <c:pt idx="7" formatCode="General">
                  <c:v>17</c:v>
                </c:pt>
                <c:pt idx="8" formatCode="General">
                  <c:v>6</c:v>
                </c:pt>
                <c:pt idx="9" formatCode="General">
                  <c:v>13</c:v>
                </c:pt>
                <c:pt idx="10" formatCode="General">
                  <c:v>13</c:v>
                </c:pt>
                <c:pt idx="11" formatCode="General">
                  <c:v>16</c:v>
                </c:pt>
                <c:pt idx="12" formatCode="General">
                  <c:v>10</c:v>
                </c:pt>
                <c:pt idx="13" formatCode="General">
                  <c:v>22</c:v>
                </c:pt>
                <c:pt idx="14" formatCode="General">
                  <c:v>9</c:v>
                </c:pt>
                <c:pt idx="15" formatCode="General">
                  <c:v>3</c:v>
                </c:pt>
                <c:pt idx="16" formatCode="General">
                  <c:v>6</c:v>
                </c:pt>
                <c:pt idx="17" formatCode="General">
                  <c:v>10</c:v>
                </c:pt>
                <c:pt idx="18" formatCode="General">
                  <c:v>4</c:v>
                </c:pt>
                <c:pt idx="19" formatCode="General">
                  <c:v>15</c:v>
                </c:pt>
                <c:pt idx="20" formatCode="General">
                  <c:v>4</c:v>
                </c:pt>
                <c:pt idx="21" formatCode="General">
                  <c:v>3</c:v>
                </c:pt>
                <c:pt idx="22" formatCode="General">
                  <c:v>7</c:v>
                </c:pt>
                <c:pt idx="23" formatCode="General">
                  <c:v>1</c:v>
                </c:pt>
                <c:pt idx="24" formatCode="General">
                  <c:v>4</c:v>
                </c:pt>
                <c:pt idx="25" formatCode="General">
                  <c:v>2</c:v>
                </c:pt>
                <c:pt idx="26" formatCode="General">
                  <c:v>6</c:v>
                </c:pt>
                <c:pt idx="27">
                  <c:v>18</c:v>
                </c:pt>
                <c:pt idx="28">
                  <c:v>13</c:v>
                </c:pt>
                <c:pt idx="29">
                  <c:v>8</c:v>
                </c:pt>
                <c:pt idx="30" formatCode="General">
                  <c:v>4</c:v>
                </c:pt>
                <c:pt idx="31" formatCode="General">
                  <c:v>5</c:v>
                </c:pt>
                <c:pt idx="32" formatCode="General">
                  <c:v>5</c:v>
                </c:pt>
                <c:pt idx="33" formatCode="General">
                  <c:v>4</c:v>
                </c:pt>
                <c:pt idx="34" formatCode="General">
                  <c:v>5</c:v>
                </c:pt>
                <c:pt idx="35" formatCode="General">
                  <c:v>5</c:v>
                </c:pt>
                <c:pt idx="36" formatCode="General">
                  <c:v>3</c:v>
                </c:pt>
                <c:pt idx="37" formatCode="General">
                  <c:v>6</c:v>
                </c:pt>
                <c:pt idx="38" formatCode="General">
                  <c:v>2</c:v>
                </c:pt>
                <c:pt idx="39" formatCode="General">
                  <c:v>3</c:v>
                </c:pt>
                <c:pt idx="40" formatCode="General">
                  <c:v>3</c:v>
                </c:pt>
                <c:pt idx="41" formatCode="General">
                  <c:v>2</c:v>
                </c:pt>
                <c:pt idx="42" formatCode="General">
                  <c:v>5</c:v>
                </c:pt>
                <c:pt idx="43" formatCode="General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8B2-40A9-BFEA-30753F7D1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Joroisissa valmistuneet asunnot ja kesämökit v. 2010–2023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3207941772618388E-2"/>
          <c:y val="7.927349029867016E-2"/>
          <c:w val="0.92397715128063385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1980–2021'!$C$988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1980–2021'!$B$989:$B$1002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'Kuviot 1980–2021'!$C$989:$C$1002</c:f>
              <c:numCache>
                <c:formatCode>General</c:formatCode>
                <c:ptCount val="14"/>
                <c:pt idx="0">
                  <c:v>2</c:v>
                </c:pt>
                <c:pt idx="1">
                  <c:v>10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3</c:v>
                </c:pt>
                <c:pt idx="12">
                  <c:v>0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0-45A8-95F4-A78F70343C22}"/>
            </c:ext>
          </c:extLst>
        </c:ser>
        <c:ser>
          <c:idx val="1"/>
          <c:order val="1"/>
          <c:tx>
            <c:strRef>
              <c:f>'Kuviot 1980–2021'!$D$988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1980–2021'!$B$989:$B$1002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'Kuviot 1980–2021'!$D$989:$D$1002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70-45A8-95F4-A78F70343C22}"/>
            </c:ext>
          </c:extLst>
        </c:ser>
        <c:ser>
          <c:idx val="2"/>
          <c:order val="2"/>
          <c:tx>
            <c:strRef>
              <c:f>'Kuviot 1980–2021'!$E$988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1980–2021'!$B$989:$B$1002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'Kuviot 1980–2021'!$E$989:$E$1002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70-45A8-95F4-A78F70343C22}"/>
            </c:ext>
          </c:extLst>
        </c:ser>
        <c:ser>
          <c:idx val="3"/>
          <c:order val="3"/>
          <c:tx>
            <c:strRef>
              <c:f>'Kuviot 1980–2021'!$F$988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1980–2021'!$B$989:$B$1002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'Kuviot 1980–2021'!$F$989:$F$1002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70-45A8-95F4-A78F70343C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1980–2021'!$G$988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1980–2021'!$B$989:$B$1002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'Kuviot 1980–2021'!$G$989:$G$1002</c:f>
              <c:numCache>
                <c:formatCode>General</c:formatCode>
                <c:ptCount val="14"/>
                <c:pt idx="0">
                  <c:v>8</c:v>
                </c:pt>
                <c:pt idx="1">
                  <c:v>9</c:v>
                </c:pt>
                <c:pt idx="2">
                  <c:v>9</c:v>
                </c:pt>
                <c:pt idx="3">
                  <c:v>13</c:v>
                </c:pt>
                <c:pt idx="4">
                  <c:v>8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6</c:v>
                </c:pt>
                <c:pt idx="9">
                  <c:v>2</c:v>
                </c:pt>
                <c:pt idx="10">
                  <c:v>9</c:v>
                </c:pt>
                <c:pt idx="11">
                  <c:v>9</c:v>
                </c:pt>
                <c:pt idx="12">
                  <c:v>4</c:v>
                </c:pt>
                <c:pt idx="1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70-45A8-95F4-A78F70343C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400"/>
              <a:t>Kaavilla valmistuneet asunnot ja kesämökit v. 1980–2023</a:t>
            </a:r>
          </a:p>
        </c:rich>
      </c:tx>
      <c:layout>
        <c:manualLayout>
          <c:xMode val="edge"/>
          <c:yMode val="edge"/>
          <c:x val="0.16228093434343435"/>
          <c:y val="2.1716859413948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2560720158077702E-2"/>
          <c:y val="0.11157489328469183"/>
          <c:w val="0.92462433637258012"/>
          <c:h val="0.73551661754431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1980–2021'!$C$105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1980–2021'!$B$111:$B$154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1980–2021'!$C$111:$C$154</c:f>
              <c:numCache>
                <c:formatCode>#,##0</c:formatCode>
                <c:ptCount val="44"/>
                <c:pt idx="0">
                  <c:v>14</c:v>
                </c:pt>
                <c:pt idx="1">
                  <c:v>27</c:v>
                </c:pt>
                <c:pt idx="2">
                  <c:v>14</c:v>
                </c:pt>
                <c:pt idx="3">
                  <c:v>33</c:v>
                </c:pt>
                <c:pt idx="4">
                  <c:v>11</c:v>
                </c:pt>
                <c:pt idx="5">
                  <c:v>17</c:v>
                </c:pt>
                <c:pt idx="6">
                  <c:v>18</c:v>
                </c:pt>
                <c:pt idx="7">
                  <c:v>6</c:v>
                </c:pt>
                <c:pt idx="8">
                  <c:v>19</c:v>
                </c:pt>
                <c:pt idx="9">
                  <c:v>13</c:v>
                </c:pt>
                <c:pt idx="10">
                  <c:v>29</c:v>
                </c:pt>
                <c:pt idx="11">
                  <c:v>15</c:v>
                </c:pt>
                <c:pt idx="12">
                  <c:v>15</c:v>
                </c:pt>
                <c:pt idx="13">
                  <c:v>11</c:v>
                </c:pt>
                <c:pt idx="14">
                  <c:v>15</c:v>
                </c:pt>
                <c:pt idx="15">
                  <c:v>7</c:v>
                </c:pt>
                <c:pt idx="16">
                  <c:v>4</c:v>
                </c:pt>
                <c:pt idx="17">
                  <c:v>8</c:v>
                </c:pt>
                <c:pt idx="18">
                  <c:v>3</c:v>
                </c:pt>
                <c:pt idx="19">
                  <c:v>4</c:v>
                </c:pt>
                <c:pt idx="20">
                  <c:v>9</c:v>
                </c:pt>
                <c:pt idx="21">
                  <c:v>4</c:v>
                </c:pt>
                <c:pt idx="22">
                  <c:v>5</c:v>
                </c:pt>
                <c:pt idx="23">
                  <c:v>12</c:v>
                </c:pt>
                <c:pt idx="24">
                  <c:v>7</c:v>
                </c:pt>
                <c:pt idx="25">
                  <c:v>8</c:v>
                </c:pt>
                <c:pt idx="26">
                  <c:v>8</c:v>
                </c:pt>
                <c:pt idx="27">
                  <c:v>3</c:v>
                </c:pt>
                <c:pt idx="28">
                  <c:v>6</c:v>
                </c:pt>
                <c:pt idx="29">
                  <c:v>4</c:v>
                </c:pt>
                <c:pt idx="30" formatCode="General">
                  <c:v>5</c:v>
                </c:pt>
                <c:pt idx="31" formatCode="General">
                  <c:v>13</c:v>
                </c:pt>
                <c:pt idx="32" formatCode="General">
                  <c:v>5</c:v>
                </c:pt>
                <c:pt idx="33" formatCode="General">
                  <c:v>8</c:v>
                </c:pt>
                <c:pt idx="34" formatCode="General">
                  <c:v>4</c:v>
                </c:pt>
                <c:pt idx="35" formatCode="General">
                  <c:v>3</c:v>
                </c:pt>
                <c:pt idx="36" formatCode="General">
                  <c:v>5</c:v>
                </c:pt>
                <c:pt idx="37" formatCode="General">
                  <c:v>4</c:v>
                </c:pt>
                <c:pt idx="38" formatCode="General">
                  <c:v>1</c:v>
                </c:pt>
                <c:pt idx="39" formatCode="General">
                  <c:v>0</c:v>
                </c:pt>
                <c:pt idx="40" formatCode="General">
                  <c:v>2</c:v>
                </c:pt>
                <c:pt idx="41" formatCode="General">
                  <c:v>2</c:v>
                </c:pt>
                <c:pt idx="42" formatCode="General">
                  <c:v>1</c:v>
                </c:pt>
                <c:pt idx="4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D-4770-85AD-F38EDA68CBA9}"/>
            </c:ext>
          </c:extLst>
        </c:ser>
        <c:ser>
          <c:idx val="1"/>
          <c:order val="1"/>
          <c:tx>
            <c:strRef>
              <c:f>'Kuviot 1980–2021'!$D$105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1980–2021'!$B$111:$B$154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1980–2021'!$D$111:$D$154</c:f>
              <c:numCache>
                <c:formatCode>#,##0</c:formatCode>
                <c:ptCount val="44"/>
                <c:pt idx="0">
                  <c:v>16</c:v>
                </c:pt>
                <c:pt idx="1">
                  <c:v>16</c:v>
                </c:pt>
                <c:pt idx="2">
                  <c:v>12</c:v>
                </c:pt>
                <c:pt idx="3">
                  <c:v>4</c:v>
                </c:pt>
                <c:pt idx="4">
                  <c:v>13</c:v>
                </c:pt>
                <c:pt idx="5">
                  <c:v>13</c:v>
                </c:pt>
                <c:pt idx="6">
                  <c:v>15</c:v>
                </c:pt>
                <c:pt idx="7">
                  <c:v>8</c:v>
                </c:pt>
                <c:pt idx="8">
                  <c:v>28</c:v>
                </c:pt>
                <c:pt idx="9">
                  <c:v>14</c:v>
                </c:pt>
                <c:pt idx="10">
                  <c:v>23</c:v>
                </c:pt>
                <c:pt idx="11">
                  <c:v>44</c:v>
                </c:pt>
                <c:pt idx="12">
                  <c:v>27</c:v>
                </c:pt>
                <c:pt idx="13">
                  <c:v>13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0</c:v>
                </c:pt>
                <c:pt idx="18">
                  <c:v>5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 formatCode="General">
                  <c:v>3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D-4770-85AD-F38EDA68CBA9}"/>
            </c:ext>
          </c:extLst>
        </c:ser>
        <c:ser>
          <c:idx val="2"/>
          <c:order val="2"/>
          <c:tx>
            <c:strRef>
              <c:f>'Kuviot 1980–2021'!$E$105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1980–2021'!$B$111:$B$154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1980–2021'!$E$111:$E$154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D-4770-85AD-F38EDA68CBA9}"/>
            </c:ext>
          </c:extLst>
        </c:ser>
        <c:ser>
          <c:idx val="3"/>
          <c:order val="3"/>
          <c:tx>
            <c:strRef>
              <c:f>'Kuviot 1980–2021'!$F$105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1980–2021'!$B$111:$B$154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1980–2021'!$F$111:$F$154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D-4770-85AD-F38EDA68C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1980–2021'!$G$105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1980–2021'!$B$111:$B$154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1980–2021'!$G$111:$G$154</c:f>
              <c:numCache>
                <c:formatCode>0</c:formatCode>
                <c:ptCount val="44"/>
                <c:pt idx="1">
                  <c:v>34</c:v>
                </c:pt>
                <c:pt idx="2" formatCode="General">
                  <c:v>18</c:v>
                </c:pt>
                <c:pt idx="3" formatCode="General">
                  <c:v>33</c:v>
                </c:pt>
                <c:pt idx="4" formatCode="General">
                  <c:v>33</c:v>
                </c:pt>
                <c:pt idx="5" formatCode="General">
                  <c:v>34</c:v>
                </c:pt>
                <c:pt idx="6" formatCode="General">
                  <c:v>16</c:v>
                </c:pt>
                <c:pt idx="7" formatCode="General">
                  <c:v>12</c:v>
                </c:pt>
                <c:pt idx="8" formatCode="General">
                  <c:v>25</c:v>
                </c:pt>
                <c:pt idx="9" formatCode="General">
                  <c:v>27</c:v>
                </c:pt>
                <c:pt idx="10" formatCode="General">
                  <c:v>41</c:v>
                </c:pt>
                <c:pt idx="11" formatCode="General">
                  <c:v>16</c:v>
                </c:pt>
                <c:pt idx="12" formatCode="General">
                  <c:v>30</c:v>
                </c:pt>
                <c:pt idx="13" formatCode="General">
                  <c:v>8</c:v>
                </c:pt>
                <c:pt idx="14" formatCode="General">
                  <c:v>41</c:v>
                </c:pt>
                <c:pt idx="15" formatCode="General">
                  <c:v>30</c:v>
                </c:pt>
                <c:pt idx="16" formatCode="General">
                  <c:v>31</c:v>
                </c:pt>
                <c:pt idx="17" formatCode="General">
                  <c:v>3</c:v>
                </c:pt>
                <c:pt idx="18" formatCode="General">
                  <c:v>27</c:v>
                </c:pt>
                <c:pt idx="19" formatCode="General">
                  <c:v>8</c:v>
                </c:pt>
                <c:pt idx="20" formatCode="General">
                  <c:v>8</c:v>
                </c:pt>
                <c:pt idx="21" formatCode="General">
                  <c:v>17</c:v>
                </c:pt>
                <c:pt idx="22" formatCode="General">
                  <c:v>12</c:v>
                </c:pt>
                <c:pt idx="23" formatCode="General">
                  <c:v>16</c:v>
                </c:pt>
                <c:pt idx="24" formatCode="General">
                  <c:v>9</c:v>
                </c:pt>
                <c:pt idx="25">
                  <c:v>11</c:v>
                </c:pt>
                <c:pt idx="26" formatCode="General">
                  <c:v>3</c:v>
                </c:pt>
                <c:pt idx="27">
                  <c:v>8</c:v>
                </c:pt>
                <c:pt idx="28">
                  <c:v>4</c:v>
                </c:pt>
                <c:pt idx="29">
                  <c:v>12</c:v>
                </c:pt>
                <c:pt idx="30" formatCode="General">
                  <c:v>16</c:v>
                </c:pt>
                <c:pt idx="31" formatCode="General">
                  <c:v>14</c:v>
                </c:pt>
                <c:pt idx="32" formatCode="General">
                  <c:v>22</c:v>
                </c:pt>
                <c:pt idx="33" formatCode="General">
                  <c:v>13</c:v>
                </c:pt>
                <c:pt idx="34" formatCode="General">
                  <c:v>20</c:v>
                </c:pt>
                <c:pt idx="35" formatCode="General">
                  <c:v>9</c:v>
                </c:pt>
                <c:pt idx="36" formatCode="General">
                  <c:v>9</c:v>
                </c:pt>
                <c:pt idx="37" formatCode="General">
                  <c:v>2</c:v>
                </c:pt>
                <c:pt idx="38" formatCode="General">
                  <c:v>4</c:v>
                </c:pt>
                <c:pt idx="39" formatCode="General">
                  <c:v>7</c:v>
                </c:pt>
                <c:pt idx="40" formatCode="General">
                  <c:v>4</c:v>
                </c:pt>
                <c:pt idx="41" formatCode="General">
                  <c:v>2</c:v>
                </c:pt>
                <c:pt idx="42" formatCode="General">
                  <c:v>5</c:v>
                </c:pt>
                <c:pt idx="43" formatCode="General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7D-4770-85AD-F38EDA68C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31313131314E-2"/>
              <c:y val="4.25479015330630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1429671717171719"/>
          <c:y val="0.11719662362393418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400"/>
              <a:t>Keiteleellä valmistuneet asunnot ja kesämökit v. 1980–2023</a:t>
            </a:r>
          </a:p>
        </c:rich>
      </c:tx>
      <c:layout>
        <c:manualLayout>
          <c:xMode val="edge"/>
          <c:yMode val="edge"/>
          <c:x val="0.21329266455791535"/>
          <c:y val="1.9409563258484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456609615007512E-2"/>
          <c:y val="8.619522563767168E-2"/>
          <c:w val="0.92261905314046944"/>
          <c:h val="0.760896373810042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1980–2021'!$C$156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1980–2021'!$B$162:$B$205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1980–2021'!$C$162:$C$205</c:f>
              <c:numCache>
                <c:formatCode>#,##0</c:formatCode>
                <c:ptCount val="44"/>
                <c:pt idx="0">
                  <c:v>14</c:v>
                </c:pt>
                <c:pt idx="1">
                  <c:v>22</c:v>
                </c:pt>
                <c:pt idx="2">
                  <c:v>23</c:v>
                </c:pt>
                <c:pt idx="3">
                  <c:v>19</c:v>
                </c:pt>
                <c:pt idx="4">
                  <c:v>12</c:v>
                </c:pt>
                <c:pt idx="5">
                  <c:v>14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15</c:v>
                </c:pt>
                <c:pt idx="10">
                  <c:v>16</c:v>
                </c:pt>
                <c:pt idx="11">
                  <c:v>11</c:v>
                </c:pt>
                <c:pt idx="12">
                  <c:v>13</c:v>
                </c:pt>
                <c:pt idx="13">
                  <c:v>13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6</c:v>
                </c:pt>
                <c:pt idx="18">
                  <c:v>11</c:v>
                </c:pt>
                <c:pt idx="19">
                  <c:v>5</c:v>
                </c:pt>
                <c:pt idx="20">
                  <c:v>13</c:v>
                </c:pt>
                <c:pt idx="21">
                  <c:v>2</c:v>
                </c:pt>
                <c:pt idx="22">
                  <c:v>4</c:v>
                </c:pt>
                <c:pt idx="23">
                  <c:v>5</c:v>
                </c:pt>
                <c:pt idx="24">
                  <c:v>6</c:v>
                </c:pt>
                <c:pt idx="25">
                  <c:v>7</c:v>
                </c:pt>
                <c:pt idx="26">
                  <c:v>8</c:v>
                </c:pt>
                <c:pt idx="27">
                  <c:v>5</c:v>
                </c:pt>
                <c:pt idx="28">
                  <c:v>8</c:v>
                </c:pt>
                <c:pt idx="29">
                  <c:v>2</c:v>
                </c:pt>
                <c:pt idx="30" formatCode="General">
                  <c:v>4</c:v>
                </c:pt>
                <c:pt idx="31" formatCode="General">
                  <c:v>1</c:v>
                </c:pt>
                <c:pt idx="32" formatCode="General">
                  <c:v>4</c:v>
                </c:pt>
                <c:pt idx="33" formatCode="General">
                  <c:v>2</c:v>
                </c:pt>
                <c:pt idx="34" formatCode="General">
                  <c:v>1</c:v>
                </c:pt>
                <c:pt idx="35" formatCode="General">
                  <c:v>3</c:v>
                </c:pt>
                <c:pt idx="36" formatCode="General">
                  <c:v>2</c:v>
                </c:pt>
                <c:pt idx="37" formatCode="General">
                  <c:v>3</c:v>
                </c:pt>
                <c:pt idx="38" formatCode="General">
                  <c:v>3</c:v>
                </c:pt>
                <c:pt idx="39" formatCode="General">
                  <c:v>0</c:v>
                </c:pt>
                <c:pt idx="40" formatCode="General">
                  <c:v>1</c:v>
                </c:pt>
                <c:pt idx="41" formatCode="General">
                  <c:v>2</c:v>
                </c:pt>
                <c:pt idx="42" formatCode="General">
                  <c:v>0</c:v>
                </c:pt>
                <c:pt idx="4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19-4DB0-8CF7-513A64A571B6}"/>
            </c:ext>
          </c:extLst>
        </c:ser>
        <c:ser>
          <c:idx val="1"/>
          <c:order val="1"/>
          <c:tx>
            <c:strRef>
              <c:f>'Kuviot 1980–2021'!$D$156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1980–2021'!$B$162:$B$205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1980–2021'!$D$162:$D$205</c:f>
              <c:numCache>
                <c:formatCode>#,##0</c:formatCode>
                <c:ptCount val="44"/>
                <c:pt idx="0">
                  <c:v>20</c:v>
                </c:pt>
                <c:pt idx="1">
                  <c:v>9</c:v>
                </c:pt>
                <c:pt idx="2">
                  <c:v>29</c:v>
                </c:pt>
                <c:pt idx="3">
                  <c:v>5</c:v>
                </c:pt>
                <c:pt idx="4">
                  <c:v>12</c:v>
                </c:pt>
                <c:pt idx="5">
                  <c:v>17</c:v>
                </c:pt>
                <c:pt idx="6">
                  <c:v>13</c:v>
                </c:pt>
                <c:pt idx="7">
                  <c:v>16</c:v>
                </c:pt>
                <c:pt idx="8">
                  <c:v>0</c:v>
                </c:pt>
                <c:pt idx="9">
                  <c:v>14</c:v>
                </c:pt>
                <c:pt idx="10">
                  <c:v>23</c:v>
                </c:pt>
                <c:pt idx="11">
                  <c:v>9</c:v>
                </c:pt>
                <c:pt idx="12">
                  <c:v>4</c:v>
                </c:pt>
                <c:pt idx="13">
                  <c:v>10</c:v>
                </c:pt>
                <c:pt idx="14">
                  <c:v>9</c:v>
                </c:pt>
                <c:pt idx="15">
                  <c:v>3</c:v>
                </c:pt>
                <c:pt idx="16">
                  <c:v>0</c:v>
                </c:pt>
                <c:pt idx="17">
                  <c:v>0</c:v>
                </c:pt>
                <c:pt idx="18">
                  <c:v>14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7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 formatCode="General">
                  <c:v>8</c:v>
                </c:pt>
                <c:pt idx="32" formatCode="General">
                  <c:v>10</c:v>
                </c:pt>
                <c:pt idx="33">
                  <c:v>0</c:v>
                </c:pt>
                <c:pt idx="34">
                  <c:v>0</c:v>
                </c:pt>
                <c:pt idx="35" formatCode="General">
                  <c:v>6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19-4DB0-8CF7-513A64A571B6}"/>
            </c:ext>
          </c:extLst>
        </c:ser>
        <c:ser>
          <c:idx val="2"/>
          <c:order val="2"/>
          <c:tx>
            <c:strRef>
              <c:f>'Kuviot 1980–2021'!$E$156</c:f>
              <c:strCache>
                <c:ptCount val="1"/>
                <c:pt idx="0">
                  <c:v>Kerrostalot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'Kuviot 1980–2021'!$B$162:$B$205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1980–2021'!$E$162:$E$205</c:f>
              <c:numCache>
                <c:formatCode>#,##0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19-4DB0-8CF7-513A64A571B6}"/>
            </c:ext>
          </c:extLst>
        </c:ser>
        <c:ser>
          <c:idx val="3"/>
          <c:order val="3"/>
          <c:tx>
            <c:strRef>
              <c:f>'Kuviot 1980–2021'!$F$156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1980–2021'!$B$162:$B$205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1980–2021'!$F$162:$F$205</c:f>
              <c:numCache>
                <c:formatCode>#,##0</c:formatCode>
                <c:ptCount val="4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19-4DB0-8CF7-513A64A57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1980–2021'!$G$156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1980–2021'!$B$162:$B$205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1980–2021'!$G$162:$G$205</c:f>
              <c:numCache>
                <c:formatCode>0</c:formatCode>
                <c:ptCount val="44"/>
                <c:pt idx="1">
                  <c:v>5</c:v>
                </c:pt>
                <c:pt idx="2" formatCode="General">
                  <c:v>10</c:v>
                </c:pt>
                <c:pt idx="3" formatCode="General">
                  <c:v>6</c:v>
                </c:pt>
                <c:pt idx="4" formatCode="General">
                  <c:v>7</c:v>
                </c:pt>
                <c:pt idx="5" formatCode="General">
                  <c:v>7</c:v>
                </c:pt>
                <c:pt idx="6" formatCode="General">
                  <c:v>15</c:v>
                </c:pt>
                <c:pt idx="7" formatCode="General">
                  <c:v>11</c:v>
                </c:pt>
                <c:pt idx="8" formatCode="General">
                  <c:v>9</c:v>
                </c:pt>
                <c:pt idx="9" formatCode="General">
                  <c:v>5</c:v>
                </c:pt>
                <c:pt idx="10" formatCode="General">
                  <c:v>8</c:v>
                </c:pt>
                <c:pt idx="11" formatCode="General">
                  <c:v>7</c:v>
                </c:pt>
                <c:pt idx="12" formatCode="General">
                  <c:v>8</c:v>
                </c:pt>
                <c:pt idx="13" formatCode="General">
                  <c:v>18</c:v>
                </c:pt>
                <c:pt idx="14" formatCode="General">
                  <c:v>6</c:v>
                </c:pt>
                <c:pt idx="15" formatCode="General">
                  <c:v>8</c:v>
                </c:pt>
                <c:pt idx="16" formatCode="General">
                  <c:v>6</c:v>
                </c:pt>
                <c:pt idx="17" formatCode="General">
                  <c:v>8</c:v>
                </c:pt>
                <c:pt idx="18" formatCode="General">
                  <c:v>3</c:v>
                </c:pt>
                <c:pt idx="19" formatCode="General">
                  <c:v>9</c:v>
                </c:pt>
                <c:pt idx="20" formatCode="General">
                  <c:v>6</c:v>
                </c:pt>
                <c:pt idx="21" formatCode="General">
                  <c:v>4</c:v>
                </c:pt>
                <c:pt idx="22" formatCode="General">
                  <c:v>5</c:v>
                </c:pt>
                <c:pt idx="23" formatCode="General">
                  <c:v>5</c:v>
                </c:pt>
                <c:pt idx="24" formatCode="General">
                  <c:v>2</c:v>
                </c:pt>
                <c:pt idx="25">
                  <c:v>4</c:v>
                </c:pt>
                <c:pt idx="26" formatCode="General">
                  <c:v>4</c:v>
                </c:pt>
                <c:pt idx="27">
                  <c:v>3</c:v>
                </c:pt>
                <c:pt idx="28">
                  <c:v>1</c:v>
                </c:pt>
                <c:pt idx="29">
                  <c:v>1</c:v>
                </c:pt>
                <c:pt idx="30" formatCode="General">
                  <c:v>5</c:v>
                </c:pt>
                <c:pt idx="31" formatCode="General">
                  <c:v>3</c:v>
                </c:pt>
                <c:pt idx="32" formatCode="General">
                  <c:v>5</c:v>
                </c:pt>
                <c:pt idx="33" formatCode="General">
                  <c:v>2</c:v>
                </c:pt>
                <c:pt idx="34" formatCode="General">
                  <c:v>5</c:v>
                </c:pt>
                <c:pt idx="35" formatCode="General">
                  <c:v>1</c:v>
                </c:pt>
                <c:pt idx="36" formatCode="General">
                  <c:v>4</c:v>
                </c:pt>
                <c:pt idx="37" formatCode="General">
                  <c:v>1</c:v>
                </c:pt>
                <c:pt idx="38" formatCode="General">
                  <c:v>3</c:v>
                </c:pt>
                <c:pt idx="39" formatCode="General">
                  <c:v>5</c:v>
                </c:pt>
                <c:pt idx="40" formatCode="General">
                  <c:v>4</c:v>
                </c:pt>
                <c:pt idx="41" formatCode="General">
                  <c:v>1</c:v>
                </c:pt>
                <c:pt idx="42" formatCode="General">
                  <c:v>1</c:v>
                </c:pt>
                <c:pt idx="43" formatCode="General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19-4DB0-8CF7-513A64A57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3.331898117869341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1429671717171719"/>
          <c:y val="0.11719662362393418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400"/>
              <a:t>Kiuruvedellä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4290321006719343E-2"/>
          <c:y val="7.927349029867016E-2"/>
          <c:w val="0.92289482828382519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1980–2021'!$C$208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1980–2021'!$B$214:$B$257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1980–2021'!$C$214:$C$257</c:f>
              <c:numCache>
                <c:formatCode>#,##0</c:formatCode>
                <c:ptCount val="44"/>
                <c:pt idx="0">
                  <c:v>68</c:v>
                </c:pt>
                <c:pt idx="1">
                  <c:v>70</c:v>
                </c:pt>
                <c:pt idx="2">
                  <c:v>69</c:v>
                </c:pt>
                <c:pt idx="3">
                  <c:v>47</c:v>
                </c:pt>
                <c:pt idx="4">
                  <c:v>68</c:v>
                </c:pt>
                <c:pt idx="5">
                  <c:v>32</c:v>
                </c:pt>
                <c:pt idx="6">
                  <c:v>52</c:v>
                </c:pt>
                <c:pt idx="7">
                  <c:v>44</c:v>
                </c:pt>
                <c:pt idx="8">
                  <c:v>47</c:v>
                </c:pt>
                <c:pt idx="9">
                  <c:v>45</c:v>
                </c:pt>
                <c:pt idx="10">
                  <c:v>39</c:v>
                </c:pt>
                <c:pt idx="11">
                  <c:v>65</c:v>
                </c:pt>
                <c:pt idx="12">
                  <c:v>33</c:v>
                </c:pt>
                <c:pt idx="13">
                  <c:v>37</c:v>
                </c:pt>
                <c:pt idx="14">
                  <c:v>23</c:v>
                </c:pt>
                <c:pt idx="15">
                  <c:v>17</c:v>
                </c:pt>
                <c:pt idx="16">
                  <c:v>17</c:v>
                </c:pt>
                <c:pt idx="17">
                  <c:v>29</c:v>
                </c:pt>
                <c:pt idx="18">
                  <c:v>21</c:v>
                </c:pt>
                <c:pt idx="19">
                  <c:v>22</c:v>
                </c:pt>
                <c:pt idx="20">
                  <c:v>21</c:v>
                </c:pt>
                <c:pt idx="21">
                  <c:v>12</c:v>
                </c:pt>
                <c:pt idx="22">
                  <c:v>20</c:v>
                </c:pt>
                <c:pt idx="23">
                  <c:v>18</c:v>
                </c:pt>
                <c:pt idx="24">
                  <c:v>12</c:v>
                </c:pt>
                <c:pt idx="25">
                  <c:v>16</c:v>
                </c:pt>
                <c:pt idx="26">
                  <c:v>22</c:v>
                </c:pt>
                <c:pt idx="27">
                  <c:v>22</c:v>
                </c:pt>
                <c:pt idx="28">
                  <c:v>17</c:v>
                </c:pt>
                <c:pt idx="29">
                  <c:v>10</c:v>
                </c:pt>
                <c:pt idx="30" formatCode="General">
                  <c:v>15</c:v>
                </c:pt>
                <c:pt idx="31" formatCode="General">
                  <c:v>12</c:v>
                </c:pt>
                <c:pt idx="32" formatCode="General">
                  <c:v>9</c:v>
                </c:pt>
                <c:pt idx="33" formatCode="General">
                  <c:v>11</c:v>
                </c:pt>
                <c:pt idx="34" formatCode="General">
                  <c:v>6</c:v>
                </c:pt>
                <c:pt idx="35" formatCode="General">
                  <c:v>3</c:v>
                </c:pt>
                <c:pt idx="36" formatCode="General">
                  <c:v>5</c:v>
                </c:pt>
                <c:pt idx="37" formatCode="General">
                  <c:v>4</c:v>
                </c:pt>
                <c:pt idx="38" formatCode="General">
                  <c:v>0</c:v>
                </c:pt>
                <c:pt idx="39" formatCode="General">
                  <c:v>3</c:v>
                </c:pt>
                <c:pt idx="40" formatCode="General">
                  <c:v>1</c:v>
                </c:pt>
                <c:pt idx="41" formatCode="General">
                  <c:v>2</c:v>
                </c:pt>
                <c:pt idx="42" formatCode="General">
                  <c:v>4</c:v>
                </c:pt>
                <c:pt idx="4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4-4CFA-9AB1-2855027E9CB8}"/>
            </c:ext>
          </c:extLst>
        </c:ser>
        <c:ser>
          <c:idx val="1"/>
          <c:order val="1"/>
          <c:tx>
            <c:strRef>
              <c:f>'Kuviot 1980–2021'!$D$208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1980–2021'!$B$214:$B$257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1980–2021'!$D$214:$D$257</c:f>
              <c:numCache>
                <c:formatCode>#,##0</c:formatCode>
                <c:ptCount val="44"/>
                <c:pt idx="0">
                  <c:v>56</c:v>
                </c:pt>
                <c:pt idx="1">
                  <c:v>36</c:v>
                </c:pt>
                <c:pt idx="2">
                  <c:v>62</c:v>
                </c:pt>
                <c:pt idx="3">
                  <c:v>84</c:v>
                </c:pt>
                <c:pt idx="4">
                  <c:v>92</c:v>
                </c:pt>
                <c:pt idx="5">
                  <c:v>38</c:v>
                </c:pt>
                <c:pt idx="6">
                  <c:v>39</c:v>
                </c:pt>
                <c:pt idx="7">
                  <c:v>62</c:v>
                </c:pt>
                <c:pt idx="8">
                  <c:v>46</c:v>
                </c:pt>
                <c:pt idx="9">
                  <c:v>18</c:v>
                </c:pt>
                <c:pt idx="10">
                  <c:v>44</c:v>
                </c:pt>
                <c:pt idx="11">
                  <c:v>20</c:v>
                </c:pt>
                <c:pt idx="12">
                  <c:v>24</c:v>
                </c:pt>
                <c:pt idx="13">
                  <c:v>9</c:v>
                </c:pt>
                <c:pt idx="14">
                  <c:v>3</c:v>
                </c:pt>
                <c:pt idx="15">
                  <c:v>0</c:v>
                </c:pt>
                <c:pt idx="16">
                  <c:v>4</c:v>
                </c:pt>
                <c:pt idx="17">
                  <c:v>11</c:v>
                </c:pt>
                <c:pt idx="18">
                  <c:v>6</c:v>
                </c:pt>
                <c:pt idx="19">
                  <c:v>3</c:v>
                </c:pt>
                <c:pt idx="20">
                  <c:v>0</c:v>
                </c:pt>
                <c:pt idx="21">
                  <c:v>0</c:v>
                </c:pt>
                <c:pt idx="22">
                  <c:v>6</c:v>
                </c:pt>
                <c:pt idx="23">
                  <c:v>0</c:v>
                </c:pt>
                <c:pt idx="24">
                  <c:v>0</c:v>
                </c:pt>
                <c:pt idx="25">
                  <c:v>10</c:v>
                </c:pt>
                <c:pt idx="26">
                  <c:v>15</c:v>
                </c:pt>
                <c:pt idx="27">
                  <c:v>0</c:v>
                </c:pt>
                <c:pt idx="28">
                  <c:v>4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44-4CFA-9AB1-2855027E9CB8}"/>
            </c:ext>
          </c:extLst>
        </c:ser>
        <c:ser>
          <c:idx val="2"/>
          <c:order val="2"/>
          <c:tx>
            <c:strRef>
              <c:f>'Kuviot 1980–2021'!$E$208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1980–2021'!$B$214:$B$257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1980–2021'!$E$214:$E$257</c:f>
              <c:numCache>
                <c:formatCode>#,##0</c:formatCode>
                <c:ptCount val="44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18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18</c:v>
                </c:pt>
                <c:pt idx="10">
                  <c:v>24</c:v>
                </c:pt>
                <c:pt idx="11">
                  <c:v>18</c:v>
                </c:pt>
                <c:pt idx="12">
                  <c:v>14</c:v>
                </c:pt>
                <c:pt idx="13">
                  <c:v>15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24</c:v>
                </c:pt>
                <c:pt idx="28">
                  <c:v>0</c:v>
                </c:pt>
                <c:pt idx="29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12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5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5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44-4CFA-9AB1-2855027E9CB8}"/>
            </c:ext>
          </c:extLst>
        </c:ser>
        <c:ser>
          <c:idx val="3"/>
          <c:order val="3"/>
          <c:tx>
            <c:strRef>
              <c:f>'Kuviot 1980–2021'!$F$208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1980–2021'!$B$214:$B$257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1980–2021'!$F$214:$F$257</c:f>
              <c:numCache>
                <c:formatCode>#,##0</c:formatCode>
                <c:ptCount val="44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44-4CFA-9AB1-2855027E9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1980–2021'!$G$208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1980–2021'!$B$214:$B$257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1980–2021'!$G$214:$G$257</c:f>
              <c:numCache>
                <c:formatCode>0</c:formatCode>
                <c:ptCount val="44"/>
                <c:pt idx="1">
                  <c:v>21</c:v>
                </c:pt>
                <c:pt idx="2" formatCode="General">
                  <c:v>24</c:v>
                </c:pt>
                <c:pt idx="3" formatCode="General">
                  <c:v>18</c:v>
                </c:pt>
                <c:pt idx="4" formatCode="General">
                  <c:v>17</c:v>
                </c:pt>
                <c:pt idx="5" formatCode="General">
                  <c:v>12</c:v>
                </c:pt>
                <c:pt idx="6" formatCode="General">
                  <c:v>17</c:v>
                </c:pt>
                <c:pt idx="7" formatCode="General">
                  <c:v>14</c:v>
                </c:pt>
                <c:pt idx="8" formatCode="General">
                  <c:v>15</c:v>
                </c:pt>
                <c:pt idx="9" formatCode="General">
                  <c:v>24</c:v>
                </c:pt>
                <c:pt idx="10" formatCode="General">
                  <c:v>17</c:v>
                </c:pt>
                <c:pt idx="11" formatCode="General">
                  <c:v>29</c:v>
                </c:pt>
                <c:pt idx="12" formatCode="General">
                  <c:v>26</c:v>
                </c:pt>
                <c:pt idx="13" formatCode="General">
                  <c:v>17</c:v>
                </c:pt>
                <c:pt idx="14" formatCode="General">
                  <c:v>20</c:v>
                </c:pt>
                <c:pt idx="15" formatCode="General">
                  <c:v>16</c:v>
                </c:pt>
                <c:pt idx="16" formatCode="General">
                  <c:v>21</c:v>
                </c:pt>
                <c:pt idx="17" formatCode="General">
                  <c:v>16</c:v>
                </c:pt>
                <c:pt idx="18" formatCode="General">
                  <c:v>14</c:v>
                </c:pt>
                <c:pt idx="19" formatCode="General">
                  <c:v>10</c:v>
                </c:pt>
                <c:pt idx="20" formatCode="General">
                  <c:v>12</c:v>
                </c:pt>
                <c:pt idx="21" formatCode="General">
                  <c:v>16</c:v>
                </c:pt>
                <c:pt idx="22" formatCode="General">
                  <c:v>9</c:v>
                </c:pt>
                <c:pt idx="23" formatCode="General">
                  <c:v>10</c:v>
                </c:pt>
                <c:pt idx="24" formatCode="General">
                  <c:v>6</c:v>
                </c:pt>
                <c:pt idx="25">
                  <c:v>6</c:v>
                </c:pt>
                <c:pt idx="26" formatCode="General">
                  <c:v>6</c:v>
                </c:pt>
                <c:pt idx="27">
                  <c:v>2</c:v>
                </c:pt>
                <c:pt idx="28">
                  <c:v>4</c:v>
                </c:pt>
                <c:pt idx="29">
                  <c:v>4</c:v>
                </c:pt>
                <c:pt idx="30" formatCode="General">
                  <c:v>5</c:v>
                </c:pt>
                <c:pt idx="31" formatCode="General">
                  <c:v>15</c:v>
                </c:pt>
                <c:pt idx="32" formatCode="General">
                  <c:v>10</c:v>
                </c:pt>
                <c:pt idx="33" formatCode="General">
                  <c:v>6</c:v>
                </c:pt>
                <c:pt idx="34" formatCode="General">
                  <c:v>6</c:v>
                </c:pt>
                <c:pt idx="35" formatCode="General">
                  <c:v>8</c:v>
                </c:pt>
                <c:pt idx="36" formatCode="General">
                  <c:v>7</c:v>
                </c:pt>
                <c:pt idx="37" formatCode="General">
                  <c:v>9</c:v>
                </c:pt>
                <c:pt idx="38" formatCode="General">
                  <c:v>5</c:v>
                </c:pt>
                <c:pt idx="39" formatCode="General">
                  <c:v>5</c:v>
                </c:pt>
                <c:pt idx="40" formatCode="General">
                  <c:v>2</c:v>
                </c:pt>
                <c:pt idx="41" formatCode="General">
                  <c:v>5</c:v>
                </c:pt>
                <c:pt idx="42" formatCode="General">
                  <c:v>3</c:v>
                </c:pt>
                <c:pt idx="43" formatCode="General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044-4CFA-9AB1-2855027E9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Kuopiossa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1980–2021'!$C$260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1980–2021'!$B$266:$B$309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1980–2021'!$C$266:$C$309</c:f>
              <c:numCache>
                <c:formatCode>#,##0</c:formatCode>
                <c:ptCount val="44"/>
                <c:pt idx="0">
                  <c:v>293</c:v>
                </c:pt>
                <c:pt idx="1">
                  <c:v>286</c:v>
                </c:pt>
                <c:pt idx="2">
                  <c:v>325</c:v>
                </c:pt>
                <c:pt idx="3">
                  <c:v>307</c:v>
                </c:pt>
                <c:pt idx="4">
                  <c:v>293</c:v>
                </c:pt>
                <c:pt idx="5">
                  <c:v>308</c:v>
                </c:pt>
                <c:pt idx="6">
                  <c:v>290</c:v>
                </c:pt>
                <c:pt idx="7">
                  <c:v>317</c:v>
                </c:pt>
                <c:pt idx="8">
                  <c:v>290</c:v>
                </c:pt>
                <c:pt idx="9">
                  <c:v>372</c:v>
                </c:pt>
                <c:pt idx="10">
                  <c:v>435</c:v>
                </c:pt>
                <c:pt idx="11">
                  <c:v>339</c:v>
                </c:pt>
                <c:pt idx="12">
                  <c:v>272</c:v>
                </c:pt>
                <c:pt idx="13">
                  <c:v>254</c:v>
                </c:pt>
                <c:pt idx="14">
                  <c:v>181</c:v>
                </c:pt>
                <c:pt idx="15">
                  <c:v>136</c:v>
                </c:pt>
                <c:pt idx="16">
                  <c:v>96</c:v>
                </c:pt>
                <c:pt idx="17">
                  <c:v>117</c:v>
                </c:pt>
                <c:pt idx="18">
                  <c:v>171</c:v>
                </c:pt>
                <c:pt idx="19">
                  <c:v>192</c:v>
                </c:pt>
                <c:pt idx="20">
                  <c:v>197</c:v>
                </c:pt>
                <c:pt idx="21">
                  <c:v>169</c:v>
                </c:pt>
                <c:pt idx="22">
                  <c:v>171</c:v>
                </c:pt>
                <c:pt idx="23">
                  <c:v>196</c:v>
                </c:pt>
                <c:pt idx="24">
                  <c:v>215</c:v>
                </c:pt>
                <c:pt idx="25">
                  <c:v>306</c:v>
                </c:pt>
                <c:pt idx="26">
                  <c:v>318</c:v>
                </c:pt>
                <c:pt idx="27">
                  <c:v>298</c:v>
                </c:pt>
                <c:pt idx="28">
                  <c:v>278</c:v>
                </c:pt>
                <c:pt idx="29">
                  <c:v>202</c:v>
                </c:pt>
                <c:pt idx="30">
                  <c:v>219</c:v>
                </c:pt>
                <c:pt idx="31">
                  <c:v>233</c:v>
                </c:pt>
                <c:pt idx="32">
                  <c:v>254</c:v>
                </c:pt>
                <c:pt idx="33">
                  <c:v>232</c:v>
                </c:pt>
                <c:pt idx="34">
                  <c:v>165</c:v>
                </c:pt>
                <c:pt idx="35">
                  <c:v>162</c:v>
                </c:pt>
                <c:pt idx="36">
                  <c:v>160</c:v>
                </c:pt>
                <c:pt idx="37">
                  <c:v>182</c:v>
                </c:pt>
                <c:pt idx="38">
                  <c:v>167</c:v>
                </c:pt>
                <c:pt idx="39">
                  <c:v>164</c:v>
                </c:pt>
                <c:pt idx="40">
                  <c:v>153</c:v>
                </c:pt>
                <c:pt idx="41" formatCode="General">
                  <c:v>179</c:v>
                </c:pt>
                <c:pt idx="42" formatCode="General">
                  <c:v>149</c:v>
                </c:pt>
                <c:pt idx="43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6-410E-9FBB-F88C40124B47}"/>
            </c:ext>
          </c:extLst>
        </c:ser>
        <c:ser>
          <c:idx val="1"/>
          <c:order val="1"/>
          <c:tx>
            <c:strRef>
              <c:f>'Kuviot 1980–2021'!$D$260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1980–2021'!$B$266:$B$309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1980–2021'!$D$266:$D$309</c:f>
              <c:numCache>
                <c:formatCode>#,##0</c:formatCode>
                <c:ptCount val="44"/>
                <c:pt idx="0">
                  <c:v>336</c:v>
                </c:pt>
                <c:pt idx="1">
                  <c:v>323</c:v>
                </c:pt>
                <c:pt idx="2">
                  <c:v>307</c:v>
                </c:pt>
                <c:pt idx="3">
                  <c:v>293</c:v>
                </c:pt>
                <c:pt idx="4">
                  <c:v>310</c:v>
                </c:pt>
                <c:pt idx="5">
                  <c:v>346</c:v>
                </c:pt>
                <c:pt idx="6">
                  <c:v>325</c:v>
                </c:pt>
                <c:pt idx="7">
                  <c:v>289</c:v>
                </c:pt>
                <c:pt idx="8">
                  <c:v>366</c:v>
                </c:pt>
                <c:pt idx="9">
                  <c:v>339</c:v>
                </c:pt>
                <c:pt idx="10">
                  <c:v>406</c:v>
                </c:pt>
                <c:pt idx="11">
                  <c:v>370</c:v>
                </c:pt>
                <c:pt idx="12">
                  <c:v>140</c:v>
                </c:pt>
                <c:pt idx="13">
                  <c:v>161</c:v>
                </c:pt>
                <c:pt idx="14">
                  <c:v>45</c:v>
                </c:pt>
                <c:pt idx="15">
                  <c:v>31</c:v>
                </c:pt>
                <c:pt idx="16">
                  <c:v>52</c:v>
                </c:pt>
                <c:pt idx="17">
                  <c:v>41</c:v>
                </c:pt>
                <c:pt idx="18">
                  <c:v>70</c:v>
                </c:pt>
                <c:pt idx="19">
                  <c:v>106</c:v>
                </c:pt>
                <c:pt idx="20">
                  <c:v>120</c:v>
                </c:pt>
                <c:pt idx="21">
                  <c:v>47</c:v>
                </c:pt>
                <c:pt idx="22">
                  <c:v>91</c:v>
                </c:pt>
                <c:pt idx="23">
                  <c:v>70</c:v>
                </c:pt>
                <c:pt idx="24">
                  <c:v>53</c:v>
                </c:pt>
                <c:pt idx="25">
                  <c:v>86</c:v>
                </c:pt>
                <c:pt idx="26">
                  <c:v>99</c:v>
                </c:pt>
                <c:pt idx="27">
                  <c:v>101</c:v>
                </c:pt>
                <c:pt idx="28">
                  <c:v>90</c:v>
                </c:pt>
                <c:pt idx="29">
                  <c:v>61</c:v>
                </c:pt>
                <c:pt idx="30">
                  <c:v>110</c:v>
                </c:pt>
                <c:pt idx="31">
                  <c:v>98</c:v>
                </c:pt>
                <c:pt idx="32">
                  <c:v>153</c:v>
                </c:pt>
                <c:pt idx="33">
                  <c:v>137</c:v>
                </c:pt>
                <c:pt idx="34">
                  <c:v>113</c:v>
                </c:pt>
                <c:pt idx="35">
                  <c:v>190</c:v>
                </c:pt>
                <c:pt idx="36">
                  <c:v>133</c:v>
                </c:pt>
                <c:pt idx="37">
                  <c:v>98</c:v>
                </c:pt>
                <c:pt idx="38">
                  <c:v>161</c:v>
                </c:pt>
                <c:pt idx="39">
                  <c:v>114</c:v>
                </c:pt>
                <c:pt idx="40">
                  <c:v>172</c:v>
                </c:pt>
                <c:pt idx="41" formatCode="General">
                  <c:v>166</c:v>
                </c:pt>
                <c:pt idx="42" formatCode="General">
                  <c:v>160</c:v>
                </c:pt>
                <c:pt idx="4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66-410E-9FBB-F88C40124B47}"/>
            </c:ext>
          </c:extLst>
        </c:ser>
        <c:ser>
          <c:idx val="2"/>
          <c:order val="2"/>
          <c:tx>
            <c:strRef>
              <c:f>'Kuviot 1980–2021'!$E$260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1980–2021'!$B$266:$B$309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1980–2021'!$E$266:$E$309</c:f>
              <c:numCache>
                <c:formatCode>#,##0</c:formatCode>
                <c:ptCount val="44"/>
                <c:pt idx="0">
                  <c:v>521</c:v>
                </c:pt>
                <c:pt idx="1">
                  <c:v>665</c:v>
                </c:pt>
                <c:pt idx="2">
                  <c:v>610</c:v>
                </c:pt>
                <c:pt idx="3">
                  <c:v>499</c:v>
                </c:pt>
                <c:pt idx="4">
                  <c:v>649</c:v>
                </c:pt>
                <c:pt idx="5">
                  <c:v>558</c:v>
                </c:pt>
                <c:pt idx="6">
                  <c:v>518</c:v>
                </c:pt>
                <c:pt idx="7">
                  <c:v>772</c:v>
                </c:pt>
                <c:pt idx="8">
                  <c:v>513</c:v>
                </c:pt>
                <c:pt idx="9">
                  <c:v>594</c:v>
                </c:pt>
                <c:pt idx="10">
                  <c:v>454</c:v>
                </c:pt>
                <c:pt idx="11">
                  <c:v>748</c:v>
                </c:pt>
                <c:pt idx="12">
                  <c:v>614</c:v>
                </c:pt>
                <c:pt idx="13">
                  <c:v>670</c:v>
                </c:pt>
                <c:pt idx="14">
                  <c:v>168</c:v>
                </c:pt>
                <c:pt idx="15">
                  <c:v>249</c:v>
                </c:pt>
                <c:pt idx="16">
                  <c:v>217</c:v>
                </c:pt>
                <c:pt idx="17">
                  <c:v>293</c:v>
                </c:pt>
                <c:pt idx="18">
                  <c:v>327</c:v>
                </c:pt>
                <c:pt idx="19">
                  <c:v>452</c:v>
                </c:pt>
                <c:pt idx="20">
                  <c:v>386</c:v>
                </c:pt>
                <c:pt idx="21">
                  <c:v>419</c:v>
                </c:pt>
                <c:pt idx="22">
                  <c:v>274</c:v>
                </c:pt>
                <c:pt idx="23">
                  <c:v>303</c:v>
                </c:pt>
                <c:pt idx="24">
                  <c:v>166</c:v>
                </c:pt>
                <c:pt idx="25">
                  <c:v>357</c:v>
                </c:pt>
                <c:pt idx="26">
                  <c:v>95</c:v>
                </c:pt>
                <c:pt idx="27">
                  <c:v>345</c:v>
                </c:pt>
                <c:pt idx="28">
                  <c:v>223</c:v>
                </c:pt>
                <c:pt idx="29">
                  <c:v>336</c:v>
                </c:pt>
                <c:pt idx="30">
                  <c:v>191</c:v>
                </c:pt>
                <c:pt idx="31">
                  <c:v>491</c:v>
                </c:pt>
                <c:pt idx="32">
                  <c:v>430</c:v>
                </c:pt>
                <c:pt idx="33">
                  <c:v>586</c:v>
                </c:pt>
                <c:pt idx="34">
                  <c:v>526</c:v>
                </c:pt>
                <c:pt idx="35">
                  <c:v>434</c:v>
                </c:pt>
                <c:pt idx="36">
                  <c:v>565</c:v>
                </c:pt>
                <c:pt idx="37">
                  <c:v>764</c:v>
                </c:pt>
                <c:pt idx="38">
                  <c:v>1499</c:v>
                </c:pt>
                <c:pt idx="39">
                  <c:v>552</c:v>
                </c:pt>
                <c:pt idx="40">
                  <c:v>929</c:v>
                </c:pt>
                <c:pt idx="41" formatCode="General">
                  <c:v>833</c:v>
                </c:pt>
                <c:pt idx="42" formatCode="General">
                  <c:v>1098</c:v>
                </c:pt>
                <c:pt idx="43">
                  <c:v>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66-410E-9FBB-F88C40124B47}"/>
            </c:ext>
          </c:extLst>
        </c:ser>
        <c:ser>
          <c:idx val="3"/>
          <c:order val="3"/>
          <c:tx>
            <c:strRef>
              <c:f>'Kuviot 1980–2021'!$F$260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1980–2021'!$B$266:$B$309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1980–2021'!$F$266:$F$309</c:f>
              <c:numCache>
                <c:formatCode>#,##0</c:formatCode>
                <c:ptCount val="44"/>
                <c:pt idx="0">
                  <c:v>5</c:v>
                </c:pt>
                <c:pt idx="1">
                  <c:v>13</c:v>
                </c:pt>
                <c:pt idx="2">
                  <c:v>2</c:v>
                </c:pt>
                <c:pt idx="3">
                  <c:v>19</c:v>
                </c:pt>
                <c:pt idx="4">
                  <c:v>10</c:v>
                </c:pt>
                <c:pt idx="5">
                  <c:v>10</c:v>
                </c:pt>
                <c:pt idx="6">
                  <c:v>2</c:v>
                </c:pt>
                <c:pt idx="7">
                  <c:v>7</c:v>
                </c:pt>
                <c:pt idx="8">
                  <c:v>5</c:v>
                </c:pt>
                <c:pt idx="9">
                  <c:v>3</c:v>
                </c:pt>
                <c:pt idx="10">
                  <c:v>15</c:v>
                </c:pt>
                <c:pt idx="11">
                  <c:v>40</c:v>
                </c:pt>
                <c:pt idx="12">
                  <c:v>4</c:v>
                </c:pt>
                <c:pt idx="13">
                  <c:v>6</c:v>
                </c:pt>
                <c:pt idx="14">
                  <c:v>23</c:v>
                </c:pt>
                <c:pt idx="15">
                  <c:v>52</c:v>
                </c:pt>
                <c:pt idx="16">
                  <c:v>0</c:v>
                </c:pt>
                <c:pt idx="17">
                  <c:v>1</c:v>
                </c:pt>
                <c:pt idx="18">
                  <c:v>16</c:v>
                </c:pt>
                <c:pt idx="19">
                  <c:v>60</c:v>
                </c:pt>
                <c:pt idx="20">
                  <c:v>0</c:v>
                </c:pt>
                <c:pt idx="21">
                  <c:v>3</c:v>
                </c:pt>
                <c:pt idx="22">
                  <c:v>18</c:v>
                </c:pt>
                <c:pt idx="23">
                  <c:v>0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2</c:v>
                </c:pt>
                <c:pt idx="29">
                  <c:v>23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60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15</c:v>
                </c:pt>
                <c:pt idx="38">
                  <c:v>44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 formatCode="General">
                  <c:v>21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66-410E-9FBB-F88C40124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1980–2021'!$G$260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1980–2021'!$B$266:$B$309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1980–2021'!$G$266:$G$309</c:f>
              <c:numCache>
                <c:formatCode>#,##0</c:formatCode>
                <c:ptCount val="44"/>
                <c:pt idx="1">
                  <c:v>162</c:v>
                </c:pt>
                <c:pt idx="2">
                  <c:v>181</c:v>
                </c:pt>
                <c:pt idx="3">
                  <c:v>138</c:v>
                </c:pt>
                <c:pt idx="4">
                  <c:v>163</c:v>
                </c:pt>
                <c:pt idx="5">
                  <c:v>192</c:v>
                </c:pt>
                <c:pt idx="6">
                  <c:v>116</c:v>
                </c:pt>
                <c:pt idx="7">
                  <c:v>142</c:v>
                </c:pt>
                <c:pt idx="8">
                  <c:v>96</c:v>
                </c:pt>
                <c:pt idx="9">
                  <c:v>138</c:v>
                </c:pt>
                <c:pt idx="10">
                  <c:v>196</c:v>
                </c:pt>
                <c:pt idx="11">
                  <c:v>198</c:v>
                </c:pt>
                <c:pt idx="12">
                  <c:v>121</c:v>
                </c:pt>
                <c:pt idx="13">
                  <c:v>182</c:v>
                </c:pt>
                <c:pt idx="14">
                  <c:v>107</c:v>
                </c:pt>
                <c:pt idx="15">
                  <c:v>138</c:v>
                </c:pt>
                <c:pt idx="16">
                  <c:v>79</c:v>
                </c:pt>
                <c:pt idx="17">
                  <c:v>119</c:v>
                </c:pt>
                <c:pt idx="18">
                  <c:v>99</c:v>
                </c:pt>
                <c:pt idx="19">
                  <c:v>101</c:v>
                </c:pt>
                <c:pt idx="20">
                  <c:v>108</c:v>
                </c:pt>
                <c:pt idx="21">
                  <c:v>93</c:v>
                </c:pt>
                <c:pt idx="22">
                  <c:v>87</c:v>
                </c:pt>
                <c:pt idx="23">
                  <c:v>101</c:v>
                </c:pt>
                <c:pt idx="24">
                  <c:v>112</c:v>
                </c:pt>
                <c:pt idx="25">
                  <c:v>85</c:v>
                </c:pt>
                <c:pt idx="26">
                  <c:v>106</c:v>
                </c:pt>
                <c:pt idx="27">
                  <c:v>80</c:v>
                </c:pt>
                <c:pt idx="28">
                  <c:v>85</c:v>
                </c:pt>
                <c:pt idx="29">
                  <c:v>68</c:v>
                </c:pt>
                <c:pt idx="30">
                  <c:v>116</c:v>
                </c:pt>
                <c:pt idx="31">
                  <c:v>100</c:v>
                </c:pt>
                <c:pt idx="32">
                  <c:v>94</c:v>
                </c:pt>
                <c:pt idx="33">
                  <c:v>72</c:v>
                </c:pt>
                <c:pt idx="34">
                  <c:v>94</c:v>
                </c:pt>
                <c:pt idx="35">
                  <c:v>59</c:v>
                </c:pt>
                <c:pt idx="36">
                  <c:v>58</c:v>
                </c:pt>
                <c:pt idx="37">
                  <c:v>69</c:v>
                </c:pt>
                <c:pt idx="38">
                  <c:v>78</c:v>
                </c:pt>
                <c:pt idx="39">
                  <c:v>63</c:v>
                </c:pt>
                <c:pt idx="40">
                  <c:v>43</c:v>
                </c:pt>
                <c:pt idx="41" formatCode="General">
                  <c:v>54</c:v>
                </c:pt>
                <c:pt idx="42" formatCode="General">
                  <c:v>52</c:v>
                </c:pt>
                <c:pt idx="43" formatCode="General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66-410E-9FBB-F88C40124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Lapinlahdella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1980–2021'!$C$312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1980–2021'!$B$318:$B$361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1980–2021'!$C$318:$C$361</c:f>
              <c:numCache>
                <c:formatCode>#,##0</c:formatCode>
                <c:ptCount val="44"/>
                <c:pt idx="0">
                  <c:v>36</c:v>
                </c:pt>
                <c:pt idx="1">
                  <c:v>80</c:v>
                </c:pt>
                <c:pt idx="2">
                  <c:v>61</c:v>
                </c:pt>
                <c:pt idx="3">
                  <c:v>72</c:v>
                </c:pt>
                <c:pt idx="4">
                  <c:v>70</c:v>
                </c:pt>
                <c:pt idx="5">
                  <c:v>86</c:v>
                </c:pt>
                <c:pt idx="6">
                  <c:v>87</c:v>
                </c:pt>
                <c:pt idx="7">
                  <c:v>64</c:v>
                </c:pt>
                <c:pt idx="8">
                  <c:v>68</c:v>
                </c:pt>
                <c:pt idx="9">
                  <c:v>60</c:v>
                </c:pt>
                <c:pt idx="10">
                  <c:v>56</c:v>
                </c:pt>
                <c:pt idx="11">
                  <c:v>43</c:v>
                </c:pt>
                <c:pt idx="12">
                  <c:v>68</c:v>
                </c:pt>
                <c:pt idx="13">
                  <c:v>19</c:v>
                </c:pt>
                <c:pt idx="14">
                  <c:v>60</c:v>
                </c:pt>
                <c:pt idx="15">
                  <c:v>39</c:v>
                </c:pt>
                <c:pt idx="16">
                  <c:v>25</c:v>
                </c:pt>
                <c:pt idx="17">
                  <c:v>18</c:v>
                </c:pt>
                <c:pt idx="18">
                  <c:v>25</c:v>
                </c:pt>
                <c:pt idx="19">
                  <c:v>29</c:v>
                </c:pt>
                <c:pt idx="20">
                  <c:v>42</c:v>
                </c:pt>
                <c:pt idx="21">
                  <c:v>19</c:v>
                </c:pt>
                <c:pt idx="22">
                  <c:v>22</c:v>
                </c:pt>
                <c:pt idx="23">
                  <c:v>25</c:v>
                </c:pt>
                <c:pt idx="24">
                  <c:v>17</c:v>
                </c:pt>
                <c:pt idx="25">
                  <c:v>31</c:v>
                </c:pt>
                <c:pt idx="26">
                  <c:v>35</c:v>
                </c:pt>
                <c:pt idx="27">
                  <c:v>33</c:v>
                </c:pt>
                <c:pt idx="28">
                  <c:v>39</c:v>
                </c:pt>
                <c:pt idx="29">
                  <c:v>34</c:v>
                </c:pt>
                <c:pt idx="30" formatCode="General">
                  <c:v>24</c:v>
                </c:pt>
                <c:pt idx="31" formatCode="General">
                  <c:v>17</c:v>
                </c:pt>
                <c:pt idx="32" formatCode="General">
                  <c:v>22</c:v>
                </c:pt>
                <c:pt idx="33" formatCode="General">
                  <c:v>19</c:v>
                </c:pt>
                <c:pt idx="34" formatCode="General">
                  <c:v>16</c:v>
                </c:pt>
                <c:pt idx="35" formatCode="General">
                  <c:v>19</c:v>
                </c:pt>
                <c:pt idx="36" formatCode="General">
                  <c:v>9</c:v>
                </c:pt>
                <c:pt idx="37" formatCode="General">
                  <c:v>15</c:v>
                </c:pt>
                <c:pt idx="38" formatCode="General">
                  <c:v>10</c:v>
                </c:pt>
                <c:pt idx="39" formatCode="General">
                  <c:v>10</c:v>
                </c:pt>
                <c:pt idx="40" formatCode="General">
                  <c:v>9</c:v>
                </c:pt>
                <c:pt idx="41" formatCode="General">
                  <c:v>7</c:v>
                </c:pt>
                <c:pt idx="42" formatCode="General">
                  <c:v>3</c:v>
                </c:pt>
                <c:pt idx="43" formatCode="General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AE-471D-9753-059449D77090}"/>
            </c:ext>
          </c:extLst>
        </c:ser>
        <c:ser>
          <c:idx val="1"/>
          <c:order val="1"/>
          <c:tx>
            <c:strRef>
              <c:f>'Kuviot 1980–2021'!$D$312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1980–2021'!$B$318:$B$361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1980–2021'!$D$318:$D$361</c:f>
              <c:numCache>
                <c:formatCode>#,##0</c:formatCode>
                <c:ptCount val="44"/>
                <c:pt idx="0">
                  <c:v>31</c:v>
                </c:pt>
                <c:pt idx="1">
                  <c:v>86</c:v>
                </c:pt>
                <c:pt idx="2">
                  <c:v>53</c:v>
                </c:pt>
                <c:pt idx="3">
                  <c:v>81</c:v>
                </c:pt>
                <c:pt idx="4">
                  <c:v>44</c:v>
                </c:pt>
                <c:pt idx="5">
                  <c:v>77</c:v>
                </c:pt>
                <c:pt idx="6">
                  <c:v>54</c:v>
                </c:pt>
                <c:pt idx="7">
                  <c:v>57</c:v>
                </c:pt>
                <c:pt idx="8">
                  <c:v>38</c:v>
                </c:pt>
                <c:pt idx="9">
                  <c:v>57</c:v>
                </c:pt>
                <c:pt idx="10">
                  <c:v>51</c:v>
                </c:pt>
                <c:pt idx="11">
                  <c:v>45</c:v>
                </c:pt>
                <c:pt idx="12">
                  <c:v>39</c:v>
                </c:pt>
                <c:pt idx="13">
                  <c:v>17</c:v>
                </c:pt>
                <c:pt idx="14">
                  <c:v>6</c:v>
                </c:pt>
                <c:pt idx="15">
                  <c:v>3</c:v>
                </c:pt>
                <c:pt idx="16">
                  <c:v>4</c:v>
                </c:pt>
                <c:pt idx="17">
                  <c:v>20</c:v>
                </c:pt>
                <c:pt idx="18">
                  <c:v>0</c:v>
                </c:pt>
                <c:pt idx="19">
                  <c:v>18</c:v>
                </c:pt>
                <c:pt idx="20">
                  <c:v>12</c:v>
                </c:pt>
                <c:pt idx="21">
                  <c:v>0</c:v>
                </c:pt>
                <c:pt idx="22">
                  <c:v>0</c:v>
                </c:pt>
                <c:pt idx="23">
                  <c:v>6</c:v>
                </c:pt>
                <c:pt idx="24">
                  <c:v>9</c:v>
                </c:pt>
                <c:pt idx="25">
                  <c:v>7</c:v>
                </c:pt>
                <c:pt idx="26">
                  <c:v>4</c:v>
                </c:pt>
                <c:pt idx="27">
                  <c:v>0</c:v>
                </c:pt>
                <c:pt idx="28">
                  <c:v>24</c:v>
                </c:pt>
                <c:pt idx="29">
                  <c:v>23</c:v>
                </c:pt>
                <c:pt idx="30" formatCode="General">
                  <c:v>11</c:v>
                </c:pt>
                <c:pt idx="31" formatCode="General">
                  <c:v>4</c:v>
                </c:pt>
                <c:pt idx="32" formatCode="General">
                  <c:v>12</c:v>
                </c:pt>
                <c:pt idx="33" formatCode="General">
                  <c:v>0</c:v>
                </c:pt>
                <c:pt idx="34" formatCode="General">
                  <c:v>6</c:v>
                </c:pt>
                <c:pt idx="35" formatCode="General">
                  <c:v>9</c:v>
                </c:pt>
                <c:pt idx="36" formatCode="General">
                  <c:v>8</c:v>
                </c:pt>
                <c:pt idx="37" formatCode="General">
                  <c:v>11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AE-471D-9753-059449D77090}"/>
            </c:ext>
          </c:extLst>
        </c:ser>
        <c:ser>
          <c:idx val="2"/>
          <c:order val="2"/>
          <c:tx>
            <c:strRef>
              <c:f>'Kuviot 1980–2021'!$E$312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1980–2021'!$B$318:$B$361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1980–2021'!$E$318:$E$361</c:f>
              <c:numCache>
                <c:formatCode>#,##0</c:formatCode>
                <c:ptCount val="44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  <c:pt idx="5">
                  <c:v>0</c:v>
                </c:pt>
                <c:pt idx="6">
                  <c:v>20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AE-471D-9753-059449D77090}"/>
            </c:ext>
          </c:extLst>
        </c:ser>
        <c:ser>
          <c:idx val="3"/>
          <c:order val="3"/>
          <c:tx>
            <c:strRef>
              <c:f>'Kuviot 1980–2021'!$F$312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1980–2021'!$B$318:$B$361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1980–2021'!$F$318:$F$361</c:f>
              <c:numCache>
                <c:formatCode>#,##0</c:formatCode>
                <c:ptCount val="4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2</c:v>
                </c:pt>
                <c:pt idx="12">
                  <c:v>2</c:v>
                </c:pt>
                <c:pt idx="13">
                  <c:v>0</c:v>
                </c:pt>
                <c:pt idx="14">
                  <c:v>4</c:v>
                </c:pt>
                <c:pt idx="15">
                  <c:v>14</c:v>
                </c:pt>
                <c:pt idx="16">
                  <c:v>1</c:v>
                </c:pt>
                <c:pt idx="17">
                  <c:v>1</c:v>
                </c:pt>
                <c:pt idx="18">
                  <c:v>13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AE-471D-9753-059449D77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1980–2021'!$G$312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1980–2021'!$B$318:$B$361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1980–2021'!$G$318:$G$361</c:f>
              <c:numCache>
                <c:formatCode>0</c:formatCode>
                <c:ptCount val="44"/>
                <c:pt idx="1">
                  <c:v>40</c:v>
                </c:pt>
                <c:pt idx="2">
                  <c:v>24</c:v>
                </c:pt>
                <c:pt idx="3">
                  <c:v>31</c:v>
                </c:pt>
                <c:pt idx="4">
                  <c:v>36</c:v>
                </c:pt>
                <c:pt idx="5">
                  <c:v>52</c:v>
                </c:pt>
                <c:pt idx="6">
                  <c:v>42</c:v>
                </c:pt>
                <c:pt idx="7">
                  <c:v>47</c:v>
                </c:pt>
                <c:pt idx="8">
                  <c:v>23</c:v>
                </c:pt>
                <c:pt idx="9">
                  <c:v>43</c:v>
                </c:pt>
                <c:pt idx="10">
                  <c:v>40</c:v>
                </c:pt>
                <c:pt idx="11">
                  <c:v>27</c:v>
                </c:pt>
                <c:pt idx="12">
                  <c:v>36</c:v>
                </c:pt>
                <c:pt idx="13">
                  <c:v>23</c:v>
                </c:pt>
                <c:pt idx="14">
                  <c:v>37</c:v>
                </c:pt>
                <c:pt idx="15">
                  <c:v>30</c:v>
                </c:pt>
                <c:pt idx="16">
                  <c:v>31</c:v>
                </c:pt>
                <c:pt idx="17">
                  <c:v>23</c:v>
                </c:pt>
                <c:pt idx="18">
                  <c:v>20</c:v>
                </c:pt>
                <c:pt idx="19">
                  <c:v>15</c:v>
                </c:pt>
                <c:pt idx="20">
                  <c:v>21</c:v>
                </c:pt>
                <c:pt idx="21">
                  <c:v>11</c:v>
                </c:pt>
                <c:pt idx="22">
                  <c:v>13</c:v>
                </c:pt>
                <c:pt idx="23">
                  <c:v>13</c:v>
                </c:pt>
                <c:pt idx="24">
                  <c:v>6</c:v>
                </c:pt>
                <c:pt idx="25">
                  <c:v>10</c:v>
                </c:pt>
                <c:pt idx="26">
                  <c:v>10</c:v>
                </c:pt>
                <c:pt idx="27">
                  <c:v>8</c:v>
                </c:pt>
                <c:pt idx="28">
                  <c:v>8</c:v>
                </c:pt>
                <c:pt idx="29" formatCode="General">
                  <c:v>14</c:v>
                </c:pt>
                <c:pt idx="30" formatCode="General">
                  <c:v>16</c:v>
                </c:pt>
                <c:pt idx="31" formatCode="General">
                  <c:v>3</c:v>
                </c:pt>
                <c:pt idx="32" formatCode="General">
                  <c:v>6</c:v>
                </c:pt>
                <c:pt idx="33" formatCode="General">
                  <c:v>5</c:v>
                </c:pt>
                <c:pt idx="34" formatCode="General">
                  <c:v>6</c:v>
                </c:pt>
                <c:pt idx="35" formatCode="General">
                  <c:v>8</c:v>
                </c:pt>
                <c:pt idx="36" formatCode="General">
                  <c:v>9</c:v>
                </c:pt>
                <c:pt idx="37" formatCode="General">
                  <c:v>5</c:v>
                </c:pt>
                <c:pt idx="38" formatCode="General">
                  <c:v>3</c:v>
                </c:pt>
                <c:pt idx="39" formatCode="General">
                  <c:v>9</c:v>
                </c:pt>
                <c:pt idx="40" formatCode="General">
                  <c:v>9</c:v>
                </c:pt>
                <c:pt idx="41" formatCode="General">
                  <c:v>9</c:v>
                </c:pt>
                <c:pt idx="42" formatCode="General">
                  <c:v>7</c:v>
                </c:pt>
                <c:pt idx="43" formatCode="General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BAE-471D-9753-059449D77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Leppävirralla valmistuneet asunnot ja kesämökit v. 1980–2023</a:t>
            </a:r>
          </a:p>
        </c:rich>
      </c:tx>
      <c:layout>
        <c:manualLayout>
          <c:xMode val="edge"/>
          <c:yMode val="edge"/>
          <c:x val="0.17503389064618166"/>
          <c:y val="1.2487827919482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724883265552041E-2"/>
          <c:y val="7.927349029867016E-2"/>
          <c:w val="0.90993623537681378"/>
          <c:h val="0.767818109149044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'Kuviot 1980–2021'!$C$364</c:f>
              <c:strCache>
                <c:ptCount val="1"/>
                <c:pt idx="0">
                  <c:v>Omakoti- ja paritalot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'Kuviot 1980–2021'!$B$370:$B$413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1980–2021'!$C$370:$C$413</c:f>
              <c:numCache>
                <c:formatCode>#,##0</c:formatCode>
                <c:ptCount val="44"/>
                <c:pt idx="0">
                  <c:v>44</c:v>
                </c:pt>
                <c:pt idx="1">
                  <c:v>41</c:v>
                </c:pt>
                <c:pt idx="2">
                  <c:v>41</c:v>
                </c:pt>
                <c:pt idx="3">
                  <c:v>63</c:v>
                </c:pt>
                <c:pt idx="4">
                  <c:v>63</c:v>
                </c:pt>
                <c:pt idx="5">
                  <c:v>63</c:v>
                </c:pt>
                <c:pt idx="6">
                  <c:v>49</c:v>
                </c:pt>
                <c:pt idx="7">
                  <c:v>47</c:v>
                </c:pt>
                <c:pt idx="8">
                  <c:v>43</c:v>
                </c:pt>
                <c:pt idx="9">
                  <c:v>41</c:v>
                </c:pt>
                <c:pt idx="10">
                  <c:v>81</c:v>
                </c:pt>
                <c:pt idx="11">
                  <c:v>48</c:v>
                </c:pt>
                <c:pt idx="12">
                  <c:v>73</c:v>
                </c:pt>
                <c:pt idx="13">
                  <c:v>32</c:v>
                </c:pt>
                <c:pt idx="14">
                  <c:v>42</c:v>
                </c:pt>
                <c:pt idx="15">
                  <c:v>20</c:v>
                </c:pt>
                <c:pt idx="16">
                  <c:v>21</c:v>
                </c:pt>
                <c:pt idx="17">
                  <c:v>24</c:v>
                </c:pt>
                <c:pt idx="18">
                  <c:v>29</c:v>
                </c:pt>
                <c:pt idx="19">
                  <c:v>30</c:v>
                </c:pt>
                <c:pt idx="20">
                  <c:v>28</c:v>
                </c:pt>
                <c:pt idx="21">
                  <c:v>33</c:v>
                </c:pt>
                <c:pt idx="22">
                  <c:v>33</c:v>
                </c:pt>
                <c:pt idx="23">
                  <c:v>39</c:v>
                </c:pt>
                <c:pt idx="24">
                  <c:v>33</c:v>
                </c:pt>
                <c:pt idx="25">
                  <c:v>39</c:v>
                </c:pt>
                <c:pt idx="26">
                  <c:v>49</c:v>
                </c:pt>
                <c:pt idx="27">
                  <c:v>47</c:v>
                </c:pt>
                <c:pt idx="28">
                  <c:v>44</c:v>
                </c:pt>
                <c:pt idx="29">
                  <c:v>21</c:v>
                </c:pt>
                <c:pt idx="30">
                  <c:v>16</c:v>
                </c:pt>
                <c:pt idx="31">
                  <c:v>23</c:v>
                </c:pt>
                <c:pt idx="32">
                  <c:v>21</c:v>
                </c:pt>
                <c:pt idx="33">
                  <c:v>11</c:v>
                </c:pt>
                <c:pt idx="34">
                  <c:v>13</c:v>
                </c:pt>
                <c:pt idx="35">
                  <c:v>12</c:v>
                </c:pt>
                <c:pt idx="36">
                  <c:v>11</c:v>
                </c:pt>
                <c:pt idx="37">
                  <c:v>15</c:v>
                </c:pt>
                <c:pt idx="38">
                  <c:v>14</c:v>
                </c:pt>
                <c:pt idx="39">
                  <c:v>12</c:v>
                </c:pt>
                <c:pt idx="40">
                  <c:v>7</c:v>
                </c:pt>
                <c:pt idx="41">
                  <c:v>10</c:v>
                </c:pt>
                <c:pt idx="42">
                  <c:v>9</c:v>
                </c:pt>
                <c:pt idx="4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B-4414-84FD-B0D677D69E87}"/>
            </c:ext>
          </c:extLst>
        </c:ser>
        <c:ser>
          <c:idx val="1"/>
          <c:order val="1"/>
          <c:tx>
            <c:strRef>
              <c:f>'Kuviot 1980–2021'!$D$364</c:f>
              <c:strCache>
                <c:ptCount val="1"/>
                <c:pt idx="0">
                  <c:v>Rivitalot</c:v>
                </c:pt>
              </c:strCache>
            </c:strRef>
          </c:tx>
          <c:spPr>
            <a:solidFill>
              <a:srgbClr val="AB987F"/>
            </a:solidFill>
            <a:ln>
              <a:noFill/>
            </a:ln>
            <a:effectLst/>
          </c:spPr>
          <c:invertIfNegative val="0"/>
          <c:cat>
            <c:numRef>
              <c:f>'Kuviot 1980–2021'!$B$370:$B$413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1980–2021'!$D$370:$D$413</c:f>
              <c:numCache>
                <c:formatCode>#,##0</c:formatCode>
                <c:ptCount val="44"/>
                <c:pt idx="0">
                  <c:v>10</c:v>
                </c:pt>
                <c:pt idx="1">
                  <c:v>39</c:v>
                </c:pt>
                <c:pt idx="2">
                  <c:v>57</c:v>
                </c:pt>
                <c:pt idx="3">
                  <c:v>90</c:v>
                </c:pt>
                <c:pt idx="4">
                  <c:v>86</c:v>
                </c:pt>
                <c:pt idx="5">
                  <c:v>66</c:v>
                </c:pt>
                <c:pt idx="6">
                  <c:v>36</c:v>
                </c:pt>
                <c:pt idx="7">
                  <c:v>40</c:v>
                </c:pt>
                <c:pt idx="8">
                  <c:v>44</c:v>
                </c:pt>
                <c:pt idx="9">
                  <c:v>59</c:v>
                </c:pt>
                <c:pt idx="10">
                  <c:v>81</c:v>
                </c:pt>
                <c:pt idx="11">
                  <c:v>68</c:v>
                </c:pt>
                <c:pt idx="12">
                  <c:v>24</c:v>
                </c:pt>
                <c:pt idx="13">
                  <c:v>26</c:v>
                </c:pt>
                <c:pt idx="14">
                  <c:v>0</c:v>
                </c:pt>
                <c:pt idx="15">
                  <c:v>0</c:v>
                </c:pt>
                <c:pt idx="16">
                  <c:v>5</c:v>
                </c:pt>
                <c:pt idx="17">
                  <c:v>8</c:v>
                </c:pt>
                <c:pt idx="18">
                  <c:v>0</c:v>
                </c:pt>
                <c:pt idx="19">
                  <c:v>10</c:v>
                </c:pt>
                <c:pt idx="20">
                  <c:v>29</c:v>
                </c:pt>
                <c:pt idx="21">
                  <c:v>0</c:v>
                </c:pt>
                <c:pt idx="22">
                  <c:v>12</c:v>
                </c:pt>
                <c:pt idx="23">
                  <c:v>0</c:v>
                </c:pt>
                <c:pt idx="24">
                  <c:v>15</c:v>
                </c:pt>
                <c:pt idx="25">
                  <c:v>0</c:v>
                </c:pt>
                <c:pt idx="26">
                  <c:v>0</c:v>
                </c:pt>
                <c:pt idx="27">
                  <c:v>6</c:v>
                </c:pt>
                <c:pt idx="28">
                  <c:v>11</c:v>
                </c:pt>
                <c:pt idx="29">
                  <c:v>0</c:v>
                </c:pt>
                <c:pt idx="30">
                  <c:v>0</c:v>
                </c:pt>
                <c:pt idx="31">
                  <c:v>11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B-4414-84FD-B0D677D69E87}"/>
            </c:ext>
          </c:extLst>
        </c:ser>
        <c:ser>
          <c:idx val="2"/>
          <c:order val="2"/>
          <c:tx>
            <c:strRef>
              <c:f>'Kuviot 1980–2021'!$E$364</c:f>
              <c:strCache>
                <c:ptCount val="1"/>
                <c:pt idx="0">
                  <c:v>Kerrostalot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'Kuviot 1980–2021'!$B$370:$B$413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1980–2021'!$E$370:$E$413</c:f>
              <c:numCache>
                <c:formatCode>#,##0</c:formatCode>
                <c:ptCount val="44"/>
                <c:pt idx="0">
                  <c:v>12</c:v>
                </c:pt>
                <c:pt idx="1">
                  <c:v>15</c:v>
                </c:pt>
                <c:pt idx="2">
                  <c:v>15</c:v>
                </c:pt>
                <c:pt idx="3">
                  <c:v>0</c:v>
                </c:pt>
                <c:pt idx="4">
                  <c:v>14</c:v>
                </c:pt>
                <c:pt idx="5">
                  <c:v>14</c:v>
                </c:pt>
                <c:pt idx="6">
                  <c:v>0</c:v>
                </c:pt>
                <c:pt idx="7">
                  <c:v>17</c:v>
                </c:pt>
                <c:pt idx="8">
                  <c:v>6</c:v>
                </c:pt>
                <c:pt idx="9">
                  <c:v>10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15</c:v>
                </c:pt>
                <c:pt idx="22">
                  <c:v>0</c:v>
                </c:pt>
                <c:pt idx="23">
                  <c:v>9</c:v>
                </c:pt>
                <c:pt idx="24">
                  <c:v>0</c:v>
                </c:pt>
                <c:pt idx="25">
                  <c:v>12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7B-4414-84FD-B0D677D69E87}"/>
            </c:ext>
          </c:extLst>
        </c:ser>
        <c:ser>
          <c:idx val="3"/>
          <c:order val="3"/>
          <c:tx>
            <c:strRef>
              <c:f>'Kuviot 1980–2021'!$F$364</c:f>
              <c:strCache>
                <c:ptCount val="1"/>
                <c:pt idx="0">
                  <c:v>Erityisryhmien asuinrakennukset*)</c:v>
                </c:pt>
              </c:strCache>
            </c:strRef>
          </c:tx>
          <c:spPr>
            <a:solidFill>
              <a:srgbClr val="FF3D46"/>
            </a:solidFill>
            <a:ln>
              <a:noFill/>
            </a:ln>
            <a:effectLst/>
          </c:spPr>
          <c:invertIfNegative val="0"/>
          <c:cat>
            <c:numRef>
              <c:f>'Kuviot 1980–2021'!$B$370:$B$413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1980–2021'!$F$370:$F$413</c:f>
              <c:numCache>
                <c:formatCode>#,##0</c:formatCode>
                <c:ptCount val="4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4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15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23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7B-4414-84FD-B0D677D69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667683504"/>
        <c:axId val="667681536"/>
      </c:barChart>
      <c:lineChart>
        <c:grouping val="standard"/>
        <c:varyColors val="0"/>
        <c:ser>
          <c:idx val="4"/>
          <c:order val="4"/>
          <c:tx>
            <c:strRef>
              <c:f>'Kuviot 1980–2021'!$G$364</c:f>
              <c:strCache>
                <c:ptCount val="1"/>
                <c:pt idx="0">
                  <c:v>Kesämökit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'Kuviot 1980–2021'!$B$370:$B$413</c:f>
              <c:numCache>
                <c:formatCode>General</c:formatCod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numCache>
            </c:numRef>
          </c:cat>
          <c:val>
            <c:numRef>
              <c:f>'Kuviot 1980–2021'!$G$370:$G$413</c:f>
              <c:numCache>
                <c:formatCode>0</c:formatCode>
                <c:ptCount val="44"/>
                <c:pt idx="1">
                  <c:v>59</c:v>
                </c:pt>
                <c:pt idx="2" formatCode="General">
                  <c:v>106</c:v>
                </c:pt>
                <c:pt idx="3" formatCode="General">
                  <c:v>55</c:v>
                </c:pt>
                <c:pt idx="4" formatCode="General">
                  <c:v>60</c:v>
                </c:pt>
                <c:pt idx="5" formatCode="General">
                  <c:v>32</c:v>
                </c:pt>
                <c:pt idx="6" formatCode="General">
                  <c:v>73</c:v>
                </c:pt>
                <c:pt idx="7" formatCode="General">
                  <c:v>64</c:v>
                </c:pt>
                <c:pt idx="8" formatCode="General">
                  <c:v>50</c:v>
                </c:pt>
                <c:pt idx="9" formatCode="General">
                  <c:v>56</c:v>
                </c:pt>
                <c:pt idx="10" formatCode="General">
                  <c:v>60</c:v>
                </c:pt>
                <c:pt idx="11" formatCode="General">
                  <c:v>96</c:v>
                </c:pt>
                <c:pt idx="12" formatCode="General">
                  <c:v>50</c:v>
                </c:pt>
                <c:pt idx="13" formatCode="General">
                  <c:v>49</c:v>
                </c:pt>
                <c:pt idx="14" formatCode="General">
                  <c:v>72</c:v>
                </c:pt>
                <c:pt idx="15" formatCode="General">
                  <c:v>40</c:v>
                </c:pt>
                <c:pt idx="16" formatCode="General">
                  <c:v>61</c:v>
                </c:pt>
                <c:pt idx="17" formatCode="General">
                  <c:v>54</c:v>
                </c:pt>
                <c:pt idx="18" formatCode="General">
                  <c:v>50</c:v>
                </c:pt>
                <c:pt idx="19" formatCode="General">
                  <c:v>59</c:v>
                </c:pt>
                <c:pt idx="20" formatCode="General">
                  <c:v>34</c:v>
                </c:pt>
                <c:pt idx="21" formatCode="General">
                  <c:v>42</c:v>
                </c:pt>
                <c:pt idx="22" formatCode="General">
                  <c:v>27</c:v>
                </c:pt>
                <c:pt idx="23" formatCode="General">
                  <c:v>39</c:v>
                </c:pt>
                <c:pt idx="24" formatCode="General">
                  <c:v>28</c:v>
                </c:pt>
                <c:pt idx="25" formatCode="General">
                  <c:v>38</c:v>
                </c:pt>
                <c:pt idx="26" formatCode="General">
                  <c:v>26</c:v>
                </c:pt>
                <c:pt idx="27">
                  <c:v>25</c:v>
                </c:pt>
                <c:pt idx="28">
                  <c:v>23</c:v>
                </c:pt>
                <c:pt idx="29">
                  <c:v>27</c:v>
                </c:pt>
                <c:pt idx="30" formatCode="#,##0">
                  <c:v>45</c:v>
                </c:pt>
                <c:pt idx="31" formatCode="#,##0">
                  <c:v>36</c:v>
                </c:pt>
                <c:pt idx="32" formatCode="#,##0">
                  <c:v>36</c:v>
                </c:pt>
                <c:pt idx="33" formatCode="#,##0">
                  <c:v>23</c:v>
                </c:pt>
                <c:pt idx="34" formatCode="#,##0">
                  <c:v>37</c:v>
                </c:pt>
                <c:pt idx="35" formatCode="#,##0">
                  <c:v>15</c:v>
                </c:pt>
                <c:pt idx="36" formatCode="#,##0">
                  <c:v>29</c:v>
                </c:pt>
                <c:pt idx="37" formatCode="#,##0">
                  <c:v>20</c:v>
                </c:pt>
                <c:pt idx="38" formatCode="#,##0">
                  <c:v>16</c:v>
                </c:pt>
                <c:pt idx="39" formatCode="#,##0">
                  <c:v>21</c:v>
                </c:pt>
                <c:pt idx="40" formatCode="#,##0">
                  <c:v>6</c:v>
                </c:pt>
                <c:pt idx="41" formatCode="#,##0">
                  <c:v>15</c:v>
                </c:pt>
                <c:pt idx="42" formatCode="#,##0">
                  <c:v>8</c:v>
                </c:pt>
                <c:pt idx="43" formatCode="#,##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7B-4414-84FD-B0D677D69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683504"/>
        <c:axId val="667681536"/>
      </c:lineChart>
      <c:catAx>
        <c:axId val="6676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1536"/>
        <c:crosses val="autoZero"/>
        <c:auto val="1"/>
        <c:lblAlgn val="ctr"/>
        <c:lblOffset val="100"/>
        <c:noMultiLvlLbl val="0"/>
      </c:catAx>
      <c:valAx>
        <c:axId val="66768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Kpl</a:t>
                </a:r>
              </a:p>
            </c:rich>
          </c:tx>
          <c:layout>
            <c:manualLayout>
              <c:xMode val="edge"/>
              <c:yMode val="edge"/>
              <c:x val="2.6963147060300247E-2"/>
              <c:y val="2.63972458396918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76835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b"/>
      <c:layout>
        <c:manualLayout>
          <c:xMode val="edge"/>
          <c:yMode val="edge"/>
          <c:x val="0.10951435959230808"/>
          <c:y val="8.9509664995276503E-2"/>
          <c:w val="0.84814773381456499"/>
          <c:h val="8.66162421233939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0.91511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37138"/>
          <a:ext cx="7966800" cy="467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baseline="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rPr>
            <a:t>HUOM! Vuosina 1980–2009 Pohjois-Savon maakunnan tiedot eivät sisällä Joroisissa valmistuneita asuntoja ja kesämökkejä. Vuodesta 2010 alkaen tiedoissa on mukana myös Joroisten asuntotuotanto. </a:t>
          </a:r>
          <a:r>
            <a:rPr lang="fi-FI" sz="800" dirty="0">
              <a:solidFill>
                <a:sysClr val="windowText" lastClr="000000"/>
              </a:solidFill>
            </a:rPr>
            <a:t>Lähde: Tilastokeskus (vuodet 1980–2009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*) Ennen vuotta 2010 luokkaan voi sisältyä myös asuntolarakennuksia. 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0.95693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267324"/>
          <a:ext cx="7966800" cy="237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ysClr val="windowText" lastClr="000000"/>
              </a:solidFill>
            </a:rPr>
            <a:t>Lähde: Tilastokeskus,</a:t>
          </a:r>
          <a:r>
            <a:rPr lang="fi-FI" sz="800" baseline="0">
              <a:solidFill>
                <a:sysClr val="windowText" lastClr="000000"/>
              </a:solidFill>
            </a:rPr>
            <a:t> </a:t>
          </a:r>
          <a:r>
            <a:rPr lang="fi-FI" sz="800">
              <a:solidFill>
                <a:sysClr val="windowText" lastClr="000000"/>
              </a:solidFill>
            </a:rPr>
            <a:t>erillistilaus. Joroisten asuntotuotannon historiatietoja ei ole saatavilla vuosilta 1980–2009.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ysClr val="windowText" lastClr="000000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chemeClr val="tx2"/>
              </a:solidFill>
            </a:rPr>
            <a:t>Lähde: Tilastokeskus (vuodet 1975–2009 Altika-tietokanta/vuodet 2010–2021 erillistilaus). Vuodesta</a:t>
          </a:r>
          <a:r>
            <a:rPr lang="fi-FI" sz="800" baseline="0">
              <a:solidFill>
                <a:schemeClr val="tx2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0.92755</cdr:y>
    </cdr:from>
    <cdr:to>
      <cdr:x>1</cdr:x>
      <cdr:y>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1CAED558-412A-418F-BBB8-101E5134447F}"/>
            </a:ext>
          </a:extLst>
        </cdr:cNvPr>
        <cdr:cNvSpPr txBox="1"/>
      </cdr:nvSpPr>
      <cdr:spPr>
        <a:xfrm xmlns:a="http://schemas.openxmlformats.org/drawingml/2006/main">
          <a:off x="0" y="5011737"/>
          <a:ext cx="7920000" cy="39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>
              <a:solidFill>
                <a:sysClr val="windowText" lastClr="000000"/>
              </a:solidFill>
            </a:rPr>
            <a:t>Lähde: Tilastokeskus (vuodet 1975–2009 </a:t>
          </a:r>
          <a:r>
            <a:rPr lang="fi-FI" sz="800" dirty="0" err="1">
              <a:solidFill>
                <a:sysClr val="windowText" lastClr="000000"/>
              </a:solidFill>
            </a:rPr>
            <a:t>Altika</a:t>
          </a:r>
          <a:r>
            <a:rPr lang="fi-FI" sz="800" dirty="0">
              <a:solidFill>
                <a:sysClr val="windowText" lastClr="000000"/>
              </a:solidFill>
            </a:rPr>
            <a:t>-tietokanta/vuodet 2010–2023 erillistilaus). Vuodesta</a:t>
          </a:r>
          <a:r>
            <a:rPr lang="fi-FI" sz="800" baseline="0" dirty="0">
              <a:solidFill>
                <a:sysClr val="windowText" lastClr="000000"/>
              </a:solidFill>
            </a:rPr>
            <a:t> 2010 alkaen tilastossa on käytössä Rakennusluokitus 2018, ja asuntotuotantotiedot eivät ole täysin vertailukelpoisia aiempiin vuosiin.  *) Ennen vuotta 2010 luokkaan voi sisältyä myös asuntolarakennuksia.</a:t>
          </a:r>
          <a:endParaRPr lang="fi-FI" sz="800" dirty="0">
            <a:solidFill>
              <a:sysClr val="windowText" lastClr="0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12.6.2024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12.6.2024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12.6.2024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  <a:noFill/>
        </p:spPr>
        <p:txBody>
          <a:bodyPr>
            <a:noAutofit/>
          </a:bodyPr>
          <a:lstStyle/>
          <a:p>
            <a:r>
              <a:rPr lang="fi-FI" sz="3600" dirty="0">
                <a:solidFill>
                  <a:srgbClr val="FFCC11"/>
                </a:solidFill>
              </a:rPr>
              <a:t>Valmistuneet asunnot ja vapaa-ajan asuinrakennukset Pohjois-Savossa v. 2010–2023 sekä 1980–2009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179462" y="6296564"/>
            <a:ext cx="11707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1000" dirty="0"/>
              <a:t>Lähde: Tilastokeskus (vuodet 2010–2023 erillistilaus, vuodet 1980–2009 </a:t>
            </a:r>
            <a:r>
              <a:rPr lang="fi-FI" sz="1000" dirty="0" err="1"/>
              <a:t>Altika</a:t>
            </a:r>
            <a:r>
              <a:rPr lang="fi-FI" sz="10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Pohjois-Savossa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EF1DC06B-1C43-4FA1-AB01-7E4C789ECF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114372"/>
              </p:ext>
            </p:extLst>
          </p:nvPr>
        </p:nvGraphicFramePr>
        <p:xfrm>
          <a:off x="707780" y="1357059"/>
          <a:ext cx="10776439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697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Iisalmessa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62C5641-6D0A-4100-9E24-2029797000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596036"/>
              </p:ext>
            </p:extLst>
          </p:nvPr>
        </p:nvGraphicFramePr>
        <p:xfrm>
          <a:off x="705739" y="1357059"/>
          <a:ext cx="10780521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9214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Joroisissa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4025E30-41E7-C2C5-F667-94E51A665ED3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F14AA438-AF39-426D-98EA-273BB6A59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339557"/>
              </p:ext>
            </p:extLst>
          </p:nvPr>
        </p:nvGraphicFramePr>
        <p:xfrm>
          <a:off x="665877" y="1250903"/>
          <a:ext cx="10854000" cy="53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302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Kaavilla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37287063-A087-4FC8-B2C2-57E853919A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771939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6573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Keiteleellä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F1CE36FC-30C8-475A-950E-ED0D41E1FF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741263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977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Kiuruvedellä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31EF405-D127-45B5-8369-6D28139EFF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733487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507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Kuopiossa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D34E231-D8A3-4821-8C30-3FBB3E36A8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027716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7574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Lapinlahdella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ABDF9F48-CB85-4C28-AB91-1D50990F6A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693188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473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Leppävirralla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293A548-9C8C-4E2B-8A75-C1A81B074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777390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662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Pielavedellä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6A9A5FDC-71D9-43EA-8571-8583C55D46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409261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492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2010–2011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511882AF-234A-68F1-7391-FCA2935E5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049023"/>
              </p:ext>
            </p:extLst>
          </p:nvPr>
        </p:nvGraphicFramePr>
        <p:xfrm>
          <a:off x="596430" y="1462185"/>
          <a:ext cx="10992893" cy="478964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  <a:latin typeface="+mn-lt"/>
                        </a:rPr>
                        <a:t>Kunta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Omakoti- ja </a:t>
                      </a:r>
                      <a:br>
                        <a:rPr lang="fi-FI" sz="1150" b="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paritalot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Rivitalot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Kerrostalot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Erityisryhmien </a:t>
                      </a:r>
                      <a:br>
                        <a:rPr lang="fi-FI" sz="1150" b="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asuinrakennukset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Yhteensä kpl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2010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Yhteensä m</a:t>
                      </a:r>
                      <a:r>
                        <a:rPr lang="fi-FI" sz="1150" b="0" u="none" strike="noStrike" baseline="30000" dirty="0">
                          <a:effectLst/>
                        </a:rPr>
                        <a:t>2</a:t>
                      </a:r>
                      <a:endParaRPr lang="fi-FI" sz="11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Omakoti- ja </a:t>
                      </a:r>
                      <a:br>
                        <a:rPr lang="fi-FI" sz="1150" b="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paritalot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Rivitalot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Kerrostalot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Erityisryhmien </a:t>
                      </a:r>
                      <a:br>
                        <a:rPr lang="fi-FI" sz="1150" b="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asuinrakennukset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Yhteensä kpl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u="none" strike="noStrike" dirty="0">
                          <a:effectLst/>
                        </a:rPr>
                        <a:t>2011 </a:t>
                      </a:r>
                      <a:br>
                        <a:rPr lang="fi-FI" sz="1150" u="none" strike="noStrike" dirty="0">
                          <a:effectLst/>
                        </a:rPr>
                      </a:br>
                      <a:r>
                        <a:rPr lang="fi-FI" sz="1150" b="0" u="none" strike="noStrike" dirty="0">
                          <a:effectLst/>
                        </a:rPr>
                        <a:t>Yhteensä m</a:t>
                      </a:r>
                      <a:r>
                        <a:rPr lang="fi-FI" sz="1150" b="0" u="none" strike="noStrike" baseline="30000" dirty="0">
                          <a:effectLst/>
                        </a:rPr>
                        <a:t>2</a:t>
                      </a:r>
                      <a:endParaRPr lang="fi-FI" sz="11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Iisalmi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Joroinen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Kaavi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Keitele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Kiuruvesi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Kuopio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54 247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69 601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Lapinlahti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Leppävirta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Pielavesi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Rautalampi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Rautavaara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Siilinjärvi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Sonkajärvi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>
                          <a:effectLst/>
                        </a:rPr>
                        <a:t>Suonenjoki</a:t>
                      </a:r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Tervo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Tuusniemi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Varkaus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Vesanto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u="none" strike="noStrike" dirty="0">
                          <a:effectLst/>
                        </a:rPr>
                        <a:t>Vieremä</a:t>
                      </a:r>
                      <a:endParaRPr lang="fi-FI" sz="11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u="none" strike="noStrike" dirty="0">
                          <a:effectLst/>
                        </a:rPr>
                        <a:t>Pohjois-Savo</a:t>
                      </a:r>
                      <a:endParaRPr lang="fi-FI" sz="11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8667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94 480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123 400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07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Rautalammilla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382EDC9E-A481-4F33-9503-5E7D8E1E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786439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6201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Rautavaaralla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10187DC-3A3F-44EA-B1A9-C69E8B2A2F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900501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9505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Siilinjärvellä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A2EC19BA-A4C5-400C-BE36-894341872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882155"/>
              </p:ext>
            </p:extLst>
          </p:nvPr>
        </p:nvGraphicFramePr>
        <p:xfrm>
          <a:off x="705739" y="1357059"/>
          <a:ext cx="10780522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005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Sonkajärvellä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989D99AD-0ED2-4C0C-8C1F-73BBC7DBF2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884445"/>
              </p:ext>
            </p:extLst>
          </p:nvPr>
        </p:nvGraphicFramePr>
        <p:xfrm>
          <a:off x="707780" y="1357059"/>
          <a:ext cx="10776439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880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Suonenjoella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F276FE58-2216-4037-A42D-508D682233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953665"/>
              </p:ext>
            </p:extLst>
          </p:nvPr>
        </p:nvGraphicFramePr>
        <p:xfrm>
          <a:off x="669000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3160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Tervossa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06C2522-F892-4764-927E-B2AB1ABFE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790600"/>
              </p:ext>
            </p:extLst>
          </p:nvPr>
        </p:nvGraphicFramePr>
        <p:xfrm>
          <a:off x="665877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0461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Tuusniemellä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8D27AEFD-CD81-4207-B9B8-FE1A857B9D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983285"/>
              </p:ext>
            </p:extLst>
          </p:nvPr>
        </p:nvGraphicFramePr>
        <p:xfrm>
          <a:off x="669000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8838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Varkaudessa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5BF877E-A8C3-456A-9C3E-7F0BA83431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502129"/>
              </p:ext>
            </p:extLst>
          </p:nvPr>
        </p:nvGraphicFramePr>
        <p:xfrm>
          <a:off x="665877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9695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Vesannolla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5762BD3-D9FE-4EE5-99A2-90CD842F73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124518"/>
              </p:ext>
            </p:extLst>
          </p:nvPr>
        </p:nvGraphicFramePr>
        <p:xfrm>
          <a:off x="669000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132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Vieremällä valmistuneet asunnot ja kesämökit 1/2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75DA09EA-BF9E-4214-827F-5B0D511CA6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85947"/>
              </p:ext>
            </p:extLst>
          </p:nvPr>
        </p:nvGraphicFramePr>
        <p:xfrm>
          <a:off x="669000" y="1357059"/>
          <a:ext cx="10854000" cy="49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085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2012–2013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2543BF06-DAEC-783E-7604-62CBC3D44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04176"/>
              </p:ext>
            </p:extLst>
          </p:nvPr>
        </p:nvGraphicFramePr>
        <p:xfrm>
          <a:off x="596430" y="1462185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82 365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88 057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136 936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126 626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031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Pohjois-Savossa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C35A7E4-7B1E-9CDC-B49B-8CD0EA3A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23761"/>
              </p:ext>
            </p:extLst>
          </p:nvPr>
        </p:nvGraphicFramePr>
        <p:xfrm>
          <a:off x="6301298" y="1475990"/>
          <a:ext cx="5472000" cy="485626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32256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7365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9CE73064-69D3-07CC-A048-E64EA1959482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  <p:graphicFrame>
        <p:nvGraphicFramePr>
          <p:cNvPr id="9" name="Taulukko 8">
            <a:extLst>
              <a:ext uri="{FF2B5EF4-FFF2-40B4-BE49-F238E27FC236}">
                <a16:creationId xmlns:a16="http://schemas.microsoft.com/office/drawing/2014/main" id="{AF0CE7DC-080C-2028-FA95-91AA9B6ED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25714"/>
              </p:ext>
            </p:extLst>
          </p:nvPr>
        </p:nvGraphicFramePr>
        <p:xfrm>
          <a:off x="510098" y="1475990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4868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82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Iisalmessa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FE29E608-072C-3126-C501-CFC740B82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72358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745862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6416833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C196624D-9AD8-60BC-BFDD-6E5D51224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97421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74EA5120-25C7-D67D-2F21-11213667A174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432273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Joroisissa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68C42B9C-574F-798E-E328-82218F78E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39937"/>
              </p:ext>
            </p:extLst>
          </p:nvPr>
        </p:nvGraphicFramePr>
        <p:xfrm>
          <a:off x="3358662" y="1825625"/>
          <a:ext cx="5470215" cy="32955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0215">
                  <a:extLst>
                    <a:ext uri="{9D8B030D-6E8A-4147-A177-3AD203B41FA5}">
                      <a16:colId xmlns:a16="http://schemas.microsoft.com/office/drawing/2014/main" val="21752437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63954176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70689397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059071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61524183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05783046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20486322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75180447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793909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68524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884438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08072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121647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56667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47203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381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07333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701664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311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721114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360915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123131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4E7606D5-09FE-BF2C-4850-C46E8C50891D}"/>
              </a:ext>
            </a:extLst>
          </p:cNvPr>
          <p:cNvSpPr txBox="1"/>
          <p:nvPr/>
        </p:nvSpPr>
        <p:spPr>
          <a:xfrm>
            <a:off x="1" y="6643173"/>
            <a:ext cx="2316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Tilastokeskus, erillistilaus</a:t>
            </a:r>
          </a:p>
        </p:txBody>
      </p:sp>
    </p:spTree>
    <p:extLst>
      <p:ext uri="{BB962C8B-B14F-4D97-AF65-F5344CB8AC3E}">
        <p14:creationId xmlns:p14="http://schemas.microsoft.com/office/powerpoint/2010/main" val="4196529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Kaavilla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0076FDA5-2027-B45E-EB6A-2BD2A4BF9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310610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61671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5299925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C1C6CFF5-C390-C3A0-7758-BDE5A8C28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48597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E42773B7-9A57-26F9-B0E9-E13121596EBD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3051506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Keiteleellä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A52B5CF-22E8-AED6-3897-480921B4A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799081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518824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821147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CAC08E7A-0798-11DA-171D-33CF80C8C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44189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B5599F9B-C658-0314-2482-51198D6ADA36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2363757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Kiuruvedellä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6D5D684C-E15B-3F27-EC7F-62D1D8A2F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29471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863671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5439312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0B0D9A81-4744-00E4-1412-59C7AB318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707510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30762D5D-C79F-5740-1305-0F2CC76A8D25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87629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Kuopiossa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0F1554A-2B4D-168C-34B4-38D6872C9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975057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31361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104573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47032AAB-C57D-8AFD-B468-0BA6E7FE6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53970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F2E79B6F-5E59-6802-7407-152EE7A98401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744267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Lapinlahdella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5600B295-99A5-E94B-5B1F-0CD28931F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0760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312033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558969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51437F6E-0E58-141A-D4F0-35B9AD5E0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478314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B7EAF32F-EEF1-D6B4-7E12-4FD41B80B9C9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3482749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Leppävirralla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C1FBC574-8BD4-C2C1-56CE-32FEDA96B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79888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92063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03933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3FB69813-E6F2-41D0-E32E-E6C6A8CD4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61251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FAE86AEF-2057-1A94-47D6-ED3D98CE8FB8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2187454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Pielavedellä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5DD388A-460B-0864-BCCD-6F499223D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676785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995092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592349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9F5D6C5F-C9C7-4AE9-F8B4-B919B331C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779295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A145D4F7-EEB2-6B88-549F-D85884803E99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212582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2014–2015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C39ECC89-B287-CE27-2673-271B36F88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97187"/>
              </p:ext>
            </p:extLst>
          </p:nvPr>
        </p:nvGraphicFramePr>
        <p:xfrm>
          <a:off x="596430" y="1496388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65 719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63 086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103 992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91 636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852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Rautalammilla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A389C68C-B100-5625-2C32-D81D06B78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16171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7216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9150271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5586614D-B983-1DCD-8F73-C47A9B01594D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6DC5A27E-BAB7-EAC3-222E-CBE55783D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41957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615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Rautavaaralla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0766F0AC-084C-A161-2A81-A5DD09C10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83779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10270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229676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5B208146-7C98-22E7-E432-9A7DD5E9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81609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9A0B1AD5-8151-14DD-A719-E6C3680ABB57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2930567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Siilinjärvellä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DB59471-C231-33F2-5652-429804A89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848486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86552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773615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DF3FC8DB-E71A-69E8-F5DF-6E5509285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71519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D540F050-A35E-E6A9-E2BA-0E4BC2F592AF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37705432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Sonkajärvellä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CF44BAA0-1696-7FD0-52A4-7197436C4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303551"/>
              </p:ext>
            </p:extLst>
          </p:nvPr>
        </p:nvGraphicFramePr>
        <p:xfrm>
          <a:off x="418703" y="1467318"/>
          <a:ext cx="5472000" cy="492901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933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6517116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161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537251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707B5E53-C139-B0CA-5F6B-F7E98BFFE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43938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9038EE9A-FDF2-FCBD-4CCD-90D2EC1091A6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9492325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Suonenjoella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C581C66B-0C52-60A2-89EC-1B686CCDE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8983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719381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9472501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1A366E72-6728-C2CC-4DCF-C62610987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37263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C5547F7D-B30B-A3B0-956B-28AF89E9E451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26640254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Tervossa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ADC2378E-516B-DB46-683F-D1C2FB89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56227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30960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715982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AB5483F1-8586-4AC5-15A2-FE9B256DF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284691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46A2ABA8-49F6-3C7A-F082-C7EE8D81D18D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2164172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Tuusniemellä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F0611A7-4FDC-F46F-9A33-B980FA8E7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77749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09934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249549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F7A21842-27B9-90C3-56AD-E0BFFF367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50127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6ED513F1-50C4-3798-CC15-D42F68A3EDCA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7629794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Varkaudessa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2F8DDC48-74FF-F5D5-8865-625BD4D48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14010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27104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8435303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D28E2F29-26D3-53CF-BDCB-C066573A6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281605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345288B0-0DF1-1AAD-C0D0-CC5DB7D0E60F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0782421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Vesannolla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689A5BD-684E-70FF-8120-37BE656BF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814690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68339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3756422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B75AA876-5FD8-7E1A-F1B3-25B7CA841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02517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D4A65BAF-C783-34F7-3FB7-E8975B0A3F1A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17372154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Vieremällä valmistuneet asunnot ja kesämökit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EA9D3681-BE6F-507E-5813-D492D5E81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01725"/>
              </p:ext>
            </p:extLst>
          </p:nvPr>
        </p:nvGraphicFramePr>
        <p:xfrm>
          <a:off x="418703" y="1483876"/>
          <a:ext cx="5472000" cy="493711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643654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920094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9426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017478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531575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12012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38706940"/>
                    </a:ext>
                  </a:extLst>
                </a:gridCol>
              </a:tblGrid>
              <a:tr h="42271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696915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5640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90631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93649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00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7329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59084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1188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2769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51719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0612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20665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3166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94004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2031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2119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3836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76053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11475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555392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08468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79583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7610445"/>
                  </a:ext>
                </a:extLst>
              </a:tr>
            </a:tbl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C58075CC-684C-5044-1362-33D1BEC4B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49073"/>
              </p:ext>
            </p:extLst>
          </p:nvPr>
        </p:nvGraphicFramePr>
        <p:xfrm>
          <a:off x="6301298" y="1483876"/>
          <a:ext cx="5472000" cy="48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433618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9857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55696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9821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73304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351583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80686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Vuosi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Omakoti- ja 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paritalot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Rivi-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Kerros-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talot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Erityisryhmien asuinrakennukset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Kesä-</a:t>
                      </a:r>
                    </a:p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mökit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Asuinrakennukset 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0" marR="28800" marT="7200" marB="7200" anchor="b"/>
                </a:tc>
                <a:extLst>
                  <a:ext uri="{0D108BD9-81ED-4DB2-BD59-A6C34878D82A}">
                    <a16:rowId xmlns:a16="http://schemas.microsoft.com/office/drawing/2014/main" val="20082814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09616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0253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15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1436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65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508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02477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538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73971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555093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45259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6303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6080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29131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9006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4503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67311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78132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33038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060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2429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3372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57FB92A4-1263-F33A-2989-A0646EF018F1}"/>
              </a:ext>
            </a:extLst>
          </p:cNvPr>
          <p:cNvSpPr txBox="1"/>
          <p:nvPr/>
        </p:nvSpPr>
        <p:spPr>
          <a:xfrm>
            <a:off x="0" y="6396335"/>
            <a:ext cx="891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HUOM! Vuodesta 2010 alkaen asuntotuotantotiedot eivät ole täysin vertailukelpoisia aiempiin vuosiin nähden rakennusluokituksen uudistuksen vuoksi. Vuodesta 2010 alkaen tilastossa on käytössä Rakennusluokitus 2018. Luokkien nimet on muutettu Rakennusluokitus 2018 -jaottelun mukaisiksi koko tilastohistorian ajalta, jolloin luokkien sisällöissä voi vuosina 1980–2009 olla poikkeavuuksia.</a:t>
            </a:r>
          </a:p>
          <a:p>
            <a:r>
              <a:rPr lang="fi-FI" sz="800" dirty="0"/>
              <a:t>Lähde: Tilastokeskus (vuodet 2010–2023 erillistilaus, vuodet 1980–2009 </a:t>
            </a:r>
            <a:r>
              <a:rPr lang="fi-FI" sz="800" dirty="0" err="1"/>
              <a:t>Altika</a:t>
            </a:r>
            <a:r>
              <a:rPr lang="fi-FI" sz="800" dirty="0"/>
              <a:t>-tietokanta)</a:t>
            </a:r>
          </a:p>
        </p:txBody>
      </p:sp>
    </p:spTree>
    <p:extLst>
      <p:ext uri="{BB962C8B-B14F-4D97-AF65-F5344CB8AC3E}">
        <p14:creationId xmlns:p14="http://schemas.microsoft.com/office/powerpoint/2010/main" val="209089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2016–2017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F3E6B3D5-E241-38CA-CD9D-67F3F14DA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560778"/>
              </p:ext>
            </p:extLst>
          </p:nvPr>
        </p:nvGraphicFramePr>
        <p:xfrm>
          <a:off x="596430" y="1462185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 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69 015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8 643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85 427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92 541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62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2018–2019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9E4ED709-C0AF-AD1B-81E8-4726596BF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28673"/>
              </p:ext>
            </p:extLst>
          </p:nvPr>
        </p:nvGraphicFramePr>
        <p:xfrm>
          <a:off x="596430" y="1462185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107 509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59 555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8 470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1 590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131 172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78 102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9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2020–2021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Lähde: Tilastokeskus, erillistilaus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3A05F305-735A-DCE0-F722-BA89770758FE}"/>
              </a:ext>
            </a:extLst>
          </p:cNvPr>
          <p:cNvGraphicFramePr>
            <a:graphicFrameLocks noGrp="1"/>
          </p:cNvGraphicFramePr>
          <p:nvPr/>
        </p:nvGraphicFramePr>
        <p:xfrm>
          <a:off x="596430" y="1462185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72 850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89 557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2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Pohjois-Savossa v. 2022–2023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627168"/>
            <a:ext cx="231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Lähde: Tilastokeskus, erillistilaus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3A05F305-735A-DCE0-F722-BA8977075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358571"/>
              </p:ext>
            </p:extLst>
          </p:nvPr>
        </p:nvGraphicFramePr>
        <p:xfrm>
          <a:off x="596430" y="1462185"/>
          <a:ext cx="10992893" cy="47881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12893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120612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7327962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361092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91773264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95716878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76456878"/>
                    </a:ext>
                  </a:extLst>
                </a:gridCol>
              </a:tblGrid>
              <a:tr h="520002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Omakoti- ja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paritalot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Rivitalot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kpl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</a:t>
                      </a:r>
                      <a:b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 m</a:t>
                      </a:r>
                      <a:r>
                        <a:rPr lang="fi-FI" sz="115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82 224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67 105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4098442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12694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451816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1716178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4671437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558534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6915635"/>
                  </a:ext>
                </a:extLst>
              </a:tr>
              <a:tr h="212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105 781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79 327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7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298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Valmistuneet asunnot koko maassa v. 2010–2023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1505E6F-C16B-EF87-B5E3-C99EDA2E0707}"/>
              </a:ext>
            </a:extLst>
          </p:cNvPr>
          <p:cNvSpPr txBox="1"/>
          <p:nvPr/>
        </p:nvSpPr>
        <p:spPr>
          <a:xfrm>
            <a:off x="0" y="6513639"/>
            <a:ext cx="832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Tilastokeskus, Rakennus- ja asuntotuotanto. Pientalot sisältävät omakotitalot, paritalot ja rivitalot. Asuntolarakennuksia ovat esimerkiksi oppilaitosten asuntolat. Erityisryhmien asuinrakennukset sisältävät asuinrakennukset, joissa on poikkeuksellisia tila- ja varusteratkaisuja ja joissa on tarjolla palveluasumista tai tehostettua palveluasumista.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B48B37A3-FDA4-16C7-46AB-3C01CFA1F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10071"/>
              </p:ext>
            </p:extLst>
          </p:nvPr>
        </p:nvGraphicFramePr>
        <p:xfrm>
          <a:off x="1682877" y="1459687"/>
          <a:ext cx="8820000" cy="494097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92208">
                  <a:extLst>
                    <a:ext uri="{9D8B030D-6E8A-4147-A177-3AD203B41FA5}">
                      <a16:colId xmlns:a16="http://schemas.microsoft.com/office/drawing/2014/main" val="153749375"/>
                    </a:ext>
                  </a:extLst>
                </a:gridCol>
                <a:gridCol w="1327792">
                  <a:extLst>
                    <a:ext uri="{9D8B030D-6E8A-4147-A177-3AD203B41FA5}">
                      <a16:colId xmlns:a16="http://schemas.microsoft.com/office/drawing/2014/main" val="345918546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40955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8421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05204153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27566596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899428856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Pientalot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Kerrostalot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Asuntola-rakennukset</a:t>
                      </a: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Erityisryhmien asuinrakennukset</a:t>
                      </a:r>
                    </a:p>
                  </a:txBody>
                  <a:tcPr marL="36000" marR="36000" marT="7200" marB="720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Asunnot yhteensä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Kerrosala (m</a:t>
                      </a:r>
                      <a:r>
                        <a:rPr lang="fi-FI" sz="115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fi-FI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36000" marR="36000" marT="7200" marB="7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25482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25 066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3 201 990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115832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3 953 759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75485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33 613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3 929 867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868241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3 528 427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323126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3 329 940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052923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10 674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16 668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27 453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2 981 754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925342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10 749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2 992 952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45250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3 220 858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44773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30 904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3 686 829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9223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31 575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42 602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3 612 054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7339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28 062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38 543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3 439 284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150749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37 216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3 313 293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02518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3 594 217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75533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8 829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31 721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40 882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1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3 539 005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1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8dda6fa3554db9c8ef6f8f9f85b7a1c4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8777c207f62fd242bf1ba7a7d500c15e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D9C44B1E-1E7E-4EF3-BD8E-4F147DDADC87}"/>
</file>

<file path=customXml/itemProps2.xml><?xml version="1.0" encoding="utf-8"?>
<ds:datastoreItem xmlns:ds="http://schemas.openxmlformats.org/officeDocument/2006/customXml" ds:itemID="{359F404E-480D-4419-A8F8-0DEBF78AF3C4}"/>
</file>

<file path=customXml/itemProps3.xml><?xml version="1.0" encoding="utf-8"?>
<ds:datastoreItem xmlns:ds="http://schemas.openxmlformats.org/officeDocument/2006/customXml" ds:itemID="{39B71208-0A77-4093-BE9F-102CD5794A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12153</Words>
  <Application>Microsoft Office PowerPoint</Application>
  <PresentationFormat>Laajakuva</PresentationFormat>
  <Paragraphs>8523</Paragraphs>
  <Slides>49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49</vt:i4>
      </vt:variant>
    </vt:vector>
  </HeadingPairs>
  <TitlesOfParts>
    <vt:vector size="54" baseType="lpstr">
      <vt:lpstr>Arial</vt:lpstr>
      <vt:lpstr>Calibri</vt:lpstr>
      <vt:lpstr>Franklin Gothic Book</vt:lpstr>
      <vt:lpstr>Franklin Gothic Medium</vt:lpstr>
      <vt:lpstr>Office-teema</vt:lpstr>
      <vt:lpstr>Valmistuneet asunnot ja vapaa-ajan asuinrakennukset Pohjois-Savossa v. 2010–2023 sekä 1980–2009</vt:lpstr>
      <vt:lpstr>Valmistuneet asunnot Pohjois-Savossa v. 2010–2011</vt:lpstr>
      <vt:lpstr>Valmistuneet asunnot Pohjois-Savossa v. 2012–2013</vt:lpstr>
      <vt:lpstr>Valmistuneet asunnot Pohjois-Savossa v. 2014–2015</vt:lpstr>
      <vt:lpstr>Valmistuneet asunnot Pohjois-Savossa v. 2016–2017</vt:lpstr>
      <vt:lpstr>Valmistuneet asunnot Pohjois-Savossa v. 2018–2019</vt:lpstr>
      <vt:lpstr>Valmistuneet asunnot Pohjois-Savossa v. 2020–2021</vt:lpstr>
      <vt:lpstr>Valmistuneet asunnot Pohjois-Savossa v. 2022–2023</vt:lpstr>
      <vt:lpstr>Valmistuneet asunnot koko maassa v. 2010–2023</vt:lpstr>
      <vt:lpstr>Pohjois-Savossa valmistuneet asunnot ja kesämökit 1/2</vt:lpstr>
      <vt:lpstr>Iisalmessa valmistuneet asunnot ja kesämökit 1/2</vt:lpstr>
      <vt:lpstr>Joroisissa valmistuneet asunnot ja kesämökit 1/2</vt:lpstr>
      <vt:lpstr>Kaavilla valmistuneet asunnot ja kesämökit 1/2</vt:lpstr>
      <vt:lpstr>Keiteleellä valmistuneet asunnot ja kesämökit 1/2</vt:lpstr>
      <vt:lpstr>Kiuruvedellä valmistuneet asunnot ja kesämökit 1/2</vt:lpstr>
      <vt:lpstr>Kuopiossa valmistuneet asunnot ja kesämökit 1/2</vt:lpstr>
      <vt:lpstr>Lapinlahdella valmistuneet asunnot ja kesämökit 1/2</vt:lpstr>
      <vt:lpstr>Leppävirralla valmistuneet asunnot ja kesämökit 1/2</vt:lpstr>
      <vt:lpstr>Pielavedellä valmistuneet asunnot ja kesämökit 1/2</vt:lpstr>
      <vt:lpstr>Rautalammilla valmistuneet asunnot ja kesämökit 1/2</vt:lpstr>
      <vt:lpstr>Rautavaaralla valmistuneet asunnot ja kesämökit 1/2</vt:lpstr>
      <vt:lpstr>Siilinjärvellä valmistuneet asunnot ja kesämökit 1/2</vt:lpstr>
      <vt:lpstr>Sonkajärvellä valmistuneet asunnot ja kesämökit 1/2</vt:lpstr>
      <vt:lpstr>Suonenjoella valmistuneet asunnot ja kesämökit 1/2</vt:lpstr>
      <vt:lpstr>Tervossa valmistuneet asunnot ja kesämökit 1/2</vt:lpstr>
      <vt:lpstr>Tuusniemellä valmistuneet asunnot ja kesämökit 1/2</vt:lpstr>
      <vt:lpstr>Varkaudessa valmistuneet asunnot ja kesämökit 1/2</vt:lpstr>
      <vt:lpstr>Vesannolla valmistuneet asunnot ja kesämökit 1/2</vt:lpstr>
      <vt:lpstr>Vieremällä valmistuneet asunnot ja kesämökit 1/2</vt:lpstr>
      <vt:lpstr>Pohjois-Savossa valmistuneet asunnot ja kesämökit 2/2</vt:lpstr>
      <vt:lpstr>Iisalmessa valmistuneet asunnot ja kesämökit 2/2</vt:lpstr>
      <vt:lpstr>Joroisissa valmistuneet asunnot ja kesämökit 2/2</vt:lpstr>
      <vt:lpstr>Kaavilla valmistuneet asunnot ja kesämökit 2/2</vt:lpstr>
      <vt:lpstr>Keiteleellä valmistuneet asunnot ja kesämökit 2/2</vt:lpstr>
      <vt:lpstr>Kiuruvedellä valmistuneet asunnot ja kesämökit 2/2</vt:lpstr>
      <vt:lpstr>Kuopiossa valmistuneet asunnot ja kesämökit 2/2</vt:lpstr>
      <vt:lpstr>Lapinlahdella valmistuneet asunnot ja kesämökit 2/2</vt:lpstr>
      <vt:lpstr>Leppävirralla valmistuneet asunnot ja kesämökit 2/2</vt:lpstr>
      <vt:lpstr>Pielavedellä valmistuneet asunnot ja kesämökit 2/2</vt:lpstr>
      <vt:lpstr>Rautalammilla valmistuneet asunnot ja kesämökit 2/2</vt:lpstr>
      <vt:lpstr>Rautavaaralla valmistuneet asunnot ja kesämökit 2/2</vt:lpstr>
      <vt:lpstr>Siilinjärvellä valmistuneet asunnot ja kesämökit 2/2</vt:lpstr>
      <vt:lpstr>Sonkajärvellä valmistuneet asunnot ja kesämökit 2/2</vt:lpstr>
      <vt:lpstr>Suonenjoella valmistuneet asunnot ja kesämökit 2/2</vt:lpstr>
      <vt:lpstr>Tervossa valmistuneet asunnot ja kesämökit 2/2</vt:lpstr>
      <vt:lpstr>Tuusniemellä valmistuneet asunnot ja kesämökit 2/2</vt:lpstr>
      <vt:lpstr>Varkaudessa valmistuneet asunnot ja kesämökit 2/2</vt:lpstr>
      <vt:lpstr>Vesannolla valmistuneet asunnot ja kesämökit 2/2</vt:lpstr>
      <vt:lpstr>Vieremällä valmistuneet asunnot ja kesämökit 2/2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2024-06-12T08:55:01Z</dcterms:created>
  <dcterms:modified xsi:type="dcterms:W3CDTF">2024-06-12T08:55:08Z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