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2.xml" ContentType="application/vnd.openxmlformats-officedocument.themeOverrid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3.xml" ContentType="application/vnd.openxmlformats-officedocument.themeOverrid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4.xml" ContentType="application/vnd.openxmlformats-officedocument.themeOverrid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5.xml" ContentType="application/vnd.openxmlformats-officedocument.themeOverride+xml"/>
  <Override PartName="/ppt/drawings/drawing18.xml" ContentType="application/vnd.openxmlformats-officedocument.drawingml.chartshapes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6.xml" ContentType="application/vnd.openxmlformats-officedocument.themeOverride+xml"/>
  <Override PartName="/ppt/drawings/drawing19.xml" ContentType="application/vnd.openxmlformats-officedocument.drawingml.chartshapes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drawings/drawing20.xml" ContentType="application/vnd.openxmlformats-officedocument.drawingml.chartshapes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drawings/drawing21.xml" ContentType="application/vnd.openxmlformats-officedocument.drawingml.chartshapes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drawings/drawing22.xml" ContentType="application/vnd.openxmlformats-officedocument.drawingml.chartshapes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drawings/drawing23.xml" ContentType="application/vnd.openxmlformats-officedocument.drawingml.chartshapes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theme/themeOverride7.xml" ContentType="application/vnd.openxmlformats-officedocument.themeOverride+xml"/>
  <Override PartName="/ppt/drawings/drawing24.xml" ContentType="application/vnd.openxmlformats-officedocument.drawingml.chartshapes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drawings/drawing25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3" r:id="rId2"/>
    <p:sldId id="261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71" r:id="rId28"/>
    <p:sldId id="297" r:id="rId29"/>
    <p:sldId id="298" r:id="rId30"/>
    <p:sldId id="299" r:id="rId3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4B18A5-2BE7-44C5-9599-379ECDC4B871}" v="35" dt="2024-06-11T12:04:50.065"/>
    <p1510:client id="{B87B934F-EBA3-4AE3-94F8-3EB7FDFA8F08}" v="2" dt="2024-06-11T08:32:14.7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Vaalea tyyli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163" autoAdjust="0"/>
  </p:normalViewPr>
  <p:slideViewPr>
    <p:cSldViewPr snapToGrid="0" snapToObjects="1">
      <p:cViewPr varScale="1">
        <p:scale>
          <a:sx n="107" d="100"/>
          <a:sy n="107" d="100"/>
        </p:scale>
        <p:origin x="7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25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5.xml"/><Relationship Id="rId1" Type="http://schemas.microsoft.com/office/2011/relationships/chartStyle" Target="style15.xml"/><Relationship Id="rId5" Type="http://schemas.openxmlformats.org/officeDocument/2006/relationships/chartUserShapes" Target="../drawings/drawing15.xml"/><Relationship Id="rId4" Type="http://schemas.openxmlformats.org/officeDocument/2006/relationships/oleObject" Target="https://pohjoissavofi.sharepoint.com/Aluekehitys/TILASTOT/Paketti2018/Asuminen_rakentaminen/astuotanto_vmuutos_1990_2023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6.xml"/><Relationship Id="rId1" Type="http://schemas.microsoft.com/office/2011/relationships/chartStyle" Target="style16.xml"/><Relationship Id="rId5" Type="http://schemas.openxmlformats.org/officeDocument/2006/relationships/chartUserShapes" Target="../drawings/drawing16.xml"/><Relationship Id="rId4" Type="http://schemas.openxmlformats.org/officeDocument/2006/relationships/oleObject" Target="https://pohjoissavofi.sharepoint.com/Aluekehitys/TILASTOT/Paketti2018/Asuminen_rakentaminen/astuotanto_vmuutos_1990_2023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7.xml"/><Relationship Id="rId1" Type="http://schemas.microsoft.com/office/2011/relationships/chartStyle" Target="style17.xml"/><Relationship Id="rId5" Type="http://schemas.openxmlformats.org/officeDocument/2006/relationships/chartUserShapes" Target="../drawings/drawing17.xml"/><Relationship Id="rId4" Type="http://schemas.openxmlformats.org/officeDocument/2006/relationships/oleObject" Target="https://pohjoissavofi.sharepoint.com/Aluekehitys/TILASTOT/Paketti2018/Asuminen_rakentaminen/astuotanto_vmuutos_1990_2023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18.xml"/><Relationship Id="rId1" Type="http://schemas.microsoft.com/office/2011/relationships/chartStyle" Target="style18.xml"/><Relationship Id="rId5" Type="http://schemas.openxmlformats.org/officeDocument/2006/relationships/chartUserShapes" Target="../drawings/drawing18.xml"/><Relationship Id="rId4" Type="http://schemas.openxmlformats.org/officeDocument/2006/relationships/oleObject" Target="https://pohjoissavofi.sharepoint.com/Aluekehitys/TILASTOT/Paketti2018/Asuminen_rakentaminen/astuotanto_vmuutos_1990_2023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19.xml"/><Relationship Id="rId1" Type="http://schemas.microsoft.com/office/2011/relationships/chartStyle" Target="style19.xml"/><Relationship Id="rId5" Type="http://schemas.openxmlformats.org/officeDocument/2006/relationships/chartUserShapes" Target="../drawings/drawing19.xml"/><Relationship Id="rId4" Type="http://schemas.openxmlformats.org/officeDocument/2006/relationships/oleObject" Target="https://pohjoissavofi.sharepoint.com/Aluekehitys/TILASTOT/Paketti2018/Asuminen_rakentaminen/astuotanto_vmuutos_1990_2023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chartUserShapes" Target="../drawings/drawing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chartUserShapes" Target="../drawings/drawing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chartUserShapes" Target="../drawings/drawing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chartUserShapes" Target="../drawings/drawing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24.xml"/><Relationship Id="rId1" Type="http://schemas.microsoft.com/office/2011/relationships/chartStyle" Target="style24.xml"/><Relationship Id="rId5" Type="http://schemas.openxmlformats.org/officeDocument/2006/relationships/chartUserShapes" Target="../drawings/drawing24.xml"/><Relationship Id="rId4" Type="http://schemas.openxmlformats.org/officeDocument/2006/relationships/oleObject" Target="https://pohjoissavofi.sharepoint.com/Aluekehitys/TILASTOT/Paketti2018/Asuminen_rakentaminen/astuotanto_vmuutos_1990_2023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chartUserShapes" Target="../drawings/drawing25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oleObject" Target="https://pohjoissavofi.sharepoint.com/Aluekehitys/TILASTOT/Paketti2018/Asuminen_rakentaminen/astuotanto_vmuutos_1990_2023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Asuminen_rakentaminen/astuotanto_vmuutos_1990_2023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Pohjois-Savon asuntotuotanto (kpl) ja kokonaisväestönmuutos (henk.) v. 1990–2023</a:t>
            </a:r>
          </a:p>
        </c:rich>
      </c:tx>
      <c:layout>
        <c:manualLayout>
          <c:xMode val="edge"/>
          <c:yMode val="edge"/>
          <c:x val="0.1608616102282075"/>
          <c:y val="2.8985501733519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Koonti!$A$8</c:f>
              <c:strCache>
                <c:ptCount val="1"/>
                <c:pt idx="0">
                  <c:v>Pohjois-Savo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Koonti!$B$8:$AI$8</c:f>
              <c:numCache>
                <c:formatCode>#,##0</c:formatCode>
                <c:ptCount val="34"/>
                <c:pt idx="0">
                  <c:v>3264</c:v>
                </c:pt>
                <c:pt idx="1">
                  <c:v>2896</c:v>
                </c:pt>
                <c:pt idx="2">
                  <c:v>1919</c:v>
                </c:pt>
                <c:pt idx="3">
                  <c:v>1652</c:v>
                </c:pt>
                <c:pt idx="4">
                  <c:v>1020</c:v>
                </c:pt>
                <c:pt idx="5">
                  <c:v>829</c:v>
                </c:pt>
                <c:pt idx="6">
                  <c:v>743</c:v>
                </c:pt>
                <c:pt idx="7">
                  <c:v>974</c:v>
                </c:pt>
                <c:pt idx="8">
                  <c:v>1111</c:v>
                </c:pt>
                <c:pt idx="9">
                  <c:v>1286</c:v>
                </c:pt>
                <c:pt idx="10">
                  <c:v>1209</c:v>
                </c:pt>
                <c:pt idx="11">
                  <c:v>1022</c:v>
                </c:pt>
                <c:pt idx="12">
                  <c:v>843</c:v>
                </c:pt>
                <c:pt idx="13">
                  <c:v>972</c:v>
                </c:pt>
                <c:pt idx="14">
                  <c:v>818</c:v>
                </c:pt>
                <c:pt idx="15">
                  <c:v>1294</c:v>
                </c:pt>
                <c:pt idx="16">
                  <c:v>1136</c:v>
                </c:pt>
                <c:pt idx="17">
                  <c:v>1262</c:v>
                </c:pt>
                <c:pt idx="18">
                  <c:v>1174</c:v>
                </c:pt>
                <c:pt idx="19">
                  <c:v>1006</c:v>
                </c:pt>
                <c:pt idx="20">
                  <c:v>842</c:v>
                </c:pt>
                <c:pt idx="21">
                  <c:v>1323</c:v>
                </c:pt>
                <c:pt idx="22">
                  <c:v>1332</c:v>
                </c:pt>
                <c:pt idx="23">
                  <c:v>1318</c:v>
                </c:pt>
                <c:pt idx="24">
                  <c:v>1151</c:v>
                </c:pt>
                <c:pt idx="25">
                  <c:v>1067</c:v>
                </c:pt>
                <c:pt idx="26">
                  <c:v>1095</c:v>
                </c:pt>
                <c:pt idx="27">
                  <c:v>1305</c:v>
                </c:pt>
                <c:pt idx="28">
                  <c:v>2143</c:v>
                </c:pt>
                <c:pt idx="29">
                  <c:v>1031</c:v>
                </c:pt>
                <c:pt idx="30">
                  <c:v>1448</c:v>
                </c:pt>
                <c:pt idx="31">
                  <c:v>1347</c:v>
                </c:pt>
                <c:pt idx="32">
                  <c:v>1703</c:v>
                </c:pt>
                <c:pt idx="33" formatCode="General">
                  <c:v>1258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92-48A0-A8B6-79B0BA0B5C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1"/>
          <c:tx>
            <c:strRef>
              <c:f>Koonti!$A$7</c:f>
              <c:strCache>
                <c:ptCount val="1"/>
                <c:pt idx="0">
                  <c:v>Pohjois-Savo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Koonti!$B$7:$AI$7</c:f>
              <c:numCache>
                <c:formatCode>#,##0</c:formatCode>
                <c:ptCount val="34"/>
                <c:pt idx="0">
                  <c:v>390</c:v>
                </c:pt>
                <c:pt idx="1">
                  <c:v>999</c:v>
                </c:pt>
                <c:pt idx="2">
                  <c:v>814</c:v>
                </c:pt>
                <c:pt idx="3">
                  <c:v>103</c:v>
                </c:pt>
                <c:pt idx="4">
                  <c:v>-86</c:v>
                </c:pt>
                <c:pt idx="5">
                  <c:v>-562</c:v>
                </c:pt>
                <c:pt idx="6">
                  <c:v>-664</c:v>
                </c:pt>
                <c:pt idx="7">
                  <c:v>-1066</c:v>
                </c:pt>
                <c:pt idx="8">
                  <c:v>-1632</c:v>
                </c:pt>
                <c:pt idx="9">
                  <c:v>-1553</c:v>
                </c:pt>
                <c:pt idx="10">
                  <c:v>-1754</c:v>
                </c:pt>
                <c:pt idx="11">
                  <c:v>-975</c:v>
                </c:pt>
                <c:pt idx="12">
                  <c:v>-936</c:v>
                </c:pt>
                <c:pt idx="13">
                  <c:v>-649</c:v>
                </c:pt>
                <c:pt idx="14">
                  <c:v>-339</c:v>
                </c:pt>
                <c:pt idx="15">
                  <c:v>-1057</c:v>
                </c:pt>
                <c:pt idx="16">
                  <c:v>-589</c:v>
                </c:pt>
                <c:pt idx="17">
                  <c:v>-727</c:v>
                </c:pt>
                <c:pt idx="18">
                  <c:v>-468</c:v>
                </c:pt>
                <c:pt idx="19">
                  <c:v>-294</c:v>
                </c:pt>
                <c:pt idx="20">
                  <c:v>-268</c:v>
                </c:pt>
                <c:pt idx="21">
                  <c:v>135</c:v>
                </c:pt>
                <c:pt idx="22">
                  <c:v>52</c:v>
                </c:pt>
                <c:pt idx="23">
                  <c:v>119</c:v>
                </c:pt>
                <c:pt idx="24">
                  <c:v>-58</c:v>
                </c:pt>
                <c:pt idx="25">
                  <c:v>-346</c:v>
                </c:pt>
                <c:pt idx="26">
                  <c:v>-424</c:v>
                </c:pt>
                <c:pt idx="27">
                  <c:v>-1245</c:v>
                </c:pt>
                <c:pt idx="28">
                  <c:v>-1156</c:v>
                </c:pt>
                <c:pt idx="29">
                  <c:v>-1411</c:v>
                </c:pt>
                <c:pt idx="30">
                  <c:v>-738</c:v>
                </c:pt>
                <c:pt idx="31">
                  <c:v>98</c:v>
                </c:pt>
                <c:pt idx="32" formatCode="General">
                  <c:v>-674</c:v>
                </c:pt>
                <c:pt idx="33" formatCode="General">
                  <c:v>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92-48A0-A8B6-79B0BA0B5C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4000"/>
          <c:min val="-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500"/>
      </c:valAx>
      <c:valAx>
        <c:axId val="741276016"/>
        <c:scaling>
          <c:orientation val="minMax"/>
          <c:max val="4000"/>
          <c:min val="-20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50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40417920923726341"/>
          <c:y val="0.15710326531764174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Sonkajärven asuntotuotanto (kpl) ja kokonaisväestönmuutos (henk.) v. 1990–2023</a:t>
            </a:r>
          </a:p>
        </c:rich>
      </c:tx>
      <c:layout>
        <c:manualLayout>
          <c:xMode val="edge"/>
          <c:yMode val="edge"/>
          <c:x val="0.1608616102282075"/>
          <c:y val="2.8985501733519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Koonti!$A$26</c:f>
              <c:strCache>
                <c:ptCount val="1"/>
                <c:pt idx="0">
                  <c:v>Sonkajärvi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Koonti!$B$26:$AI$26</c:f>
              <c:numCache>
                <c:formatCode>#,##0</c:formatCode>
                <c:ptCount val="34"/>
                <c:pt idx="0">
                  <c:v>52</c:v>
                </c:pt>
                <c:pt idx="1">
                  <c:v>63</c:v>
                </c:pt>
                <c:pt idx="2">
                  <c:v>28</c:v>
                </c:pt>
                <c:pt idx="3">
                  <c:v>16</c:v>
                </c:pt>
                <c:pt idx="4">
                  <c:v>14</c:v>
                </c:pt>
                <c:pt idx="5">
                  <c:v>33</c:v>
                </c:pt>
                <c:pt idx="6">
                  <c:v>4</c:v>
                </c:pt>
                <c:pt idx="7">
                  <c:v>19</c:v>
                </c:pt>
                <c:pt idx="8">
                  <c:v>9</c:v>
                </c:pt>
                <c:pt idx="9">
                  <c:v>6</c:v>
                </c:pt>
                <c:pt idx="10">
                  <c:v>4</c:v>
                </c:pt>
                <c:pt idx="11">
                  <c:v>12</c:v>
                </c:pt>
                <c:pt idx="12">
                  <c:v>9</c:v>
                </c:pt>
                <c:pt idx="13">
                  <c:v>5</c:v>
                </c:pt>
                <c:pt idx="14">
                  <c:v>3</c:v>
                </c:pt>
                <c:pt idx="15">
                  <c:v>18</c:v>
                </c:pt>
                <c:pt idx="16">
                  <c:v>8</c:v>
                </c:pt>
                <c:pt idx="17">
                  <c:v>11</c:v>
                </c:pt>
                <c:pt idx="18">
                  <c:v>8</c:v>
                </c:pt>
                <c:pt idx="19">
                  <c:v>7</c:v>
                </c:pt>
                <c:pt idx="20">
                  <c:v>7</c:v>
                </c:pt>
                <c:pt idx="21">
                  <c:v>25</c:v>
                </c:pt>
                <c:pt idx="22">
                  <c:v>5</c:v>
                </c:pt>
                <c:pt idx="23">
                  <c:v>6</c:v>
                </c:pt>
                <c:pt idx="24">
                  <c:v>8</c:v>
                </c:pt>
                <c:pt idx="25">
                  <c:v>4</c:v>
                </c:pt>
                <c:pt idx="26">
                  <c:v>10</c:v>
                </c:pt>
                <c:pt idx="27">
                  <c:v>2</c:v>
                </c:pt>
                <c:pt idx="28">
                  <c:v>1</c:v>
                </c:pt>
                <c:pt idx="29">
                  <c:v>0</c:v>
                </c:pt>
                <c:pt idx="30">
                  <c:v>1</c:v>
                </c:pt>
                <c:pt idx="31">
                  <c:v>1</c:v>
                </c:pt>
                <c:pt idx="32">
                  <c:v>6</c:v>
                </c:pt>
                <c:pt idx="3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18-4EBE-875E-CC7174A50B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Koonti!$A$25</c:f>
              <c:strCache>
                <c:ptCount val="1"/>
                <c:pt idx="0">
                  <c:v>Sonkajärvi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Koonti!$B$25:$AI$25</c:f>
              <c:numCache>
                <c:formatCode>#,##0</c:formatCode>
                <c:ptCount val="34"/>
                <c:pt idx="0">
                  <c:v>-74</c:v>
                </c:pt>
                <c:pt idx="1">
                  <c:v>-52</c:v>
                </c:pt>
                <c:pt idx="2">
                  <c:v>-64</c:v>
                </c:pt>
                <c:pt idx="3">
                  <c:v>-52</c:v>
                </c:pt>
                <c:pt idx="4">
                  <c:v>-51</c:v>
                </c:pt>
                <c:pt idx="5">
                  <c:v>-140</c:v>
                </c:pt>
                <c:pt idx="6">
                  <c:v>-33</c:v>
                </c:pt>
                <c:pt idx="7">
                  <c:v>-33</c:v>
                </c:pt>
                <c:pt idx="8">
                  <c:v>-107</c:v>
                </c:pt>
                <c:pt idx="9">
                  <c:v>-102</c:v>
                </c:pt>
                <c:pt idx="10">
                  <c:v>-124</c:v>
                </c:pt>
                <c:pt idx="11">
                  <c:v>-117</c:v>
                </c:pt>
                <c:pt idx="12">
                  <c:v>-85</c:v>
                </c:pt>
                <c:pt idx="13">
                  <c:v>-63</c:v>
                </c:pt>
                <c:pt idx="14">
                  <c:v>-12</c:v>
                </c:pt>
                <c:pt idx="15">
                  <c:v>-44</c:v>
                </c:pt>
                <c:pt idx="16">
                  <c:v>-51</c:v>
                </c:pt>
                <c:pt idx="17">
                  <c:v>-75</c:v>
                </c:pt>
                <c:pt idx="18">
                  <c:v>-119</c:v>
                </c:pt>
                <c:pt idx="19">
                  <c:v>-12</c:v>
                </c:pt>
                <c:pt idx="20">
                  <c:v>-23</c:v>
                </c:pt>
                <c:pt idx="21">
                  <c:v>-71</c:v>
                </c:pt>
                <c:pt idx="22">
                  <c:v>-107</c:v>
                </c:pt>
                <c:pt idx="23">
                  <c:v>-39</c:v>
                </c:pt>
                <c:pt idx="24">
                  <c:v>-118</c:v>
                </c:pt>
                <c:pt idx="25">
                  <c:v>-58</c:v>
                </c:pt>
                <c:pt idx="26">
                  <c:v>-79</c:v>
                </c:pt>
                <c:pt idx="27">
                  <c:v>-124</c:v>
                </c:pt>
                <c:pt idx="28">
                  <c:v>-108</c:v>
                </c:pt>
                <c:pt idx="29">
                  <c:v>-70</c:v>
                </c:pt>
                <c:pt idx="30">
                  <c:v>-56</c:v>
                </c:pt>
                <c:pt idx="31">
                  <c:v>-64</c:v>
                </c:pt>
                <c:pt idx="32" formatCode="General">
                  <c:v>-105</c:v>
                </c:pt>
                <c:pt idx="33" formatCode="General">
                  <c:v>-35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18-4EBE-875E-CC7174A50B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75"/>
          <c:min val="-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25"/>
      </c:valAx>
      <c:valAx>
        <c:axId val="741276016"/>
        <c:scaling>
          <c:orientation val="minMax"/>
          <c:max val="75"/>
          <c:min val="-15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25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4702380952380953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Vieremän asuntotuotanto (kpl) ja kokonaisväestönmuutos (henk.) v. 1990–2023</a:t>
            </a:r>
          </a:p>
        </c:rich>
      </c:tx>
      <c:layout>
        <c:manualLayout>
          <c:xMode val="edge"/>
          <c:yMode val="edge"/>
          <c:x val="0.1608616102282075"/>
          <c:y val="2.8985501733519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Koonti!$A$28</c:f>
              <c:strCache>
                <c:ptCount val="1"/>
                <c:pt idx="0">
                  <c:v>Vieremä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Koonti!$B$28:$AI$28</c:f>
              <c:numCache>
                <c:formatCode>#,##0</c:formatCode>
                <c:ptCount val="34"/>
                <c:pt idx="0">
                  <c:v>62</c:v>
                </c:pt>
                <c:pt idx="1">
                  <c:v>47</c:v>
                </c:pt>
                <c:pt idx="2">
                  <c:v>17</c:v>
                </c:pt>
                <c:pt idx="3">
                  <c:v>29</c:v>
                </c:pt>
                <c:pt idx="4">
                  <c:v>11</c:v>
                </c:pt>
                <c:pt idx="5">
                  <c:v>19</c:v>
                </c:pt>
                <c:pt idx="6">
                  <c:v>11</c:v>
                </c:pt>
                <c:pt idx="7">
                  <c:v>31</c:v>
                </c:pt>
                <c:pt idx="8">
                  <c:v>11</c:v>
                </c:pt>
                <c:pt idx="9">
                  <c:v>4</c:v>
                </c:pt>
                <c:pt idx="10">
                  <c:v>25</c:v>
                </c:pt>
                <c:pt idx="11">
                  <c:v>6</c:v>
                </c:pt>
                <c:pt idx="12">
                  <c:v>8</c:v>
                </c:pt>
                <c:pt idx="13">
                  <c:v>5</c:v>
                </c:pt>
                <c:pt idx="14">
                  <c:v>5</c:v>
                </c:pt>
                <c:pt idx="15">
                  <c:v>10</c:v>
                </c:pt>
                <c:pt idx="16">
                  <c:v>35</c:v>
                </c:pt>
                <c:pt idx="17">
                  <c:v>14</c:v>
                </c:pt>
                <c:pt idx="18">
                  <c:v>31</c:v>
                </c:pt>
                <c:pt idx="19">
                  <c:v>16</c:v>
                </c:pt>
                <c:pt idx="20">
                  <c:v>17</c:v>
                </c:pt>
                <c:pt idx="21">
                  <c:v>10</c:v>
                </c:pt>
                <c:pt idx="22">
                  <c:v>8</c:v>
                </c:pt>
                <c:pt idx="23">
                  <c:v>10</c:v>
                </c:pt>
                <c:pt idx="24">
                  <c:v>6</c:v>
                </c:pt>
                <c:pt idx="25">
                  <c:v>5</c:v>
                </c:pt>
                <c:pt idx="26">
                  <c:v>5</c:v>
                </c:pt>
                <c:pt idx="27">
                  <c:v>3</c:v>
                </c:pt>
                <c:pt idx="28">
                  <c:v>13</c:v>
                </c:pt>
                <c:pt idx="29">
                  <c:v>52</c:v>
                </c:pt>
                <c:pt idx="30">
                  <c:v>2</c:v>
                </c:pt>
                <c:pt idx="31">
                  <c:v>11</c:v>
                </c:pt>
                <c:pt idx="32">
                  <c:v>17</c:v>
                </c:pt>
                <c:pt idx="33" formatCode="General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9F-44F6-84B4-AFF661CD5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Koonti!$A$27</c:f>
              <c:strCache>
                <c:ptCount val="1"/>
                <c:pt idx="0">
                  <c:v>Vieremä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Koonti!$B$27:$AI$27</c:f>
              <c:numCache>
                <c:formatCode>#,##0</c:formatCode>
                <c:ptCount val="34"/>
                <c:pt idx="0">
                  <c:v>-50</c:v>
                </c:pt>
                <c:pt idx="1">
                  <c:v>-21</c:v>
                </c:pt>
                <c:pt idx="2">
                  <c:v>4</c:v>
                </c:pt>
                <c:pt idx="3">
                  <c:v>-10</c:v>
                </c:pt>
                <c:pt idx="4">
                  <c:v>-13</c:v>
                </c:pt>
                <c:pt idx="5">
                  <c:v>-102</c:v>
                </c:pt>
                <c:pt idx="6">
                  <c:v>-12</c:v>
                </c:pt>
                <c:pt idx="7">
                  <c:v>-72</c:v>
                </c:pt>
                <c:pt idx="8">
                  <c:v>-39</c:v>
                </c:pt>
                <c:pt idx="9">
                  <c:v>-57</c:v>
                </c:pt>
                <c:pt idx="10">
                  <c:v>-96</c:v>
                </c:pt>
                <c:pt idx="11">
                  <c:v>-67</c:v>
                </c:pt>
                <c:pt idx="12">
                  <c:v>-48</c:v>
                </c:pt>
                <c:pt idx="13">
                  <c:v>-91</c:v>
                </c:pt>
                <c:pt idx="14">
                  <c:v>-12</c:v>
                </c:pt>
                <c:pt idx="15">
                  <c:v>-18</c:v>
                </c:pt>
                <c:pt idx="16">
                  <c:v>-30</c:v>
                </c:pt>
                <c:pt idx="17">
                  <c:v>-41</c:v>
                </c:pt>
                <c:pt idx="18">
                  <c:v>8</c:v>
                </c:pt>
                <c:pt idx="19">
                  <c:v>-77</c:v>
                </c:pt>
                <c:pt idx="20">
                  <c:v>-3</c:v>
                </c:pt>
                <c:pt idx="21">
                  <c:v>-20</c:v>
                </c:pt>
                <c:pt idx="22">
                  <c:v>-32</c:v>
                </c:pt>
                <c:pt idx="23">
                  <c:v>-56</c:v>
                </c:pt>
                <c:pt idx="24">
                  <c:v>-58</c:v>
                </c:pt>
                <c:pt idx="25">
                  <c:v>-59</c:v>
                </c:pt>
                <c:pt idx="26">
                  <c:v>-36</c:v>
                </c:pt>
                <c:pt idx="27">
                  <c:v>-36</c:v>
                </c:pt>
                <c:pt idx="28">
                  <c:v>-9</c:v>
                </c:pt>
                <c:pt idx="29">
                  <c:v>-97</c:v>
                </c:pt>
                <c:pt idx="30">
                  <c:v>-57</c:v>
                </c:pt>
                <c:pt idx="31">
                  <c:v>-32</c:v>
                </c:pt>
                <c:pt idx="32" formatCode="General">
                  <c:v>-63</c:v>
                </c:pt>
                <c:pt idx="33" formatCode="General">
                  <c:v>-40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9F-44F6-84B4-AFF661CD5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80"/>
          <c:min val="-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20"/>
      </c:valAx>
      <c:valAx>
        <c:axId val="741276016"/>
        <c:scaling>
          <c:orientation val="minMax"/>
          <c:max val="80"/>
          <c:min val="-12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2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4702380952380953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Ylä-Savon asuntotuotanto (kpl) ja kokonaisväestönmuutos (henk.) v. 1990–2023</a:t>
            </a:r>
          </a:p>
        </c:rich>
      </c:tx>
      <c:layout>
        <c:manualLayout>
          <c:xMode val="edge"/>
          <c:yMode val="edge"/>
          <c:x val="0.1608616102282075"/>
          <c:y val="2.8985501733519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Koonti!$A$30</c:f>
              <c:strCache>
                <c:ptCount val="1"/>
                <c:pt idx="0">
                  <c:v>Ylä-Savon seutukunta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Koonti!$B$30:$AI$30</c:f>
              <c:numCache>
                <c:formatCode>#,##0</c:formatCode>
                <c:ptCount val="34"/>
                <c:pt idx="0">
                  <c:v>757</c:v>
                </c:pt>
                <c:pt idx="1">
                  <c:v>579</c:v>
                </c:pt>
                <c:pt idx="2">
                  <c:v>409</c:v>
                </c:pt>
                <c:pt idx="3">
                  <c:v>281</c:v>
                </c:pt>
                <c:pt idx="4">
                  <c:v>376</c:v>
                </c:pt>
                <c:pt idx="5">
                  <c:v>188</c:v>
                </c:pt>
                <c:pt idx="6">
                  <c:v>167</c:v>
                </c:pt>
                <c:pt idx="7">
                  <c:v>286</c:v>
                </c:pt>
                <c:pt idx="8">
                  <c:v>227</c:v>
                </c:pt>
                <c:pt idx="9">
                  <c:v>234</c:v>
                </c:pt>
                <c:pt idx="10">
                  <c:v>235</c:v>
                </c:pt>
                <c:pt idx="11">
                  <c:v>131</c:v>
                </c:pt>
                <c:pt idx="12">
                  <c:v>110</c:v>
                </c:pt>
                <c:pt idx="13">
                  <c:v>137</c:v>
                </c:pt>
                <c:pt idx="14">
                  <c:v>113</c:v>
                </c:pt>
                <c:pt idx="15">
                  <c:v>218</c:v>
                </c:pt>
                <c:pt idx="16">
                  <c:v>247</c:v>
                </c:pt>
                <c:pt idx="17">
                  <c:v>246</c:v>
                </c:pt>
                <c:pt idx="18">
                  <c:v>246</c:v>
                </c:pt>
                <c:pt idx="19">
                  <c:v>160</c:v>
                </c:pt>
                <c:pt idx="20">
                  <c:v>127</c:v>
                </c:pt>
                <c:pt idx="21">
                  <c:v>131</c:v>
                </c:pt>
                <c:pt idx="22">
                  <c:v>224</c:v>
                </c:pt>
                <c:pt idx="23">
                  <c:v>126</c:v>
                </c:pt>
                <c:pt idx="24">
                  <c:v>153</c:v>
                </c:pt>
                <c:pt idx="25">
                  <c:v>84</c:v>
                </c:pt>
                <c:pt idx="26">
                  <c:v>68</c:v>
                </c:pt>
                <c:pt idx="27">
                  <c:v>72</c:v>
                </c:pt>
                <c:pt idx="28">
                  <c:v>77</c:v>
                </c:pt>
                <c:pt idx="29">
                  <c:v>53</c:v>
                </c:pt>
                <c:pt idx="30">
                  <c:v>85</c:v>
                </c:pt>
                <c:pt idx="31">
                  <c:v>64</c:v>
                </c:pt>
                <c:pt idx="32">
                  <c:v>74</c:v>
                </c:pt>
                <c:pt idx="33" formatCode="General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30-4191-8D88-58D748A04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Koonti!$A$29</c:f>
              <c:strCache>
                <c:ptCount val="1"/>
                <c:pt idx="0">
                  <c:v>Ylä-Savon seutukunta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Koonti!$B$29:$AI$29</c:f>
              <c:numCache>
                <c:formatCode>#,##0</c:formatCode>
                <c:ptCount val="34"/>
                <c:pt idx="0">
                  <c:v>-195</c:v>
                </c:pt>
                <c:pt idx="1">
                  <c:v>-87</c:v>
                </c:pt>
                <c:pt idx="2">
                  <c:v>-7</c:v>
                </c:pt>
                <c:pt idx="3">
                  <c:v>-213</c:v>
                </c:pt>
                <c:pt idx="4">
                  <c:v>-184</c:v>
                </c:pt>
                <c:pt idx="5">
                  <c:v>-518</c:v>
                </c:pt>
                <c:pt idx="6">
                  <c:v>-484</c:v>
                </c:pt>
                <c:pt idx="7">
                  <c:v>-793</c:v>
                </c:pt>
                <c:pt idx="8">
                  <c:v>-817</c:v>
                </c:pt>
                <c:pt idx="9">
                  <c:v>-693</c:v>
                </c:pt>
                <c:pt idx="10">
                  <c:v>-888</c:v>
                </c:pt>
                <c:pt idx="11">
                  <c:v>-817</c:v>
                </c:pt>
                <c:pt idx="12">
                  <c:v>-565</c:v>
                </c:pt>
                <c:pt idx="13">
                  <c:v>-683</c:v>
                </c:pt>
                <c:pt idx="14">
                  <c:v>-332</c:v>
                </c:pt>
                <c:pt idx="15">
                  <c:v>-551</c:v>
                </c:pt>
                <c:pt idx="16">
                  <c:v>-496</c:v>
                </c:pt>
                <c:pt idx="17">
                  <c:v>-462</c:v>
                </c:pt>
                <c:pt idx="18">
                  <c:v>-289</c:v>
                </c:pt>
                <c:pt idx="19">
                  <c:v>-526</c:v>
                </c:pt>
                <c:pt idx="20">
                  <c:v>-407</c:v>
                </c:pt>
                <c:pt idx="21">
                  <c:v>-258</c:v>
                </c:pt>
                <c:pt idx="22">
                  <c:v>-450</c:v>
                </c:pt>
                <c:pt idx="23">
                  <c:v>-446</c:v>
                </c:pt>
                <c:pt idx="24">
                  <c:v>-495</c:v>
                </c:pt>
                <c:pt idx="25">
                  <c:v>-616</c:v>
                </c:pt>
                <c:pt idx="26">
                  <c:v>-625</c:v>
                </c:pt>
                <c:pt idx="27">
                  <c:v>-749</c:v>
                </c:pt>
                <c:pt idx="28">
                  <c:v>-680</c:v>
                </c:pt>
                <c:pt idx="29">
                  <c:v>-707</c:v>
                </c:pt>
                <c:pt idx="30">
                  <c:v>-745</c:v>
                </c:pt>
                <c:pt idx="31">
                  <c:v>-580</c:v>
                </c:pt>
                <c:pt idx="32" formatCode="General">
                  <c:v>-830</c:v>
                </c:pt>
                <c:pt idx="33" formatCode="General">
                  <c:v>-565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30-4191-8D88-58D748A04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800"/>
          <c:min val="-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100"/>
      </c:valAx>
      <c:valAx>
        <c:axId val="741276016"/>
        <c:scaling>
          <c:orientation val="minMax"/>
          <c:max val="800"/>
          <c:min val="-10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10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3694444444444445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Suonenjoen asuntotuotanto (kpl) ja kokonaisväestönmuutos (henk.) v. 1990–2023</a:t>
            </a:r>
          </a:p>
        </c:rich>
      </c:tx>
      <c:layout>
        <c:manualLayout>
          <c:xMode val="edge"/>
          <c:yMode val="edge"/>
          <c:x val="0.1608616102282075"/>
          <c:y val="2.8985501733519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Koonti!$A$32</c:f>
              <c:strCache>
                <c:ptCount val="1"/>
                <c:pt idx="0">
                  <c:v>Suonenjoki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Koonti!$B$32:$AI$32</c:f>
              <c:numCache>
                <c:formatCode>#,##0</c:formatCode>
                <c:ptCount val="34"/>
                <c:pt idx="0">
                  <c:v>65</c:v>
                </c:pt>
                <c:pt idx="1">
                  <c:v>93</c:v>
                </c:pt>
                <c:pt idx="2">
                  <c:v>48</c:v>
                </c:pt>
                <c:pt idx="3">
                  <c:v>31</c:v>
                </c:pt>
                <c:pt idx="4">
                  <c:v>22</c:v>
                </c:pt>
                <c:pt idx="5">
                  <c:v>16</c:v>
                </c:pt>
                <c:pt idx="6">
                  <c:v>8</c:v>
                </c:pt>
                <c:pt idx="7">
                  <c:v>15</c:v>
                </c:pt>
                <c:pt idx="8">
                  <c:v>48</c:v>
                </c:pt>
                <c:pt idx="9">
                  <c:v>6</c:v>
                </c:pt>
                <c:pt idx="10">
                  <c:v>14</c:v>
                </c:pt>
                <c:pt idx="11">
                  <c:v>13</c:v>
                </c:pt>
                <c:pt idx="12">
                  <c:v>10</c:v>
                </c:pt>
                <c:pt idx="13">
                  <c:v>8</c:v>
                </c:pt>
                <c:pt idx="14">
                  <c:v>31</c:v>
                </c:pt>
                <c:pt idx="15">
                  <c:v>16</c:v>
                </c:pt>
                <c:pt idx="16">
                  <c:v>54</c:v>
                </c:pt>
                <c:pt idx="17">
                  <c:v>22</c:v>
                </c:pt>
                <c:pt idx="18">
                  <c:v>73</c:v>
                </c:pt>
                <c:pt idx="19">
                  <c:v>13</c:v>
                </c:pt>
                <c:pt idx="20">
                  <c:v>14</c:v>
                </c:pt>
                <c:pt idx="21">
                  <c:v>70</c:v>
                </c:pt>
                <c:pt idx="22">
                  <c:v>19</c:v>
                </c:pt>
                <c:pt idx="23">
                  <c:v>7</c:v>
                </c:pt>
                <c:pt idx="24">
                  <c:v>22</c:v>
                </c:pt>
                <c:pt idx="25">
                  <c:v>14</c:v>
                </c:pt>
                <c:pt idx="26">
                  <c:v>5</c:v>
                </c:pt>
                <c:pt idx="27">
                  <c:v>4</c:v>
                </c:pt>
                <c:pt idx="28">
                  <c:v>6</c:v>
                </c:pt>
                <c:pt idx="29">
                  <c:v>6</c:v>
                </c:pt>
                <c:pt idx="30">
                  <c:v>4</c:v>
                </c:pt>
                <c:pt idx="31">
                  <c:v>31</c:v>
                </c:pt>
                <c:pt idx="32">
                  <c:v>2</c:v>
                </c:pt>
                <c:pt idx="3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62-44E0-A16A-710F10B51F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Koonti!$A$31</c:f>
              <c:strCache>
                <c:ptCount val="1"/>
                <c:pt idx="0">
                  <c:v>Suonenjoki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Koonti!$B$31:$AI$31</c:f>
              <c:numCache>
                <c:formatCode>#,##0</c:formatCode>
                <c:ptCount val="34"/>
                <c:pt idx="0">
                  <c:v>-84</c:v>
                </c:pt>
                <c:pt idx="1">
                  <c:v>37</c:v>
                </c:pt>
                <c:pt idx="2">
                  <c:v>-14</c:v>
                </c:pt>
                <c:pt idx="3">
                  <c:v>-48</c:v>
                </c:pt>
                <c:pt idx="4">
                  <c:v>7</c:v>
                </c:pt>
                <c:pt idx="5">
                  <c:v>-103</c:v>
                </c:pt>
                <c:pt idx="6">
                  <c:v>-56</c:v>
                </c:pt>
                <c:pt idx="7">
                  <c:v>-114</c:v>
                </c:pt>
                <c:pt idx="8">
                  <c:v>-93</c:v>
                </c:pt>
                <c:pt idx="9">
                  <c:v>-94</c:v>
                </c:pt>
                <c:pt idx="10">
                  <c:v>-155</c:v>
                </c:pt>
                <c:pt idx="11">
                  <c:v>-56</c:v>
                </c:pt>
                <c:pt idx="12">
                  <c:v>-106</c:v>
                </c:pt>
                <c:pt idx="13">
                  <c:v>-99</c:v>
                </c:pt>
                <c:pt idx="14">
                  <c:v>49</c:v>
                </c:pt>
                <c:pt idx="15">
                  <c:v>-70</c:v>
                </c:pt>
                <c:pt idx="16">
                  <c:v>-25</c:v>
                </c:pt>
                <c:pt idx="17">
                  <c:v>-63</c:v>
                </c:pt>
                <c:pt idx="18">
                  <c:v>-71</c:v>
                </c:pt>
                <c:pt idx="19">
                  <c:v>4</c:v>
                </c:pt>
                <c:pt idx="20">
                  <c:v>-13</c:v>
                </c:pt>
                <c:pt idx="21">
                  <c:v>-21</c:v>
                </c:pt>
                <c:pt idx="22">
                  <c:v>-81</c:v>
                </c:pt>
                <c:pt idx="23">
                  <c:v>-40</c:v>
                </c:pt>
                <c:pt idx="24">
                  <c:v>-37</c:v>
                </c:pt>
                <c:pt idx="25">
                  <c:v>-29</c:v>
                </c:pt>
                <c:pt idx="26">
                  <c:v>-78</c:v>
                </c:pt>
                <c:pt idx="27">
                  <c:v>-46</c:v>
                </c:pt>
                <c:pt idx="28">
                  <c:v>-121</c:v>
                </c:pt>
                <c:pt idx="29">
                  <c:v>-81</c:v>
                </c:pt>
                <c:pt idx="30">
                  <c:v>-133</c:v>
                </c:pt>
                <c:pt idx="31">
                  <c:v>-40</c:v>
                </c:pt>
                <c:pt idx="32" formatCode="General">
                  <c:v>-128</c:v>
                </c:pt>
                <c:pt idx="33" formatCode="General">
                  <c:v>-55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62-44E0-A16A-710F10B51F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100"/>
          <c:min val="-1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20"/>
      </c:valAx>
      <c:valAx>
        <c:axId val="741276016"/>
        <c:scaling>
          <c:orientation val="minMax"/>
          <c:max val="100"/>
          <c:min val="-18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2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9.91468253968254E-2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Rautalammin asuntotuotanto (kpl) ja kokonaisväestönmuutos (henk.) v. 1990–2023</a:t>
            </a:r>
          </a:p>
        </c:rich>
      </c:tx>
      <c:layout>
        <c:manualLayout>
          <c:xMode val="edge"/>
          <c:yMode val="edge"/>
          <c:x val="0.1608616102282075"/>
          <c:y val="2.8985501733519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Koonti!$A$34</c:f>
              <c:strCache>
                <c:ptCount val="1"/>
                <c:pt idx="0">
                  <c:v>Rautalampi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Koonti!$B$34:$AI$34</c:f>
              <c:numCache>
                <c:formatCode>#,##0</c:formatCode>
                <c:ptCount val="34"/>
                <c:pt idx="0">
                  <c:v>29</c:v>
                </c:pt>
                <c:pt idx="1">
                  <c:v>30</c:v>
                </c:pt>
                <c:pt idx="2">
                  <c:v>17</c:v>
                </c:pt>
                <c:pt idx="3">
                  <c:v>16</c:v>
                </c:pt>
                <c:pt idx="4">
                  <c:v>28</c:v>
                </c:pt>
                <c:pt idx="5">
                  <c:v>4</c:v>
                </c:pt>
                <c:pt idx="6">
                  <c:v>6</c:v>
                </c:pt>
                <c:pt idx="7">
                  <c:v>0</c:v>
                </c:pt>
                <c:pt idx="8">
                  <c:v>7</c:v>
                </c:pt>
                <c:pt idx="9">
                  <c:v>20</c:v>
                </c:pt>
                <c:pt idx="10">
                  <c:v>7</c:v>
                </c:pt>
                <c:pt idx="11">
                  <c:v>2</c:v>
                </c:pt>
                <c:pt idx="12">
                  <c:v>3</c:v>
                </c:pt>
                <c:pt idx="13">
                  <c:v>3</c:v>
                </c:pt>
                <c:pt idx="14">
                  <c:v>8</c:v>
                </c:pt>
                <c:pt idx="15">
                  <c:v>5</c:v>
                </c:pt>
                <c:pt idx="16">
                  <c:v>14</c:v>
                </c:pt>
                <c:pt idx="17">
                  <c:v>9</c:v>
                </c:pt>
                <c:pt idx="18">
                  <c:v>7</c:v>
                </c:pt>
                <c:pt idx="19">
                  <c:v>4</c:v>
                </c:pt>
                <c:pt idx="20">
                  <c:v>7</c:v>
                </c:pt>
                <c:pt idx="21">
                  <c:v>6</c:v>
                </c:pt>
                <c:pt idx="22">
                  <c:v>11</c:v>
                </c:pt>
                <c:pt idx="23">
                  <c:v>8</c:v>
                </c:pt>
                <c:pt idx="24">
                  <c:v>4</c:v>
                </c:pt>
                <c:pt idx="25">
                  <c:v>6</c:v>
                </c:pt>
                <c:pt idx="26">
                  <c:v>16</c:v>
                </c:pt>
                <c:pt idx="27">
                  <c:v>3</c:v>
                </c:pt>
                <c:pt idx="28">
                  <c:v>5</c:v>
                </c:pt>
                <c:pt idx="29">
                  <c:v>21</c:v>
                </c:pt>
                <c:pt idx="30">
                  <c:v>1</c:v>
                </c:pt>
                <c:pt idx="31">
                  <c:v>0</c:v>
                </c:pt>
                <c:pt idx="32">
                  <c:v>2</c:v>
                </c:pt>
                <c:pt idx="3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F4-431E-9B62-246BBE95D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Koonti!$A$33</c:f>
              <c:strCache>
                <c:ptCount val="1"/>
                <c:pt idx="0">
                  <c:v>Rautalampi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Koonti!$B$33:$AI$33</c:f>
              <c:numCache>
                <c:formatCode>#,##0</c:formatCode>
                <c:ptCount val="34"/>
                <c:pt idx="0">
                  <c:v>-7</c:v>
                </c:pt>
                <c:pt idx="1">
                  <c:v>-16</c:v>
                </c:pt>
                <c:pt idx="2">
                  <c:v>-45</c:v>
                </c:pt>
                <c:pt idx="3">
                  <c:v>5</c:v>
                </c:pt>
                <c:pt idx="4">
                  <c:v>-86</c:v>
                </c:pt>
                <c:pt idx="5">
                  <c:v>-40</c:v>
                </c:pt>
                <c:pt idx="6">
                  <c:v>-57</c:v>
                </c:pt>
                <c:pt idx="7">
                  <c:v>-60</c:v>
                </c:pt>
                <c:pt idx="8">
                  <c:v>-103</c:v>
                </c:pt>
                <c:pt idx="9">
                  <c:v>-54</c:v>
                </c:pt>
                <c:pt idx="10">
                  <c:v>-85</c:v>
                </c:pt>
                <c:pt idx="11">
                  <c:v>-51</c:v>
                </c:pt>
                <c:pt idx="12">
                  <c:v>-37</c:v>
                </c:pt>
                <c:pt idx="13">
                  <c:v>-56</c:v>
                </c:pt>
                <c:pt idx="14">
                  <c:v>-16</c:v>
                </c:pt>
                <c:pt idx="15">
                  <c:v>-29</c:v>
                </c:pt>
                <c:pt idx="16">
                  <c:v>-75</c:v>
                </c:pt>
                <c:pt idx="17">
                  <c:v>-11</c:v>
                </c:pt>
                <c:pt idx="18">
                  <c:v>-54</c:v>
                </c:pt>
                <c:pt idx="19">
                  <c:v>-18</c:v>
                </c:pt>
                <c:pt idx="20">
                  <c:v>-45</c:v>
                </c:pt>
                <c:pt idx="21">
                  <c:v>6</c:v>
                </c:pt>
                <c:pt idx="22">
                  <c:v>-37</c:v>
                </c:pt>
                <c:pt idx="23">
                  <c:v>-18</c:v>
                </c:pt>
                <c:pt idx="24">
                  <c:v>-52</c:v>
                </c:pt>
                <c:pt idx="25">
                  <c:v>-71</c:v>
                </c:pt>
                <c:pt idx="26">
                  <c:v>-15</c:v>
                </c:pt>
                <c:pt idx="27">
                  <c:v>-33</c:v>
                </c:pt>
                <c:pt idx="28">
                  <c:v>-59</c:v>
                </c:pt>
                <c:pt idx="29">
                  <c:v>-75</c:v>
                </c:pt>
                <c:pt idx="30">
                  <c:v>-68</c:v>
                </c:pt>
                <c:pt idx="31">
                  <c:v>-20</c:v>
                </c:pt>
                <c:pt idx="32" formatCode="General">
                  <c:v>-69</c:v>
                </c:pt>
                <c:pt idx="33" formatCode="General">
                  <c:v>-31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F4-431E-9B62-246BBE95D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40"/>
          <c:min val="-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10"/>
      </c:valAx>
      <c:valAx>
        <c:axId val="741276016"/>
        <c:scaling>
          <c:orientation val="minMax"/>
          <c:max val="40"/>
          <c:min val="-12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1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3694444444444445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Tervon asuntotuotanto (kpl) ja kokonaisväestönmuutos (henk.) v. 1990–2023</a:t>
            </a:r>
          </a:p>
        </c:rich>
      </c:tx>
      <c:layout>
        <c:manualLayout>
          <c:xMode val="edge"/>
          <c:yMode val="edge"/>
          <c:x val="0.1608616102282075"/>
          <c:y val="2.8985501733519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Koonti!$A$36</c:f>
              <c:strCache>
                <c:ptCount val="1"/>
                <c:pt idx="0">
                  <c:v>Tervo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Koonti!$B$36:$AI$36</c:f>
              <c:numCache>
                <c:formatCode>#,##0</c:formatCode>
                <c:ptCount val="34"/>
                <c:pt idx="0">
                  <c:v>30</c:v>
                </c:pt>
                <c:pt idx="1">
                  <c:v>11</c:v>
                </c:pt>
                <c:pt idx="2">
                  <c:v>14</c:v>
                </c:pt>
                <c:pt idx="3">
                  <c:v>11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6</c:v>
                </c:pt>
                <c:pt idx="10">
                  <c:v>2</c:v>
                </c:pt>
                <c:pt idx="11">
                  <c:v>3</c:v>
                </c:pt>
                <c:pt idx="12">
                  <c:v>10</c:v>
                </c:pt>
                <c:pt idx="13">
                  <c:v>3</c:v>
                </c:pt>
                <c:pt idx="14">
                  <c:v>2</c:v>
                </c:pt>
                <c:pt idx="15">
                  <c:v>4</c:v>
                </c:pt>
                <c:pt idx="16">
                  <c:v>5</c:v>
                </c:pt>
                <c:pt idx="17">
                  <c:v>2</c:v>
                </c:pt>
                <c:pt idx="18">
                  <c:v>8</c:v>
                </c:pt>
                <c:pt idx="19">
                  <c:v>0</c:v>
                </c:pt>
                <c:pt idx="20">
                  <c:v>4</c:v>
                </c:pt>
                <c:pt idx="21">
                  <c:v>6</c:v>
                </c:pt>
                <c:pt idx="22">
                  <c:v>4</c:v>
                </c:pt>
                <c:pt idx="23">
                  <c:v>8</c:v>
                </c:pt>
                <c:pt idx="24">
                  <c:v>3</c:v>
                </c:pt>
                <c:pt idx="25">
                  <c:v>15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1</c:v>
                </c:pt>
                <c:pt idx="30">
                  <c:v>3</c:v>
                </c:pt>
                <c:pt idx="31">
                  <c:v>3</c:v>
                </c:pt>
                <c:pt idx="32">
                  <c:v>1</c:v>
                </c:pt>
                <c:pt idx="33" formatCode="General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FA-4975-8B89-8605401F4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Koonti!$A$35</c:f>
              <c:strCache>
                <c:ptCount val="1"/>
                <c:pt idx="0">
                  <c:v>Tervo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Koonti!$B$35:$AI$35</c:f>
              <c:numCache>
                <c:formatCode>#,##0</c:formatCode>
                <c:ptCount val="34"/>
                <c:pt idx="0">
                  <c:v>17</c:v>
                </c:pt>
                <c:pt idx="1">
                  <c:v>-4</c:v>
                </c:pt>
                <c:pt idx="2">
                  <c:v>-24</c:v>
                </c:pt>
                <c:pt idx="3">
                  <c:v>-12</c:v>
                </c:pt>
                <c:pt idx="4">
                  <c:v>-39</c:v>
                </c:pt>
                <c:pt idx="5">
                  <c:v>-24</c:v>
                </c:pt>
                <c:pt idx="6">
                  <c:v>-9</c:v>
                </c:pt>
                <c:pt idx="7">
                  <c:v>-7</c:v>
                </c:pt>
                <c:pt idx="8">
                  <c:v>-49</c:v>
                </c:pt>
                <c:pt idx="9">
                  <c:v>-54</c:v>
                </c:pt>
                <c:pt idx="10">
                  <c:v>-16</c:v>
                </c:pt>
                <c:pt idx="11">
                  <c:v>-43</c:v>
                </c:pt>
                <c:pt idx="12">
                  <c:v>-26</c:v>
                </c:pt>
                <c:pt idx="13">
                  <c:v>-5</c:v>
                </c:pt>
                <c:pt idx="14">
                  <c:v>-30</c:v>
                </c:pt>
                <c:pt idx="15">
                  <c:v>-55</c:v>
                </c:pt>
                <c:pt idx="16">
                  <c:v>-45</c:v>
                </c:pt>
                <c:pt idx="17">
                  <c:v>2</c:v>
                </c:pt>
                <c:pt idx="18">
                  <c:v>-42</c:v>
                </c:pt>
                <c:pt idx="19">
                  <c:v>-6</c:v>
                </c:pt>
                <c:pt idx="20">
                  <c:v>-38</c:v>
                </c:pt>
                <c:pt idx="21">
                  <c:v>-6</c:v>
                </c:pt>
                <c:pt idx="22">
                  <c:v>4</c:v>
                </c:pt>
                <c:pt idx="23">
                  <c:v>-35</c:v>
                </c:pt>
                <c:pt idx="24">
                  <c:v>-42</c:v>
                </c:pt>
                <c:pt idx="25">
                  <c:v>-19</c:v>
                </c:pt>
                <c:pt idx="26">
                  <c:v>3</c:v>
                </c:pt>
                <c:pt idx="27">
                  <c:v>-26</c:v>
                </c:pt>
                <c:pt idx="28">
                  <c:v>-18</c:v>
                </c:pt>
                <c:pt idx="29">
                  <c:v>-47</c:v>
                </c:pt>
                <c:pt idx="30">
                  <c:v>-17</c:v>
                </c:pt>
                <c:pt idx="31">
                  <c:v>-24</c:v>
                </c:pt>
                <c:pt idx="32" formatCode="General">
                  <c:v>-38</c:v>
                </c:pt>
                <c:pt idx="33" formatCode="General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FA-4975-8B89-8605401F4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40"/>
          <c:min val="-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10"/>
      </c:valAx>
      <c:valAx>
        <c:axId val="741276016"/>
        <c:scaling>
          <c:orientation val="minMax"/>
          <c:max val="40"/>
          <c:min val="-6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1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2686507936507938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Vesannon asuntotuotanto (kpl) ja kokonaisväestönmuutos (henk.) v. 1990–2023</a:t>
            </a:r>
          </a:p>
        </c:rich>
      </c:tx>
      <c:layout>
        <c:manualLayout>
          <c:xMode val="edge"/>
          <c:yMode val="edge"/>
          <c:x val="0.1608616102282075"/>
          <c:y val="2.8985501733519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Koonti!$A$38</c:f>
              <c:strCache>
                <c:ptCount val="1"/>
                <c:pt idx="0">
                  <c:v>Vesanto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Koonti!$B$38:$AI$38</c:f>
              <c:numCache>
                <c:formatCode>#,##0</c:formatCode>
                <c:ptCount val="34"/>
                <c:pt idx="0">
                  <c:v>61</c:v>
                </c:pt>
                <c:pt idx="1">
                  <c:v>37</c:v>
                </c:pt>
                <c:pt idx="2">
                  <c:v>19</c:v>
                </c:pt>
                <c:pt idx="3">
                  <c:v>33</c:v>
                </c:pt>
                <c:pt idx="4">
                  <c:v>4</c:v>
                </c:pt>
                <c:pt idx="5">
                  <c:v>2</c:v>
                </c:pt>
                <c:pt idx="6">
                  <c:v>7</c:v>
                </c:pt>
                <c:pt idx="7">
                  <c:v>3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3</c:v>
                </c:pt>
                <c:pt idx="12">
                  <c:v>2</c:v>
                </c:pt>
                <c:pt idx="13">
                  <c:v>3</c:v>
                </c:pt>
                <c:pt idx="14">
                  <c:v>4</c:v>
                </c:pt>
                <c:pt idx="15">
                  <c:v>5</c:v>
                </c:pt>
                <c:pt idx="16">
                  <c:v>1</c:v>
                </c:pt>
                <c:pt idx="17">
                  <c:v>3</c:v>
                </c:pt>
                <c:pt idx="18">
                  <c:v>4</c:v>
                </c:pt>
                <c:pt idx="19">
                  <c:v>4</c:v>
                </c:pt>
                <c:pt idx="20">
                  <c:v>1</c:v>
                </c:pt>
                <c:pt idx="21">
                  <c:v>4</c:v>
                </c:pt>
                <c:pt idx="22">
                  <c:v>7</c:v>
                </c:pt>
                <c:pt idx="23">
                  <c:v>5</c:v>
                </c:pt>
                <c:pt idx="24">
                  <c:v>3</c:v>
                </c:pt>
                <c:pt idx="25">
                  <c:v>8</c:v>
                </c:pt>
                <c:pt idx="26">
                  <c:v>1</c:v>
                </c:pt>
                <c:pt idx="27">
                  <c:v>3</c:v>
                </c:pt>
                <c:pt idx="28">
                  <c:v>3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 formatCode="General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8B-44FD-A557-16EF2349D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Koonti!$A$37</c:f>
              <c:strCache>
                <c:ptCount val="1"/>
                <c:pt idx="0">
                  <c:v>Vesanto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Koonti!$B$37:$AI$37</c:f>
              <c:numCache>
                <c:formatCode>#,##0</c:formatCode>
                <c:ptCount val="34"/>
                <c:pt idx="0">
                  <c:v>17</c:v>
                </c:pt>
                <c:pt idx="1">
                  <c:v>5</c:v>
                </c:pt>
                <c:pt idx="2">
                  <c:v>-26</c:v>
                </c:pt>
                <c:pt idx="3">
                  <c:v>-49</c:v>
                </c:pt>
                <c:pt idx="4">
                  <c:v>-24</c:v>
                </c:pt>
                <c:pt idx="5">
                  <c:v>-69</c:v>
                </c:pt>
                <c:pt idx="6">
                  <c:v>-67</c:v>
                </c:pt>
                <c:pt idx="7">
                  <c:v>-14</c:v>
                </c:pt>
                <c:pt idx="8">
                  <c:v>-49</c:v>
                </c:pt>
                <c:pt idx="9">
                  <c:v>-87</c:v>
                </c:pt>
                <c:pt idx="10">
                  <c:v>-53</c:v>
                </c:pt>
                <c:pt idx="11">
                  <c:v>-60</c:v>
                </c:pt>
                <c:pt idx="12">
                  <c:v>-55</c:v>
                </c:pt>
                <c:pt idx="13">
                  <c:v>-22</c:v>
                </c:pt>
                <c:pt idx="14">
                  <c:v>14</c:v>
                </c:pt>
                <c:pt idx="15">
                  <c:v>-106</c:v>
                </c:pt>
                <c:pt idx="16">
                  <c:v>-35</c:v>
                </c:pt>
                <c:pt idx="17">
                  <c:v>-71</c:v>
                </c:pt>
                <c:pt idx="18">
                  <c:v>-40</c:v>
                </c:pt>
                <c:pt idx="19">
                  <c:v>-25</c:v>
                </c:pt>
                <c:pt idx="20">
                  <c:v>14</c:v>
                </c:pt>
                <c:pt idx="21">
                  <c:v>-36</c:v>
                </c:pt>
                <c:pt idx="22">
                  <c:v>-62</c:v>
                </c:pt>
                <c:pt idx="23">
                  <c:v>-40</c:v>
                </c:pt>
                <c:pt idx="24">
                  <c:v>-44</c:v>
                </c:pt>
                <c:pt idx="25">
                  <c:v>-53</c:v>
                </c:pt>
                <c:pt idx="26">
                  <c:v>-43</c:v>
                </c:pt>
                <c:pt idx="27">
                  <c:v>-54</c:v>
                </c:pt>
                <c:pt idx="28">
                  <c:v>-36</c:v>
                </c:pt>
                <c:pt idx="29">
                  <c:v>-44</c:v>
                </c:pt>
                <c:pt idx="30">
                  <c:v>-42</c:v>
                </c:pt>
                <c:pt idx="31">
                  <c:v>-31</c:v>
                </c:pt>
                <c:pt idx="32" formatCode="General">
                  <c:v>-47</c:v>
                </c:pt>
                <c:pt idx="33" formatCode="General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8B-44FD-A557-16EF2349D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70"/>
          <c:min val="-1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10"/>
      </c:valAx>
      <c:valAx>
        <c:axId val="741276016"/>
        <c:scaling>
          <c:orientation val="minMax"/>
          <c:max val="70"/>
          <c:min val="-11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1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2686507936507938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Sisä-Savon asuntotuotanto</a:t>
            </a:r>
            <a:r>
              <a:rPr lang="fi-FI" sz="1600" b="1" baseline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(kpl) ja kokonaisväestönmuutos (henk.) v. 1990–2023</a:t>
            </a:r>
            <a:endParaRPr lang="fi-FI" sz="1600" b="1">
              <a:solidFill>
                <a:sysClr val="windowText" lastClr="000000"/>
              </a:solidFill>
              <a:latin typeface="Franklin Gothic Book" panose="020B0503020102020204" pitchFamily="34" charset="0"/>
            </a:endParaRPr>
          </a:p>
        </c:rich>
      </c:tx>
      <c:layout>
        <c:manualLayout>
          <c:xMode val="edge"/>
          <c:yMode val="edge"/>
          <c:x val="0.15330208333333334"/>
          <c:y val="2.89855158730158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Koonti!$A$40</c:f>
              <c:strCache>
                <c:ptCount val="1"/>
                <c:pt idx="0">
                  <c:v>Sisä-Savon seutukunta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Koonti!$B$40:$AI$40</c:f>
              <c:numCache>
                <c:formatCode>#,##0</c:formatCode>
                <c:ptCount val="34"/>
                <c:pt idx="0">
                  <c:v>185</c:v>
                </c:pt>
                <c:pt idx="1">
                  <c:v>171</c:v>
                </c:pt>
                <c:pt idx="2">
                  <c:v>98</c:v>
                </c:pt>
                <c:pt idx="3">
                  <c:v>91</c:v>
                </c:pt>
                <c:pt idx="4">
                  <c:v>60</c:v>
                </c:pt>
                <c:pt idx="5">
                  <c:v>27</c:v>
                </c:pt>
                <c:pt idx="6">
                  <c:v>25</c:v>
                </c:pt>
                <c:pt idx="7">
                  <c:v>20</c:v>
                </c:pt>
                <c:pt idx="8">
                  <c:v>62</c:v>
                </c:pt>
                <c:pt idx="9">
                  <c:v>37</c:v>
                </c:pt>
                <c:pt idx="10">
                  <c:v>28</c:v>
                </c:pt>
                <c:pt idx="11">
                  <c:v>21</c:v>
                </c:pt>
                <c:pt idx="12">
                  <c:v>25</c:v>
                </c:pt>
                <c:pt idx="13">
                  <c:v>17</c:v>
                </c:pt>
                <c:pt idx="14">
                  <c:v>45</c:v>
                </c:pt>
                <c:pt idx="15">
                  <c:v>30</c:v>
                </c:pt>
                <c:pt idx="16">
                  <c:v>74</c:v>
                </c:pt>
                <c:pt idx="17">
                  <c:v>36</c:v>
                </c:pt>
                <c:pt idx="18">
                  <c:v>92</c:v>
                </c:pt>
                <c:pt idx="19">
                  <c:v>21</c:v>
                </c:pt>
                <c:pt idx="20">
                  <c:v>26</c:v>
                </c:pt>
                <c:pt idx="21">
                  <c:v>85</c:v>
                </c:pt>
                <c:pt idx="22">
                  <c:v>41</c:v>
                </c:pt>
                <c:pt idx="23">
                  <c:v>28</c:v>
                </c:pt>
                <c:pt idx="24">
                  <c:v>32</c:v>
                </c:pt>
                <c:pt idx="25">
                  <c:v>41</c:v>
                </c:pt>
                <c:pt idx="26">
                  <c:v>22</c:v>
                </c:pt>
                <c:pt idx="27">
                  <c:v>10</c:v>
                </c:pt>
                <c:pt idx="28">
                  <c:v>14</c:v>
                </c:pt>
                <c:pt idx="29">
                  <c:v>11</c:v>
                </c:pt>
                <c:pt idx="30">
                  <c:v>8</c:v>
                </c:pt>
                <c:pt idx="31">
                  <c:v>35</c:v>
                </c:pt>
                <c:pt idx="32">
                  <c:v>6</c:v>
                </c:pt>
                <c:pt idx="33" formatCode="General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69-472A-A9DC-B75154F0C5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Koonti!$A$39</c:f>
              <c:strCache>
                <c:ptCount val="1"/>
                <c:pt idx="0">
                  <c:v>Sisä-Savon seutukunta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Koonti!$B$39:$AI$39</c:f>
              <c:numCache>
                <c:formatCode>#,##0</c:formatCode>
                <c:ptCount val="34"/>
                <c:pt idx="0">
                  <c:v>-57</c:v>
                </c:pt>
                <c:pt idx="1">
                  <c:v>22</c:v>
                </c:pt>
                <c:pt idx="2">
                  <c:v>-109</c:v>
                </c:pt>
                <c:pt idx="3">
                  <c:v>-104</c:v>
                </c:pt>
                <c:pt idx="4">
                  <c:v>-142</c:v>
                </c:pt>
                <c:pt idx="5">
                  <c:v>-236</c:v>
                </c:pt>
                <c:pt idx="6">
                  <c:v>-189</c:v>
                </c:pt>
                <c:pt idx="7">
                  <c:v>-195</c:v>
                </c:pt>
                <c:pt idx="8">
                  <c:v>-294</c:v>
                </c:pt>
                <c:pt idx="9">
                  <c:v>-289</c:v>
                </c:pt>
                <c:pt idx="10">
                  <c:v>-309</c:v>
                </c:pt>
                <c:pt idx="11">
                  <c:v>-210</c:v>
                </c:pt>
                <c:pt idx="12">
                  <c:v>-224</c:v>
                </c:pt>
                <c:pt idx="13">
                  <c:v>-182</c:v>
                </c:pt>
                <c:pt idx="14">
                  <c:v>17</c:v>
                </c:pt>
                <c:pt idx="15">
                  <c:v>-260</c:v>
                </c:pt>
                <c:pt idx="16">
                  <c:v>-180</c:v>
                </c:pt>
                <c:pt idx="17">
                  <c:v>-143</c:v>
                </c:pt>
                <c:pt idx="18">
                  <c:v>-207</c:v>
                </c:pt>
                <c:pt idx="19">
                  <c:v>-45</c:v>
                </c:pt>
                <c:pt idx="20">
                  <c:v>-82</c:v>
                </c:pt>
                <c:pt idx="21">
                  <c:v>-57</c:v>
                </c:pt>
                <c:pt idx="22">
                  <c:v>-176</c:v>
                </c:pt>
                <c:pt idx="23">
                  <c:v>-133</c:v>
                </c:pt>
                <c:pt idx="24">
                  <c:v>-175</c:v>
                </c:pt>
                <c:pt idx="25">
                  <c:v>-172</c:v>
                </c:pt>
                <c:pt idx="26">
                  <c:v>-133</c:v>
                </c:pt>
                <c:pt idx="27">
                  <c:v>-159</c:v>
                </c:pt>
                <c:pt idx="28">
                  <c:v>-234</c:v>
                </c:pt>
                <c:pt idx="29">
                  <c:v>-247</c:v>
                </c:pt>
                <c:pt idx="30">
                  <c:v>-260</c:v>
                </c:pt>
                <c:pt idx="31">
                  <c:v>-115</c:v>
                </c:pt>
                <c:pt idx="32" formatCode="General">
                  <c:v>-282</c:v>
                </c:pt>
                <c:pt idx="33" formatCode="General">
                  <c:v>-114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69-472A-A9DC-B75154F0C5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200"/>
          <c:min val="-3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40"/>
      </c:valAx>
      <c:valAx>
        <c:axId val="741276016"/>
        <c:scaling>
          <c:orientation val="minMax"/>
          <c:max val="200"/>
          <c:min val="-32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4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1930555555555555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Kaavin asuntotuotanto</a:t>
            </a:r>
            <a:r>
              <a:rPr lang="fi-FI" sz="1600" b="1" baseline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(kpl) ja kokonaisväestönmuutos (henk.) v. 1990–2023</a:t>
            </a:r>
            <a:endParaRPr lang="fi-FI" sz="1600" b="1">
              <a:solidFill>
                <a:sysClr val="windowText" lastClr="000000"/>
              </a:solidFill>
              <a:latin typeface="Franklin Gothic Book" panose="020B0503020102020204" pitchFamily="34" charset="0"/>
            </a:endParaRPr>
          </a:p>
        </c:rich>
      </c:tx>
      <c:layout>
        <c:manualLayout>
          <c:xMode val="edge"/>
          <c:yMode val="edge"/>
          <c:x val="0.15330208333333334"/>
          <c:y val="2.89855158730158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Koonti!$A$42</c:f>
              <c:strCache>
                <c:ptCount val="1"/>
                <c:pt idx="0">
                  <c:v>Kaavi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Koonti!$B$42:$AI$42</c:f>
              <c:numCache>
                <c:formatCode>#,##0</c:formatCode>
                <c:ptCount val="34"/>
                <c:pt idx="0">
                  <c:v>65</c:v>
                </c:pt>
                <c:pt idx="1">
                  <c:v>59</c:v>
                </c:pt>
                <c:pt idx="2">
                  <c:v>42</c:v>
                </c:pt>
                <c:pt idx="3">
                  <c:v>24</c:v>
                </c:pt>
                <c:pt idx="4">
                  <c:v>20</c:v>
                </c:pt>
                <c:pt idx="5">
                  <c:v>11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9</c:v>
                </c:pt>
                <c:pt idx="10">
                  <c:v>13</c:v>
                </c:pt>
                <c:pt idx="11">
                  <c:v>8</c:v>
                </c:pt>
                <c:pt idx="12">
                  <c:v>5</c:v>
                </c:pt>
                <c:pt idx="13">
                  <c:v>12</c:v>
                </c:pt>
                <c:pt idx="14">
                  <c:v>7</c:v>
                </c:pt>
                <c:pt idx="15">
                  <c:v>8</c:v>
                </c:pt>
                <c:pt idx="16">
                  <c:v>11</c:v>
                </c:pt>
                <c:pt idx="17">
                  <c:v>3</c:v>
                </c:pt>
                <c:pt idx="18">
                  <c:v>6</c:v>
                </c:pt>
                <c:pt idx="19">
                  <c:v>4</c:v>
                </c:pt>
                <c:pt idx="20">
                  <c:v>5</c:v>
                </c:pt>
                <c:pt idx="21">
                  <c:v>12</c:v>
                </c:pt>
                <c:pt idx="22">
                  <c:v>5</c:v>
                </c:pt>
                <c:pt idx="23">
                  <c:v>8</c:v>
                </c:pt>
                <c:pt idx="24">
                  <c:v>7</c:v>
                </c:pt>
                <c:pt idx="25">
                  <c:v>3</c:v>
                </c:pt>
                <c:pt idx="26">
                  <c:v>5</c:v>
                </c:pt>
                <c:pt idx="27">
                  <c:v>4</c:v>
                </c:pt>
                <c:pt idx="28">
                  <c:v>1</c:v>
                </c:pt>
                <c:pt idx="29">
                  <c:v>1</c:v>
                </c:pt>
                <c:pt idx="30">
                  <c:v>3</c:v>
                </c:pt>
                <c:pt idx="31">
                  <c:v>2</c:v>
                </c:pt>
                <c:pt idx="32">
                  <c:v>1</c:v>
                </c:pt>
                <c:pt idx="3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6B-49D5-BF46-86AEA5A0A7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Koonti!$A$41</c:f>
              <c:strCache>
                <c:ptCount val="1"/>
                <c:pt idx="0">
                  <c:v>Kaavi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Koonti!$B$41:$AI$41</c:f>
              <c:numCache>
                <c:formatCode>#,##0</c:formatCode>
                <c:ptCount val="34"/>
                <c:pt idx="0">
                  <c:v>-31</c:v>
                </c:pt>
                <c:pt idx="1">
                  <c:v>-8</c:v>
                </c:pt>
                <c:pt idx="2">
                  <c:v>1</c:v>
                </c:pt>
                <c:pt idx="3">
                  <c:v>-26</c:v>
                </c:pt>
                <c:pt idx="4">
                  <c:v>-51</c:v>
                </c:pt>
                <c:pt idx="5">
                  <c:v>-61</c:v>
                </c:pt>
                <c:pt idx="6">
                  <c:v>-31</c:v>
                </c:pt>
                <c:pt idx="7">
                  <c:v>-47</c:v>
                </c:pt>
                <c:pt idx="8">
                  <c:v>-75</c:v>
                </c:pt>
                <c:pt idx="9">
                  <c:v>-66</c:v>
                </c:pt>
                <c:pt idx="10">
                  <c:v>-90</c:v>
                </c:pt>
                <c:pt idx="11">
                  <c:v>-76</c:v>
                </c:pt>
                <c:pt idx="12">
                  <c:v>-40</c:v>
                </c:pt>
                <c:pt idx="13">
                  <c:v>-9</c:v>
                </c:pt>
                <c:pt idx="14">
                  <c:v>-21</c:v>
                </c:pt>
                <c:pt idx="15">
                  <c:v>-34</c:v>
                </c:pt>
                <c:pt idx="16">
                  <c:v>-44</c:v>
                </c:pt>
                <c:pt idx="17">
                  <c:v>-62</c:v>
                </c:pt>
                <c:pt idx="18">
                  <c:v>-33</c:v>
                </c:pt>
                <c:pt idx="19">
                  <c:v>-28</c:v>
                </c:pt>
                <c:pt idx="20">
                  <c:v>-52</c:v>
                </c:pt>
                <c:pt idx="21">
                  <c:v>8</c:v>
                </c:pt>
                <c:pt idx="22">
                  <c:v>-70</c:v>
                </c:pt>
                <c:pt idx="23">
                  <c:v>-54</c:v>
                </c:pt>
                <c:pt idx="24">
                  <c:v>-47</c:v>
                </c:pt>
                <c:pt idx="25">
                  <c:v>-20</c:v>
                </c:pt>
                <c:pt idx="26">
                  <c:v>-40</c:v>
                </c:pt>
                <c:pt idx="27">
                  <c:v>-106</c:v>
                </c:pt>
                <c:pt idx="28">
                  <c:v>-58</c:v>
                </c:pt>
                <c:pt idx="29">
                  <c:v>-97</c:v>
                </c:pt>
                <c:pt idx="30">
                  <c:v>-86</c:v>
                </c:pt>
                <c:pt idx="31">
                  <c:v>-29</c:v>
                </c:pt>
                <c:pt idx="32" formatCode="General">
                  <c:v>-89</c:v>
                </c:pt>
                <c:pt idx="33" formatCode="General">
                  <c:v>-61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6B-49D5-BF46-86AEA5A0A7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80"/>
          <c:min val="-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20"/>
      </c:valAx>
      <c:valAx>
        <c:axId val="741276016"/>
        <c:scaling>
          <c:orientation val="minMax"/>
          <c:max val="80"/>
          <c:min val="-12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2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1930555555555555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Rautavaaran asuntotuotanto</a:t>
            </a:r>
            <a:r>
              <a:rPr lang="fi-FI" sz="1600" b="1" baseline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(kpl) ja kokonaisväestönmuutos (henk.) v. 1990–2023</a:t>
            </a:r>
            <a:endParaRPr lang="fi-FI" sz="1600" b="1">
              <a:solidFill>
                <a:sysClr val="windowText" lastClr="000000"/>
              </a:solidFill>
              <a:latin typeface="Franklin Gothic Book" panose="020B0503020102020204" pitchFamily="34" charset="0"/>
            </a:endParaRPr>
          </a:p>
        </c:rich>
      </c:tx>
      <c:layout>
        <c:manualLayout>
          <c:xMode val="edge"/>
          <c:yMode val="edge"/>
          <c:x val="0.15330208333333334"/>
          <c:y val="2.89855158730158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Koonti!$A$44</c:f>
              <c:strCache>
                <c:ptCount val="1"/>
                <c:pt idx="0">
                  <c:v>Rautavaara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Koonti!$B$44:$AI$44</c:f>
              <c:numCache>
                <c:formatCode>#,##0</c:formatCode>
                <c:ptCount val="34"/>
                <c:pt idx="0">
                  <c:v>27</c:v>
                </c:pt>
                <c:pt idx="1">
                  <c:v>9</c:v>
                </c:pt>
                <c:pt idx="2">
                  <c:v>36</c:v>
                </c:pt>
                <c:pt idx="3">
                  <c:v>7</c:v>
                </c:pt>
                <c:pt idx="4">
                  <c:v>9</c:v>
                </c:pt>
                <c:pt idx="5">
                  <c:v>8</c:v>
                </c:pt>
                <c:pt idx="6">
                  <c:v>5</c:v>
                </c:pt>
                <c:pt idx="7">
                  <c:v>5</c:v>
                </c:pt>
                <c:pt idx="8">
                  <c:v>7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2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2</c:v>
                </c:pt>
                <c:pt idx="21">
                  <c:v>2</c:v>
                </c:pt>
                <c:pt idx="22">
                  <c:v>3</c:v>
                </c:pt>
                <c:pt idx="23">
                  <c:v>3</c:v>
                </c:pt>
                <c:pt idx="24">
                  <c:v>0</c:v>
                </c:pt>
                <c:pt idx="25">
                  <c:v>2</c:v>
                </c:pt>
                <c:pt idx="26">
                  <c:v>1</c:v>
                </c:pt>
                <c:pt idx="27">
                  <c:v>4</c:v>
                </c:pt>
                <c:pt idx="28">
                  <c:v>3</c:v>
                </c:pt>
                <c:pt idx="29">
                  <c:v>0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6E-40DE-9587-09FCA78A29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Koonti!$A$43</c:f>
              <c:strCache>
                <c:ptCount val="1"/>
                <c:pt idx="0">
                  <c:v>Rautavaara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Koonti!$B$43:$AI$43</c:f>
              <c:numCache>
                <c:formatCode>#,##0</c:formatCode>
                <c:ptCount val="34"/>
                <c:pt idx="0">
                  <c:v>-25</c:v>
                </c:pt>
                <c:pt idx="1">
                  <c:v>-49</c:v>
                </c:pt>
                <c:pt idx="2">
                  <c:v>-20</c:v>
                </c:pt>
                <c:pt idx="3">
                  <c:v>-32</c:v>
                </c:pt>
                <c:pt idx="4">
                  <c:v>-50</c:v>
                </c:pt>
                <c:pt idx="5">
                  <c:v>-47</c:v>
                </c:pt>
                <c:pt idx="6">
                  <c:v>-74</c:v>
                </c:pt>
                <c:pt idx="7">
                  <c:v>-73</c:v>
                </c:pt>
                <c:pt idx="8">
                  <c:v>-74</c:v>
                </c:pt>
                <c:pt idx="9">
                  <c:v>-89</c:v>
                </c:pt>
                <c:pt idx="10">
                  <c:v>-92</c:v>
                </c:pt>
                <c:pt idx="11">
                  <c:v>-76</c:v>
                </c:pt>
                <c:pt idx="12">
                  <c:v>-61</c:v>
                </c:pt>
                <c:pt idx="13">
                  <c:v>-58</c:v>
                </c:pt>
                <c:pt idx="14">
                  <c:v>-45</c:v>
                </c:pt>
                <c:pt idx="15">
                  <c:v>-47</c:v>
                </c:pt>
                <c:pt idx="16">
                  <c:v>-29</c:v>
                </c:pt>
                <c:pt idx="17">
                  <c:v>-73</c:v>
                </c:pt>
                <c:pt idx="18">
                  <c:v>-39</c:v>
                </c:pt>
                <c:pt idx="19">
                  <c:v>-31</c:v>
                </c:pt>
                <c:pt idx="20">
                  <c:v>-46</c:v>
                </c:pt>
                <c:pt idx="21">
                  <c:v>-24</c:v>
                </c:pt>
                <c:pt idx="22">
                  <c:v>-35</c:v>
                </c:pt>
                <c:pt idx="23">
                  <c:v>-29</c:v>
                </c:pt>
                <c:pt idx="24">
                  <c:v>-16</c:v>
                </c:pt>
                <c:pt idx="25">
                  <c:v>-31</c:v>
                </c:pt>
                <c:pt idx="26">
                  <c:v>-14</c:v>
                </c:pt>
                <c:pt idx="27">
                  <c:v>-25</c:v>
                </c:pt>
                <c:pt idx="28">
                  <c:v>-47</c:v>
                </c:pt>
                <c:pt idx="29">
                  <c:v>-49</c:v>
                </c:pt>
                <c:pt idx="30">
                  <c:v>-41</c:v>
                </c:pt>
                <c:pt idx="31">
                  <c:v>-48</c:v>
                </c:pt>
                <c:pt idx="32" formatCode="General">
                  <c:v>-36</c:v>
                </c:pt>
                <c:pt idx="33" formatCode="General">
                  <c:v>-53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6E-40DE-9587-09FCA78A29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40"/>
          <c:min val="-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10"/>
      </c:valAx>
      <c:valAx>
        <c:axId val="741276016"/>
        <c:scaling>
          <c:orientation val="minMax"/>
          <c:max val="40"/>
          <c:min val="-1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1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1930555555555555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Kuopion asuntotuotanto (kpl) ja kokonaisväestönmuutos (henk.) v. 1990–2023</a:t>
            </a:r>
          </a:p>
        </c:rich>
      </c:tx>
      <c:layout>
        <c:manualLayout>
          <c:xMode val="edge"/>
          <c:yMode val="edge"/>
          <c:x val="0.1608616102282075"/>
          <c:y val="2.8985501733519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Koonti!$A$10</c:f>
              <c:strCache>
                <c:ptCount val="1"/>
                <c:pt idx="0">
                  <c:v>Kuopio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Koonti!$B$10:$AI$10</c:f>
              <c:numCache>
                <c:formatCode>#,##0</c:formatCode>
                <c:ptCount val="34"/>
                <c:pt idx="0">
                  <c:v>1310</c:v>
                </c:pt>
                <c:pt idx="1">
                  <c:v>1497</c:v>
                </c:pt>
                <c:pt idx="2">
                  <c:v>1030</c:v>
                </c:pt>
                <c:pt idx="3">
                  <c:v>1091</c:v>
                </c:pt>
                <c:pt idx="4">
                  <c:v>417</c:v>
                </c:pt>
                <c:pt idx="5">
                  <c:v>468</c:v>
                </c:pt>
                <c:pt idx="6">
                  <c:v>365</c:v>
                </c:pt>
                <c:pt idx="7">
                  <c:v>452</c:v>
                </c:pt>
                <c:pt idx="8">
                  <c:v>584</c:v>
                </c:pt>
                <c:pt idx="9">
                  <c:v>810</c:v>
                </c:pt>
                <c:pt idx="10">
                  <c:v>703</c:v>
                </c:pt>
                <c:pt idx="11">
                  <c:v>638</c:v>
                </c:pt>
                <c:pt idx="12">
                  <c:v>554</c:v>
                </c:pt>
                <c:pt idx="13">
                  <c:v>569</c:v>
                </c:pt>
                <c:pt idx="14">
                  <c:v>436</c:v>
                </c:pt>
                <c:pt idx="15">
                  <c:v>749</c:v>
                </c:pt>
                <c:pt idx="16">
                  <c:v>513</c:v>
                </c:pt>
                <c:pt idx="17">
                  <c:v>744</c:v>
                </c:pt>
                <c:pt idx="18">
                  <c:v>593</c:v>
                </c:pt>
                <c:pt idx="19">
                  <c:v>622</c:v>
                </c:pt>
                <c:pt idx="20">
                  <c:v>520</c:v>
                </c:pt>
                <c:pt idx="21">
                  <c:v>824</c:v>
                </c:pt>
                <c:pt idx="22">
                  <c:v>837</c:v>
                </c:pt>
                <c:pt idx="23">
                  <c:v>1015</c:v>
                </c:pt>
                <c:pt idx="24">
                  <c:v>805</c:v>
                </c:pt>
                <c:pt idx="25">
                  <c:v>783</c:v>
                </c:pt>
                <c:pt idx="26">
                  <c:v>850</c:v>
                </c:pt>
                <c:pt idx="27">
                  <c:v>1058</c:v>
                </c:pt>
                <c:pt idx="28">
                  <c:v>1872</c:v>
                </c:pt>
                <c:pt idx="29">
                  <c:v>831</c:v>
                </c:pt>
                <c:pt idx="30">
                  <c:v>1255</c:v>
                </c:pt>
                <c:pt idx="31">
                  <c:v>1178</c:v>
                </c:pt>
                <c:pt idx="32">
                  <c:v>1428</c:v>
                </c:pt>
                <c:pt idx="33" formatCode="General">
                  <c:v>1141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0D-4A2A-8DCD-50D9DBD8AE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Koonti!$A$9</c:f>
              <c:strCache>
                <c:ptCount val="1"/>
                <c:pt idx="0">
                  <c:v>Kuopio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Koonti!$B$9:$AI$9</c:f>
              <c:numCache>
                <c:formatCode>#,##0</c:formatCode>
                <c:ptCount val="34"/>
                <c:pt idx="0">
                  <c:v>557</c:v>
                </c:pt>
                <c:pt idx="1">
                  <c:v>944</c:v>
                </c:pt>
                <c:pt idx="2">
                  <c:v>826</c:v>
                </c:pt>
                <c:pt idx="3">
                  <c:v>587</c:v>
                </c:pt>
                <c:pt idx="4">
                  <c:v>622</c:v>
                </c:pt>
                <c:pt idx="5">
                  <c:v>545</c:v>
                </c:pt>
                <c:pt idx="6">
                  <c:v>293</c:v>
                </c:pt>
                <c:pt idx="7">
                  <c:v>362</c:v>
                </c:pt>
                <c:pt idx="8">
                  <c:v>61</c:v>
                </c:pt>
                <c:pt idx="9">
                  <c:v>61</c:v>
                </c:pt>
                <c:pt idx="10">
                  <c:v>-86</c:v>
                </c:pt>
                <c:pt idx="11">
                  <c:v>448</c:v>
                </c:pt>
                <c:pt idx="12">
                  <c:v>201</c:v>
                </c:pt>
                <c:pt idx="13">
                  <c:v>310</c:v>
                </c:pt>
                <c:pt idx="14">
                  <c:v>176</c:v>
                </c:pt>
                <c:pt idx="15">
                  <c:v>183</c:v>
                </c:pt>
                <c:pt idx="16">
                  <c:v>209</c:v>
                </c:pt>
                <c:pt idx="17">
                  <c:v>296</c:v>
                </c:pt>
                <c:pt idx="18">
                  <c:v>505</c:v>
                </c:pt>
                <c:pt idx="19">
                  <c:v>581</c:v>
                </c:pt>
                <c:pt idx="20">
                  <c:v>537</c:v>
                </c:pt>
                <c:pt idx="21">
                  <c:v>583</c:v>
                </c:pt>
                <c:pt idx="22">
                  <c:v>1136</c:v>
                </c:pt>
                <c:pt idx="23">
                  <c:v>1053</c:v>
                </c:pt>
                <c:pt idx="24">
                  <c:v>1063</c:v>
                </c:pt>
                <c:pt idx="25">
                  <c:v>750</c:v>
                </c:pt>
                <c:pt idx="26">
                  <c:v>819</c:v>
                </c:pt>
                <c:pt idx="27">
                  <c:v>469</c:v>
                </c:pt>
                <c:pt idx="28">
                  <c:v>455</c:v>
                </c:pt>
                <c:pt idx="29">
                  <c:v>618</c:v>
                </c:pt>
                <c:pt idx="30">
                  <c:v>928</c:v>
                </c:pt>
                <c:pt idx="31">
                  <c:v>1333</c:v>
                </c:pt>
                <c:pt idx="32" formatCode="General">
                  <c:v>1051</c:v>
                </c:pt>
                <c:pt idx="33" formatCode="General">
                  <c:v>1427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0D-4A2A-8DCD-50D9DBD8AE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2000"/>
          <c:min val="-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250"/>
      </c:valAx>
      <c:valAx>
        <c:axId val="741276016"/>
        <c:scaling>
          <c:orientation val="minMax"/>
          <c:max val="2000"/>
          <c:min val="-25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25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40417920923726341"/>
          <c:y val="0.15710326531764174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Tuusniemen asuntotuotanto</a:t>
            </a:r>
            <a:r>
              <a:rPr lang="fi-FI" sz="1600" b="1" baseline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(kpl) ja kokonaisväestönmuutos (henk.) v. 1990–2023</a:t>
            </a:r>
            <a:endParaRPr lang="fi-FI" sz="1600" b="1">
              <a:solidFill>
                <a:sysClr val="windowText" lastClr="000000"/>
              </a:solidFill>
              <a:latin typeface="Franklin Gothic Book" panose="020B0503020102020204" pitchFamily="34" charset="0"/>
            </a:endParaRPr>
          </a:p>
        </c:rich>
      </c:tx>
      <c:layout>
        <c:manualLayout>
          <c:xMode val="edge"/>
          <c:yMode val="edge"/>
          <c:x val="0.15330208333333334"/>
          <c:y val="2.89855158730158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Koonti!$A$46</c:f>
              <c:strCache>
                <c:ptCount val="1"/>
                <c:pt idx="0">
                  <c:v>Tuusniemi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Koonti!$B$46:$AI$46</c:f>
              <c:numCache>
                <c:formatCode>#,##0</c:formatCode>
                <c:ptCount val="34"/>
                <c:pt idx="0">
                  <c:v>16</c:v>
                </c:pt>
                <c:pt idx="1">
                  <c:v>29</c:v>
                </c:pt>
                <c:pt idx="2">
                  <c:v>15</c:v>
                </c:pt>
                <c:pt idx="3">
                  <c:v>6</c:v>
                </c:pt>
                <c:pt idx="4">
                  <c:v>7</c:v>
                </c:pt>
                <c:pt idx="5">
                  <c:v>13</c:v>
                </c:pt>
                <c:pt idx="6">
                  <c:v>6</c:v>
                </c:pt>
                <c:pt idx="7">
                  <c:v>6</c:v>
                </c:pt>
                <c:pt idx="8">
                  <c:v>3</c:v>
                </c:pt>
                <c:pt idx="9">
                  <c:v>0</c:v>
                </c:pt>
                <c:pt idx="10">
                  <c:v>1</c:v>
                </c:pt>
                <c:pt idx="11">
                  <c:v>10</c:v>
                </c:pt>
                <c:pt idx="12">
                  <c:v>3</c:v>
                </c:pt>
                <c:pt idx="13">
                  <c:v>7</c:v>
                </c:pt>
                <c:pt idx="14">
                  <c:v>10</c:v>
                </c:pt>
                <c:pt idx="15">
                  <c:v>8</c:v>
                </c:pt>
                <c:pt idx="16">
                  <c:v>14</c:v>
                </c:pt>
                <c:pt idx="17">
                  <c:v>7</c:v>
                </c:pt>
                <c:pt idx="18">
                  <c:v>10</c:v>
                </c:pt>
                <c:pt idx="19">
                  <c:v>9</c:v>
                </c:pt>
                <c:pt idx="20">
                  <c:v>4</c:v>
                </c:pt>
                <c:pt idx="21">
                  <c:v>7</c:v>
                </c:pt>
                <c:pt idx="22">
                  <c:v>12</c:v>
                </c:pt>
                <c:pt idx="23">
                  <c:v>3</c:v>
                </c:pt>
                <c:pt idx="24">
                  <c:v>9</c:v>
                </c:pt>
                <c:pt idx="25">
                  <c:v>9</c:v>
                </c:pt>
                <c:pt idx="26">
                  <c:v>1</c:v>
                </c:pt>
                <c:pt idx="27">
                  <c:v>2</c:v>
                </c:pt>
                <c:pt idx="28">
                  <c:v>1</c:v>
                </c:pt>
                <c:pt idx="29">
                  <c:v>3</c:v>
                </c:pt>
                <c:pt idx="30">
                  <c:v>1</c:v>
                </c:pt>
                <c:pt idx="31">
                  <c:v>1</c:v>
                </c:pt>
                <c:pt idx="32">
                  <c:v>5</c:v>
                </c:pt>
                <c:pt idx="3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E1-4CB9-8DF2-DBECCC19FC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Koonti!$A$45</c:f>
              <c:strCache>
                <c:ptCount val="1"/>
                <c:pt idx="0">
                  <c:v>Tuusniemi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Koonti!$B$45:$AI$45</c:f>
              <c:numCache>
                <c:formatCode>#,##0</c:formatCode>
                <c:ptCount val="34"/>
                <c:pt idx="0">
                  <c:v>-56</c:v>
                </c:pt>
                <c:pt idx="1">
                  <c:v>-10</c:v>
                </c:pt>
                <c:pt idx="2">
                  <c:v>-15</c:v>
                </c:pt>
                <c:pt idx="3">
                  <c:v>-19</c:v>
                </c:pt>
                <c:pt idx="4">
                  <c:v>-30</c:v>
                </c:pt>
                <c:pt idx="5">
                  <c:v>-56</c:v>
                </c:pt>
                <c:pt idx="6">
                  <c:v>-7</c:v>
                </c:pt>
                <c:pt idx="7">
                  <c:v>-28</c:v>
                </c:pt>
                <c:pt idx="8">
                  <c:v>-107</c:v>
                </c:pt>
                <c:pt idx="9">
                  <c:v>-48</c:v>
                </c:pt>
                <c:pt idx="10">
                  <c:v>-56</c:v>
                </c:pt>
                <c:pt idx="11">
                  <c:v>-33</c:v>
                </c:pt>
                <c:pt idx="12">
                  <c:v>-88</c:v>
                </c:pt>
                <c:pt idx="13">
                  <c:v>-46</c:v>
                </c:pt>
                <c:pt idx="14">
                  <c:v>-6</c:v>
                </c:pt>
                <c:pt idx="15">
                  <c:v>-33</c:v>
                </c:pt>
                <c:pt idx="16">
                  <c:v>-15</c:v>
                </c:pt>
                <c:pt idx="17">
                  <c:v>-49</c:v>
                </c:pt>
                <c:pt idx="18">
                  <c:v>-57</c:v>
                </c:pt>
                <c:pt idx="19">
                  <c:v>-13</c:v>
                </c:pt>
                <c:pt idx="20">
                  <c:v>0</c:v>
                </c:pt>
                <c:pt idx="21">
                  <c:v>-44</c:v>
                </c:pt>
                <c:pt idx="22">
                  <c:v>-25</c:v>
                </c:pt>
                <c:pt idx="23">
                  <c:v>7</c:v>
                </c:pt>
                <c:pt idx="24">
                  <c:v>-52</c:v>
                </c:pt>
                <c:pt idx="25">
                  <c:v>-31</c:v>
                </c:pt>
                <c:pt idx="26">
                  <c:v>-76</c:v>
                </c:pt>
                <c:pt idx="27">
                  <c:v>-46</c:v>
                </c:pt>
                <c:pt idx="28">
                  <c:v>-46</c:v>
                </c:pt>
                <c:pt idx="29">
                  <c:v>-74</c:v>
                </c:pt>
                <c:pt idx="30">
                  <c:v>-44</c:v>
                </c:pt>
                <c:pt idx="31">
                  <c:v>-13</c:v>
                </c:pt>
                <c:pt idx="32" formatCode="General">
                  <c:v>-26</c:v>
                </c:pt>
                <c:pt idx="33" formatCode="General">
                  <c:v>-81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E1-4CB9-8DF2-DBECCC19FC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40"/>
          <c:min val="-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10"/>
      </c:valAx>
      <c:valAx>
        <c:axId val="741276016"/>
        <c:scaling>
          <c:orientation val="minMax"/>
          <c:max val="40"/>
          <c:min val="-12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1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1930555555555555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Koillis-Savon asuntotuotanto</a:t>
            </a:r>
            <a:r>
              <a:rPr lang="fi-FI" sz="1600" b="1" baseline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(kpl) ja kokonaisväestönmuutos (henk.) v. 1990–2023</a:t>
            </a:r>
            <a:endParaRPr lang="fi-FI" sz="1600" b="1">
              <a:solidFill>
                <a:sysClr val="windowText" lastClr="000000"/>
              </a:solidFill>
              <a:latin typeface="Franklin Gothic Book" panose="020B0503020102020204" pitchFamily="34" charset="0"/>
            </a:endParaRPr>
          </a:p>
        </c:rich>
      </c:tx>
      <c:layout>
        <c:manualLayout>
          <c:xMode val="edge"/>
          <c:yMode val="edge"/>
          <c:x val="0.15330208333333334"/>
          <c:y val="2.89855158730158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Koonti!$A$48</c:f>
              <c:strCache>
                <c:ptCount val="1"/>
                <c:pt idx="0">
                  <c:v>Koillis-Savon seutukunta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Koonti!$B$48:$AI$48</c:f>
              <c:numCache>
                <c:formatCode>#,##0</c:formatCode>
                <c:ptCount val="34"/>
                <c:pt idx="0">
                  <c:v>108</c:v>
                </c:pt>
                <c:pt idx="1">
                  <c:v>97</c:v>
                </c:pt>
                <c:pt idx="2">
                  <c:v>93</c:v>
                </c:pt>
                <c:pt idx="3">
                  <c:v>37</c:v>
                </c:pt>
                <c:pt idx="4">
                  <c:v>36</c:v>
                </c:pt>
                <c:pt idx="5">
                  <c:v>32</c:v>
                </c:pt>
                <c:pt idx="6">
                  <c:v>19</c:v>
                </c:pt>
                <c:pt idx="7">
                  <c:v>19</c:v>
                </c:pt>
                <c:pt idx="8">
                  <c:v>18</c:v>
                </c:pt>
                <c:pt idx="9">
                  <c:v>10</c:v>
                </c:pt>
                <c:pt idx="10">
                  <c:v>16</c:v>
                </c:pt>
                <c:pt idx="11">
                  <c:v>19</c:v>
                </c:pt>
                <c:pt idx="12">
                  <c:v>10</c:v>
                </c:pt>
                <c:pt idx="13">
                  <c:v>20</c:v>
                </c:pt>
                <c:pt idx="14">
                  <c:v>19</c:v>
                </c:pt>
                <c:pt idx="15">
                  <c:v>16</c:v>
                </c:pt>
                <c:pt idx="16">
                  <c:v>26</c:v>
                </c:pt>
                <c:pt idx="17">
                  <c:v>10</c:v>
                </c:pt>
                <c:pt idx="18">
                  <c:v>17</c:v>
                </c:pt>
                <c:pt idx="19">
                  <c:v>13</c:v>
                </c:pt>
                <c:pt idx="20">
                  <c:v>11</c:v>
                </c:pt>
                <c:pt idx="21">
                  <c:v>22</c:v>
                </c:pt>
                <c:pt idx="22">
                  <c:v>20</c:v>
                </c:pt>
                <c:pt idx="23">
                  <c:v>14</c:v>
                </c:pt>
                <c:pt idx="24">
                  <c:v>16</c:v>
                </c:pt>
                <c:pt idx="25">
                  <c:v>14</c:v>
                </c:pt>
                <c:pt idx="26">
                  <c:v>7</c:v>
                </c:pt>
                <c:pt idx="27">
                  <c:v>9</c:v>
                </c:pt>
                <c:pt idx="28">
                  <c:v>4</c:v>
                </c:pt>
                <c:pt idx="29">
                  <c:v>3</c:v>
                </c:pt>
                <c:pt idx="30">
                  <c:v>5</c:v>
                </c:pt>
                <c:pt idx="31">
                  <c:v>3</c:v>
                </c:pt>
                <c:pt idx="32">
                  <c:v>6</c:v>
                </c:pt>
                <c:pt idx="3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9C-484A-B1CD-EC71ACBA72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Koonti!$A$47</c:f>
              <c:strCache>
                <c:ptCount val="1"/>
                <c:pt idx="0">
                  <c:v>Koillis-Savon seutukunta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Koonti!$B$47:$AI$47</c:f>
              <c:numCache>
                <c:formatCode>#,##0</c:formatCode>
                <c:ptCount val="34"/>
                <c:pt idx="0">
                  <c:v>-112</c:v>
                </c:pt>
                <c:pt idx="1">
                  <c:v>-67</c:v>
                </c:pt>
                <c:pt idx="2">
                  <c:v>-34</c:v>
                </c:pt>
                <c:pt idx="3">
                  <c:v>-77</c:v>
                </c:pt>
                <c:pt idx="4">
                  <c:v>-131</c:v>
                </c:pt>
                <c:pt idx="5">
                  <c:v>-164</c:v>
                </c:pt>
                <c:pt idx="6">
                  <c:v>-112</c:v>
                </c:pt>
                <c:pt idx="7">
                  <c:v>-148</c:v>
                </c:pt>
                <c:pt idx="8">
                  <c:v>-256</c:v>
                </c:pt>
                <c:pt idx="9">
                  <c:v>-203</c:v>
                </c:pt>
                <c:pt idx="10">
                  <c:v>-238</c:v>
                </c:pt>
                <c:pt idx="11">
                  <c:v>-185</c:v>
                </c:pt>
                <c:pt idx="12">
                  <c:v>-189</c:v>
                </c:pt>
                <c:pt idx="13">
                  <c:v>-113</c:v>
                </c:pt>
                <c:pt idx="14">
                  <c:v>-72</c:v>
                </c:pt>
                <c:pt idx="15">
                  <c:v>-114</c:v>
                </c:pt>
                <c:pt idx="16">
                  <c:v>-88</c:v>
                </c:pt>
                <c:pt idx="17">
                  <c:v>-184</c:v>
                </c:pt>
                <c:pt idx="18">
                  <c:v>-129</c:v>
                </c:pt>
                <c:pt idx="19">
                  <c:v>-72</c:v>
                </c:pt>
                <c:pt idx="20">
                  <c:v>-98</c:v>
                </c:pt>
                <c:pt idx="21">
                  <c:v>-60</c:v>
                </c:pt>
                <c:pt idx="22">
                  <c:v>-130</c:v>
                </c:pt>
                <c:pt idx="23">
                  <c:v>-76</c:v>
                </c:pt>
                <c:pt idx="24">
                  <c:v>-115</c:v>
                </c:pt>
                <c:pt idx="25">
                  <c:v>-82</c:v>
                </c:pt>
                <c:pt idx="26">
                  <c:v>-130</c:v>
                </c:pt>
                <c:pt idx="27">
                  <c:v>-177</c:v>
                </c:pt>
                <c:pt idx="28">
                  <c:v>-151</c:v>
                </c:pt>
                <c:pt idx="29">
                  <c:v>-220</c:v>
                </c:pt>
                <c:pt idx="30">
                  <c:v>-171</c:v>
                </c:pt>
                <c:pt idx="31">
                  <c:v>-90</c:v>
                </c:pt>
                <c:pt idx="32" formatCode="General">
                  <c:v>-151</c:v>
                </c:pt>
                <c:pt idx="33" formatCode="General">
                  <c:v>-195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9C-484A-B1CD-EC71ACBA72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120"/>
          <c:min val="-2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20"/>
      </c:valAx>
      <c:valAx>
        <c:axId val="741276016"/>
        <c:scaling>
          <c:orientation val="minMax"/>
          <c:max val="120"/>
          <c:min val="-28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2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1930555555555555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Varkauden asuntotuotanto</a:t>
            </a:r>
            <a:r>
              <a:rPr lang="fi-FI" sz="1600" b="1" baseline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(kpl) ja kokonaisväestönmuutos (henk.) v. 1990–2023</a:t>
            </a:r>
            <a:endParaRPr lang="fi-FI" sz="1600" b="1">
              <a:solidFill>
                <a:sysClr val="windowText" lastClr="000000"/>
              </a:solidFill>
              <a:latin typeface="Franklin Gothic Book" panose="020B0503020102020204" pitchFamily="34" charset="0"/>
            </a:endParaRPr>
          </a:p>
        </c:rich>
      </c:tx>
      <c:layout>
        <c:manualLayout>
          <c:xMode val="edge"/>
          <c:yMode val="edge"/>
          <c:x val="0.15330208333333334"/>
          <c:y val="2.89855158730158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Koonti!$A$50</c:f>
              <c:strCache>
                <c:ptCount val="1"/>
                <c:pt idx="0">
                  <c:v>Varkaus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Koonti!$B$50:$AI$50</c:f>
              <c:numCache>
                <c:formatCode>#,##0</c:formatCode>
                <c:ptCount val="34"/>
                <c:pt idx="0">
                  <c:v>426</c:v>
                </c:pt>
                <c:pt idx="1">
                  <c:v>253</c:v>
                </c:pt>
                <c:pt idx="2">
                  <c:v>106</c:v>
                </c:pt>
                <c:pt idx="3">
                  <c:v>37</c:v>
                </c:pt>
                <c:pt idx="4">
                  <c:v>30</c:v>
                </c:pt>
                <c:pt idx="5">
                  <c:v>19</c:v>
                </c:pt>
                <c:pt idx="6">
                  <c:v>15</c:v>
                </c:pt>
                <c:pt idx="7">
                  <c:v>28</c:v>
                </c:pt>
                <c:pt idx="8">
                  <c:v>52</c:v>
                </c:pt>
                <c:pt idx="9">
                  <c:v>55</c:v>
                </c:pt>
                <c:pt idx="10">
                  <c:v>21</c:v>
                </c:pt>
                <c:pt idx="11">
                  <c:v>21</c:v>
                </c:pt>
                <c:pt idx="12">
                  <c:v>19</c:v>
                </c:pt>
                <c:pt idx="13">
                  <c:v>85</c:v>
                </c:pt>
                <c:pt idx="14">
                  <c:v>54</c:v>
                </c:pt>
                <c:pt idx="15">
                  <c:v>97</c:v>
                </c:pt>
                <c:pt idx="16">
                  <c:v>70</c:v>
                </c:pt>
                <c:pt idx="17">
                  <c:v>53</c:v>
                </c:pt>
                <c:pt idx="18">
                  <c:v>22</c:v>
                </c:pt>
                <c:pt idx="19">
                  <c:v>61</c:v>
                </c:pt>
                <c:pt idx="20">
                  <c:v>10</c:v>
                </c:pt>
                <c:pt idx="21">
                  <c:v>26</c:v>
                </c:pt>
                <c:pt idx="22">
                  <c:v>16</c:v>
                </c:pt>
                <c:pt idx="23">
                  <c:v>9</c:v>
                </c:pt>
                <c:pt idx="24">
                  <c:v>13</c:v>
                </c:pt>
                <c:pt idx="25">
                  <c:v>52</c:v>
                </c:pt>
                <c:pt idx="26">
                  <c:v>7</c:v>
                </c:pt>
                <c:pt idx="27">
                  <c:v>22</c:v>
                </c:pt>
                <c:pt idx="28">
                  <c:v>25</c:v>
                </c:pt>
                <c:pt idx="29">
                  <c:v>8</c:v>
                </c:pt>
                <c:pt idx="30">
                  <c:v>5</c:v>
                </c:pt>
                <c:pt idx="31">
                  <c:v>6</c:v>
                </c:pt>
                <c:pt idx="32">
                  <c:v>6</c:v>
                </c:pt>
                <c:pt idx="33" formatCode="General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CE-4A7C-93F1-C98569C2B5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Koonti!$A$49</c:f>
              <c:strCache>
                <c:ptCount val="1"/>
                <c:pt idx="0">
                  <c:v>Varkaus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Koonti!$B$49:$AI$49</c:f>
              <c:numCache>
                <c:formatCode>#,##0</c:formatCode>
                <c:ptCount val="34"/>
                <c:pt idx="0">
                  <c:v>-42</c:v>
                </c:pt>
                <c:pt idx="1">
                  <c:v>11</c:v>
                </c:pt>
                <c:pt idx="2">
                  <c:v>-73</c:v>
                </c:pt>
                <c:pt idx="3">
                  <c:v>-91</c:v>
                </c:pt>
                <c:pt idx="4">
                  <c:v>-302</c:v>
                </c:pt>
                <c:pt idx="5">
                  <c:v>-43</c:v>
                </c:pt>
                <c:pt idx="6">
                  <c:v>-90</c:v>
                </c:pt>
                <c:pt idx="7">
                  <c:v>-221</c:v>
                </c:pt>
                <c:pt idx="8">
                  <c:v>-259</c:v>
                </c:pt>
                <c:pt idx="9">
                  <c:v>-259</c:v>
                </c:pt>
                <c:pt idx="10">
                  <c:v>-211</c:v>
                </c:pt>
                <c:pt idx="11">
                  <c:v>-159</c:v>
                </c:pt>
                <c:pt idx="12">
                  <c:v>-185</c:v>
                </c:pt>
                <c:pt idx="13">
                  <c:v>-180</c:v>
                </c:pt>
                <c:pt idx="14">
                  <c:v>-97</c:v>
                </c:pt>
                <c:pt idx="15">
                  <c:v>-323</c:v>
                </c:pt>
                <c:pt idx="16">
                  <c:v>-303</c:v>
                </c:pt>
                <c:pt idx="17">
                  <c:v>-238</c:v>
                </c:pt>
                <c:pt idx="18">
                  <c:v>-223</c:v>
                </c:pt>
                <c:pt idx="19">
                  <c:v>-247</c:v>
                </c:pt>
                <c:pt idx="20">
                  <c:v>-158</c:v>
                </c:pt>
                <c:pt idx="21">
                  <c:v>-171</c:v>
                </c:pt>
                <c:pt idx="22">
                  <c:v>-266</c:v>
                </c:pt>
                <c:pt idx="23">
                  <c:v>-233</c:v>
                </c:pt>
                <c:pt idx="24">
                  <c:v>-247</c:v>
                </c:pt>
                <c:pt idx="25">
                  <c:v>-222</c:v>
                </c:pt>
                <c:pt idx="26">
                  <c:v>-170</c:v>
                </c:pt>
                <c:pt idx="27">
                  <c:v>-313</c:v>
                </c:pt>
                <c:pt idx="28">
                  <c:v>-326</c:v>
                </c:pt>
                <c:pt idx="29">
                  <c:v>-363</c:v>
                </c:pt>
                <c:pt idx="30">
                  <c:v>-188</c:v>
                </c:pt>
                <c:pt idx="31">
                  <c:v>-305</c:v>
                </c:pt>
                <c:pt idx="32" formatCode="General">
                  <c:v>-214</c:v>
                </c:pt>
                <c:pt idx="33" formatCode="General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CE-4A7C-93F1-C98569C2B5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450"/>
          <c:min val="-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50"/>
      </c:valAx>
      <c:valAx>
        <c:axId val="741276016"/>
        <c:scaling>
          <c:orientation val="minMax"/>
          <c:max val="450"/>
          <c:min val="-4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5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1930555555555555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Joroisten asuntotuotanto</a:t>
            </a:r>
            <a:r>
              <a:rPr lang="fi-FI" sz="1600" b="1" baseline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(kpl) ja kokonaisväestönmuutos (henk.) v. 2010–2023</a:t>
            </a:r>
            <a:endParaRPr lang="fi-FI" sz="1600" b="1">
              <a:solidFill>
                <a:sysClr val="windowText" lastClr="000000"/>
              </a:solidFill>
              <a:latin typeface="Franklin Gothic Book" panose="020B0503020102020204" pitchFamily="34" charset="0"/>
            </a:endParaRPr>
          </a:p>
        </c:rich>
      </c:tx>
      <c:layout>
        <c:manualLayout>
          <c:xMode val="edge"/>
          <c:yMode val="edge"/>
          <c:x val="0.15330208333333334"/>
          <c:y val="2.89855158730158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Koonti!$A$52</c:f>
              <c:strCache>
                <c:ptCount val="1"/>
                <c:pt idx="0">
                  <c:v>Joroinen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Koonti!$B$52:$AI$52</c:f>
              <c:numCache>
                <c:formatCode>#,##0</c:formatCode>
                <c:ptCount val="34"/>
                <c:pt idx="20">
                  <c:v>2</c:v>
                </c:pt>
                <c:pt idx="21">
                  <c:v>10</c:v>
                </c:pt>
                <c:pt idx="22">
                  <c:v>20</c:v>
                </c:pt>
                <c:pt idx="23">
                  <c:v>4</c:v>
                </c:pt>
                <c:pt idx="24">
                  <c:v>3</c:v>
                </c:pt>
                <c:pt idx="25">
                  <c:v>2</c:v>
                </c:pt>
                <c:pt idx="26">
                  <c:v>4</c:v>
                </c:pt>
                <c:pt idx="27">
                  <c:v>4</c:v>
                </c:pt>
                <c:pt idx="28">
                  <c:v>2</c:v>
                </c:pt>
                <c:pt idx="29">
                  <c:v>1</c:v>
                </c:pt>
                <c:pt idx="30">
                  <c:v>0</c:v>
                </c:pt>
                <c:pt idx="31">
                  <c:v>3</c:v>
                </c:pt>
                <c:pt idx="32">
                  <c:v>0</c:v>
                </c:pt>
                <c:pt idx="33" formatCode="General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FC-464D-9F32-0A48409DB9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Koonti!$A$51</c:f>
              <c:strCache>
                <c:ptCount val="1"/>
                <c:pt idx="0">
                  <c:v>Joroinen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Koonti!$B$51:$AI$51</c:f>
              <c:numCache>
                <c:formatCode>#,##0</c:formatCode>
                <c:ptCount val="34"/>
                <c:pt idx="0">
                  <c:v>12</c:v>
                </c:pt>
                <c:pt idx="1">
                  <c:v>-8</c:v>
                </c:pt>
                <c:pt idx="2">
                  <c:v>-41</c:v>
                </c:pt>
                <c:pt idx="3">
                  <c:v>-19</c:v>
                </c:pt>
                <c:pt idx="4">
                  <c:v>-33</c:v>
                </c:pt>
                <c:pt idx="5">
                  <c:v>-83</c:v>
                </c:pt>
                <c:pt idx="6">
                  <c:v>-65</c:v>
                </c:pt>
                <c:pt idx="7">
                  <c:v>-66</c:v>
                </c:pt>
                <c:pt idx="8">
                  <c:v>-73</c:v>
                </c:pt>
                <c:pt idx="9">
                  <c:v>-82</c:v>
                </c:pt>
                <c:pt idx="10">
                  <c:v>-57</c:v>
                </c:pt>
                <c:pt idx="11">
                  <c:v>-58</c:v>
                </c:pt>
                <c:pt idx="12">
                  <c:v>-70</c:v>
                </c:pt>
                <c:pt idx="13">
                  <c:v>-29</c:v>
                </c:pt>
                <c:pt idx="14">
                  <c:v>-78</c:v>
                </c:pt>
                <c:pt idx="15">
                  <c:v>-26</c:v>
                </c:pt>
                <c:pt idx="16">
                  <c:v>-23</c:v>
                </c:pt>
                <c:pt idx="17">
                  <c:v>-101</c:v>
                </c:pt>
                <c:pt idx="18">
                  <c:v>-19</c:v>
                </c:pt>
                <c:pt idx="19">
                  <c:v>-53</c:v>
                </c:pt>
                <c:pt idx="20">
                  <c:v>-29</c:v>
                </c:pt>
                <c:pt idx="21">
                  <c:v>-52</c:v>
                </c:pt>
                <c:pt idx="22">
                  <c:v>-51</c:v>
                </c:pt>
                <c:pt idx="23">
                  <c:v>-78</c:v>
                </c:pt>
                <c:pt idx="24">
                  <c:v>-35</c:v>
                </c:pt>
                <c:pt idx="25">
                  <c:v>-68</c:v>
                </c:pt>
                <c:pt idx="26">
                  <c:v>-71</c:v>
                </c:pt>
                <c:pt idx="27">
                  <c:v>-122</c:v>
                </c:pt>
                <c:pt idx="28">
                  <c:v>-105</c:v>
                </c:pt>
                <c:pt idx="29">
                  <c:v>-45</c:v>
                </c:pt>
                <c:pt idx="30">
                  <c:v>-78</c:v>
                </c:pt>
                <c:pt idx="31">
                  <c:v>-65</c:v>
                </c:pt>
                <c:pt idx="32" formatCode="General">
                  <c:v>-84</c:v>
                </c:pt>
                <c:pt idx="33" formatCode="General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FC-464D-9F32-0A48409DB9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40"/>
          <c:min val="-1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10"/>
      </c:valAx>
      <c:valAx>
        <c:axId val="741276016"/>
        <c:scaling>
          <c:orientation val="minMax"/>
          <c:max val="40"/>
          <c:min val="-14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1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017123015873013"/>
          <c:y val="9.6626984126984131E-2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Leppävirran asuntotuotanto</a:t>
            </a:r>
            <a:r>
              <a:rPr lang="fi-FI" sz="1600" b="1" baseline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(kpl) ja kokonaisväestönmuutos (henk.) v. 1990–2023</a:t>
            </a:r>
            <a:endParaRPr lang="fi-FI" sz="1600" b="1">
              <a:solidFill>
                <a:sysClr val="windowText" lastClr="000000"/>
              </a:solidFill>
              <a:latin typeface="Franklin Gothic Book" panose="020B0503020102020204" pitchFamily="34" charset="0"/>
            </a:endParaRPr>
          </a:p>
        </c:rich>
      </c:tx>
      <c:layout>
        <c:manualLayout>
          <c:xMode val="edge"/>
          <c:yMode val="edge"/>
          <c:x val="0.15330208333333334"/>
          <c:y val="2.89855158730158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Koonti!$A$54</c:f>
              <c:strCache>
                <c:ptCount val="1"/>
                <c:pt idx="0">
                  <c:v>Leppävirta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Koonti!$B$54:$AI$54</c:f>
              <c:numCache>
                <c:formatCode>#,##0</c:formatCode>
                <c:ptCount val="34"/>
                <c:pt idx="0">
                  <c:v>167</c:v>
                </c:pt>
                <c:pt idx="1">
                  <c:v>120</c:v>
                </c:pt>
                <c:pt idx="2">
                  <c:v>97</c:v>
                </c:pt>
                <c:pt idx="3">
                  <c:v>59</c:v>
                </c:pt>
                <c:pt idx="4">
                  <c:v>42</c:v>
                </c:pt>
                <c:pt idx="5">
                  <c:v>20</c:v>
                </c:pt>
                <c:pt idx="6">
                  <c:v>26</c:v>
                </c:pt>
                <c:pt idx="7">
                  <c:v>32</c:v>
                </c:pt>
                <c:pt idx="8">
                  <c:v>44</c:v>
                </c:pt>
                <c:pt idx="9">
                  <c:v>41</c:v>
                </c:pt>
                <c:pt idx="10">
                  <c:v>57</c:v>
                </c:pt>
                <c:pt idx="11">
                  <c:v>48</c:v>
                </c:pt>
                <c:pt idx="12">
                  <c:v>45</c:v>
                </c:pt>
                <c:pt idx="13">
                  <c:v>48</c:v>
                </c:pt>
                <c:pt idx="14">
                  <c:v>48</c:v>
                </c:pt>
                <c:pt idx="15">
                  <c:v>51</c:v>
                </c:pt>
                <c:pt idx="16">
                  <c:v>49</c:v>
                </c:pt>
                <c:pt idx="17">
                  <c:v>53</c:v>
                </c:pt>
                <c:pt idx="18">
                  <c:v>55</c:v>
                </c:pt>
                <c:pt idx="19">
                  <c:v>21</c:v>
                </c:pt>
                <c:pt idx="20">
                  <c:v>16</c:v>
                </c:pt>
                <c:pt idx="21">
                  <c:v>34</c:v>
                </c:pt>
                <c:pt idx="22">
                  <c:v>21</c:v>
                </c:pt>
                <c:pt idx="23">
                  <c:v>11</c:v>
                </c:pt>
                <c:pt idx="24">
                  <c:v>13</c:v>
                </c:pt>
                <c:pt idx="25">
                  <c:v>12</c:v>
                </c:pt>
                <c:pt idx="26">
                  <c:v>11</c:v>
                </c:pt>
                <c:pt idx="27">
                  <c:v>38</c:v>
                </c:pt>
                <c:pt idx="28">
                  <c:v>14</c:v>
                </c:pt>
                <c:pt idx="29">
                  <c:v>12</c:v>
                </c:pt>
                <c:pt idx="30">
                  <c:v>7</c:v>
                </c:pt>
                <c:pt idx="31">
                  <c:v>10</c:v>
                </c:pt>
                <c:pt idx="32">
                  <c:v>9</c:v>
                </c:pt>
                <c:pt idx="33" formatCode="General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D1-43DE-90EA-5862B42478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Koonti!$A$53</c:f>
              <c:strCache>
                <c:ptCount val="1"/>
                <c:pt idx="0">
                  <c:v>Leppävirta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Koonti!$B$53:$AI$53</c:f>
              <c:numCache>
                <c:formatCode>#,##0</c:formatCode>
                <c:ptCount val="34"/>
                <c:pt idx="0">
                  <c:v>22</c:v>
                </c:pt>
                <c:pt idx="1">
                  <c:v>8</c:v>
                </c:pt>
                <c:pt idx="2">
                  <c:v>64</c:v>
                </c:pt>
                <c:pt idx="3">
                  <c:v>-11</c:v>
                </c:pt>
                <c:pt idx="4">
                  <c:v>-82</c:v>
                </c:pt>
                <c:pt idx="5">
                  <c:v>-57</c:v>
                </c:pt>
                <c:pt idx="6">
                  <c:v>-84</c:v>
                </c:pt>
                <c:pt idx="7">
                  <c:v>-79</c:v>
                </c:pt>
                <c:pt idx="8">
                  <c:v>-144</c:v>
                </c:pt>
                <c:pt idx="9">
                  <c:v>-77</c:v>
                </c:pt>
                <c:pt idx="10">
                  <c:v>-123</c:v>
                </c:pt>
                <c:pt idx="11">
                  <c:v>-12</c:v>
                </c:pt>
                <c:pt idx="12">
                  <c:v>-29</c:v>
                </c:pt>
                <c:pt idx="13">
                  <c:v>-6</c:v>
                </c:pt>
                <c:pt idx="14">
                  <c:v>-68</c:v>
                </c:pt>
                <c:pt idx="15">
                  <c:v>-3</c:v>
                </c:pt>
                <c:pt idx="16">
                  <c:v>-46</c:v>
                </c:pt>
                <c:pt idx="17">
                  <c:v>-36</c:v>
                </c:pt>
                <c:pt idx="18">
                  <c:v>-125</c:v>
                </c:pt>
                <c:pt idx="19">
                  <c:v>-127</c:v>
                </c:pt>
                <c:pt idx="20">
                  <c:v>-77</c:v>
                </c:pt>
                <c:pt idx="21">
                  <c:v>-151</c:v>
                </c:pt>
                <c:pt idx="22">
                  <c:v>-131</c:v>
                </c:pt>
                <c:pt idx="23">
                  <c:v>-104</c:v>
                </c:pt>
                <c:pt idx="24">
                  <c:v>-155</c:v>
                </c:pt>
                <c:pt idx="25">
                  <c:v>-62</c:v>
                </c:pt>
                <c:pt idx="26">
                  <c:v>-88</c:v>
                </c:pt>
                <c:pt idx="27">
                  <c:v>-83</c:v>
                </c:pt>
                <c:pt idx="28">
                  <c:v>-132</c:v>
                </c:pt>
                <c:pt idx="29">
                  <c:v>-196</c:v>
                </c:pt>
                <c:pt idx="30">
                  <c:v>-52</c:v>
                </c:pt>
                <c:pt idx="31">
                  <c:v>-122</c:v>
                </c:pt>
                <c:pt idx="32" formatCode="General">
                  <c:v>-103</c:v>
                </c:pt>
                <c:pt idx="33" formatCode="General">
                  <c:v>-128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3D1-43DE-90EA-5862B42478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200"/>
          <c:min val="-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50"/>
      </c:valAx>
      <c:valAx>
        <c:axId val="741276016"/>
        <c:scaling>
          <c:orientation val="minMax"/>
          <c:max val="200"/>
          <c:min val="-25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5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1930555555555555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Varkauden seudun asuntotuotanto</a:t>
            </a:r>
            <a:r>
              <a:rPr lang="fi-FI" sz="1600" b="1" baseline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(kpl) ja kokonaisväestönmuutos (henk.) v. 1990–2023</a:t>
            </a:r>
            <a:endParaRPr lang="fi-FI" sz="1600" b="1">
              <a:solidFill>
                <a:sysClr val="windowText" lastClr="000000"/>
              </a:solidFill>
              <a:latin typeface="Franklin Gothic Book" panose="020B0503020102020204" pitchFamily="34" charset="0"/>
            </a:endParaRPr>
          </a:p>
        </c:rich>
      </c:tx>
      <c:layout>
        <c:manualLayout>
          <c:xMode val="edge"/>
          <c:yMode val="edge"/>
          <c:x val="0.15330208333333334"/>
          <c:y val="2.89855158730158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Koonti!$A$56</c:f>
              <c:strCache>
                <c:ptCount val="1"/>
                <c:pt idx="0">
                  <c:v>Varkauden seutukunta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Koonti!$B$56:$AI$56</c:f>
              <c:numCache>
                <c:formatCode>#,##0</c:formatCode>
                <c:ptCount val="34"/>
                <c:pt idx="0">
                  <c:v>593</c:v>
                </c:pt>
                <c:pt idx="1">
                  <c:v>373</c:v>
                </c:pt>
                <c:pt idx="2">
                  <c:v>203</c:v>
                </c:pt>
                <c:pt idx="3">
                  <c:v>96</c:v>
                </c:pt>
                <c:pt idx="4">
                  <c:v>72</c:v>
                </c:pt>
                <c:pt idx="5">
                  <c:v>39</c:v>
                </c:pt>
                <c:pt idx="6">
                  <c:v>41</c:v>
                </c:pt>
                <c:pt idx="7">
                  <c:v>60</c:v>
                </c:pt>
                <c:pt idx="8">
                  <c:v>96</c:v>
                </c:pt>
                <c:pt idx="9">
                  <c:v>96</c:v>
                </c:pt>
                <c:pt idx="10">
                  <c:v>78</c:v>
                </c:pt>
                <c:pt idx="11">
                  <c:v>69</c:v>
                </c:pt>
                <c:pt idx="12">
                  <c:v>64</c:v>
                </c:pt>
                <c:pt idx="13">
                  <c:v>133</c:v>
                </c:pt>
                <c:pt idx="14">
                  <c:v>102</c:v>
                </c:pt>
                <c:pt idx="15">
                  <c:v>148</c:v>
                </c:pt>
                <c:pt idx="16">
                  <c:v>119</c:v>
                </c:pt>
                <c:pt idx="17">
                  <c:v>106</c:v>
                </c:pt>
                <c:pt idx="18">
                  <c:v>77</c:v>
                </c:pt>
                <c:pt idx="19">
                  <c:v>82</c:v>
                </c:pt>
                <c:pt idx="20">
                  <c:v>28</c:v>
                </c:pt>
                <c:pt idx="21">
                  <c:v>70</c:v>
                </c:pt>
                <c:pt idx="22">
                  <c:v>57</c:v>
                </c:pt>
                <c:pt idx="23">
                  <c:v>23</c:v>
                </c:pt>
                <c:pt idx="24">
                  <c:v>28</c:v>
                </c:pt>
                <c:pt idx="25">
                  <c:v>66</c:v>
                </c:pt>
                <c:pt idx="26">
                  <c:v>23</c:v>
                </c:pt>
                <c:pt idx="27">
                  <c:v>64</c:v>
                </c:pt>
                <c:pt idx="28">
                  <c:v>41</c:v>
                </c:pt>
                <c:pt idx="29">
                  <c:v>21</c:v>
                </c:pt>
                <c:pt idx="30">
                  <c:v>12</c:v>
                </c:pt>
                <c:pt idx="31">
                  <c:v>19</c:v>
                </c:pt>
                <c:pt idx="32">
                  <c:v>14</c:v>
                </c:pt>
                <c:pt idx="33" formatCode="General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58-4453-AB42-52DE370C08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Koonti!$A$55</c:f>
              <c:strCache>
                <c:ptCount val="1"/>
                <c:pt idx="0">
                  <c:v>Varkauden seutukunta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Koonti!$B$55:$AI$55</c:f>
              <c:numCache>
                <c:formatCode>#,##0</c:formatCode>
                <c:ptCount val="34"/>
                <c:pt idx="0">
                  <c:v>-8</c:v>
                </c:pt>
                <c:pt idx="1">
                  <c:v>11</c:v>
                </c:pt>
                <c:pt idx="2">
                  <c:v>-50</c:v>
                </c:pt>
                <c:pt idx="3">
                  <c:v>-121</c:v>
                </c:pt>
                <c:pt idx="4">
                  <c:v>-417</c:v>
                </c:pt>
                <c:pt idx="5">
                  <c:v>-183</c:v>
                </c:pt>
                <c:pt idx="6">
                  <c:v>-239</c:v>
                </c:pt>
                <c:pt idx="7">
                  <c:v>-366</c:v>
                </c:pt>
                <c:pt idx="8">
                  <c:v>-476</c:v>
                </c:pt>
                <c:pt idx="9">
                  <c:v>-418</c:v>
                </c:pt>
                <c:pt idx="10">
                  <c:v>-391</c:v>
                </c:pt>
                <c:pt idx="11">
                  <c:v>-229</c:v>
                </c:pt>
                <c:pt idx="12">
                  <c:v>-284</c:v>
                </c:pt>
                <c:pt idx="13">
                  <c:v>-215</c:v>
                </c:pt>
                <c:pt idx="14">
                  <c:v>-243</c:v>
                </c:pt>
                <c:pt idx="15">
                  <c:v>-352</c:v>
                </c:pt>
                <c:pt idx="16">
                  <c:v>-372</c:v>
                </c:pt>
                <c:pt idx="17">
                  <c:v>-375</c:v>
                </c:pt>
                <c:pt idx="18">
                  <c:v>-367</c:v>
                </c:pt>
                <c:pt idx="19">
                  <c:v>-427</c:v>
                </c:pt>
                <c:pt idx="20">
                  <c:v>-264</c:v>
                </c:pt>
                <c:pt idx="21">
                  <c:v>-374</c:v>
                </c:pt>
                <c:pt idx="22">
                  <c:v>-448</c:v>
                </c:pt>
                <c:pt idx="23">
                  <c:v>-415</c:v>
                </c:pt>
                <c:pt idx="24">
                  <c:v>-437</c:v>
                </c:pt>
                <c:pt idx="25">
                  <c:v>-352</c:v>
                </c:pt>
                <c:pt idx="26">
                  <c:v>-329</c:v>
                </c:pt>
                <c:pt idx="27">
                  <c:v>-518</c:v>
                </c:pt>
                <c:pt idx="28">
                  <c:v>-563</c:v>
                </c:pt>
                <c:pt idx="29">
                  <c:v>-604</c:v>
                </c:pt>
                <c:pt idx="30">
                  <c:v>-318</c:v>
                </c:pt>
                <c:pt idx="31">
                  <c:v>-492</c:v>
                </c:pt>
                <c:pt idx="32" formatCode="General">
                  <c:v>-401</c:v>
                </c:pt>
                <c:pt idx="33" formatCode="General">
                  <c:v>-110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58-4453-AB42-52DE370C08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700"/>
          <c:min val="-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100"/>
      </c:valAx>
      <c:valAx>
        <c:axId val="741276016"/>
        <c:scaling>
          <c:orientation val="minMax"/>
          <c:max val="700"/>
          <c:min val="-7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10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017123015873013"/>
          <c:y val="0.11930555555555555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Siilinjärven asuntotuotanto (kpl) ja kokonaisväestönmuutos (henk.) v. 1990–2023</a:t>
            </a:r>
          </a:p>
        </c:rich>
      </c:tx>
      <c:layout>
        <c:manualLayout>
          <c:xMode val="edge"/>
          <c:yMode val="edge"/>
          <c:x val="0.1608616102282075"/>
          <c:y val="2.8985501733519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Koonti!$A$12</c:f>
              <c:strCache>
                <c:ptCount val="1"/>
                <c:pt idx="0">
                  <c:v>Siilinjärvi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Koonti!$B$12:$AI$12</c:f>
              <c:numCache>
                <c:formatCode>#,##0</c:formatCode>
                <c:ptCount val="34"/>
                <c:pt idx="0">
                  <c:v>311</c:v>
                </c:pt>
                <c:pt idx="1">
                  <c:v>179</c:v>
                </c:pt>
                <c:pt idx="2">
                  <c:v>86</c:v>
                </c:pt>
                <c:pt idx="3">
                  <c:v>56</c:v>
                </c:pt>
                <c:pt idx="4">
                  <c:v>59</c:v>
                </c:pt>
                <c:pt idx="5">
                  <c:v>75</c:v>
                </c:pt>
                <c:pt idx="6">
                  <c:v>126</c:v>
                </c:pt>
                <c:pt idx="7">
                  <c:v>137</c:v>
                </c:pt>
                <c:pt idx="8">
                  <c:v>124</c:v>
                </c:pt>
                <c:pt idx="9">
                  <c:v>99</c:v>
                </c:pt>
                <c:pt idx="10">
                  <c:v>149</c:v>
                </c:pt>
                <c:pt idx="11">
                  <c:v>144</c:v>
                </c:pt>
                <c:pt idx="12">
                  <c:v>80</c:v>
                </c:pt>
                <c:pt idx="13">
                  <c:v>96</c:v>
                </c:pt>
                <c:pt idx="14">
                  <c:v>103</c:v>
                </c:pt>
                <c:pt idx="15">
                  <c:v>133</c:v>
                </c:pt>
                <c:pt idx="16">
                  <c:v>157</c:v>
                </c:pt>
                <c:pt idx="17">
                  <c:v>120</c:v>
                </c:pt>
                <c:pt idx="18">
                  <c:v>149</c:v>
                </c:pt>
                <c:pt idx="19">
                  <c:v>108</c:v>
                </c:pt>
                <c:pt idx="20">
                  <c:v>130</c:v>
                </c:pt>
                <c:pt idx="21">
                  <c:v>193</c:v>
                </c:pt>
                <c:pt idx="22">
                  <c:v>153</c:v>
                </c:pt>
                <c:pt idx="23">
                  <c:v>113</c:v>
                </c:pt>
                <c:pt idx="24">
                  <c:v>118</c:v>
                </c:pt>
                <c:pt idx="25">
                  <c:v>76</c:v>
                </c:pt>
                <c:pt idx="26">
                  <c:v>117</c:v>
                </c:pt>
                <c:pt idx="27">
                  <c:v>91</c:v>
                </c:pt>
                <c:pt idx="28">
                  <c:v>136</c:v>
                </c:pt>
                <c:pt idx="29">
                  <c:v>113</c:v>
                </c:pt>
                <c:pt idx="30">
                  <c:v>84</c:v>
                </c:pt>
                <c:pt idx="31">
                  <c:v>48</c:v>
                </c:pt>
                <c:pt idx="32">
                  <c:v>175</c:v>
                </c:pt>
                <c:pt idx="33" formatCode="General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5E-4A0F-9AF0-96406D82C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Koonti!$A$11</c:f>
              <c:strCache>
                <c:ptCount val="1"/>
                <c:pt idx="0">
                  <c:v>Siilinjärvi 
kokonaisväestönmuutos 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Koonti!$B$11:$AI$11</c:f>
              <c:numCache>
                <c:formatCode>#,##0</c:formatCode>
                <c:ptCount val="34"/>
                <c:pt idx="0">
                  <c:v>205</c:v>
                </c:pt>
                <c:pt idx="1">
                  <c:v>176</c:v>
                </c:pt>
                <c:pt idx="2">
                  <c:v>188</c:v>
                </c:pt>
                <c:pt idx="3">
                  <c:v>31</c:v>
                </c:pt>
                <c:pt idx="4">
                  <c:v>166</c:v>
                </c:pt>
                <c:pt idx="5">
                  <c:v>-6</c:v>
                </c:pt>
                <c:pt idx="6">
                  <c:v>67</c:v>
                </c:pt>
                <c:pt idx="7">
                  <c:v>74</c:v>
                </c:pt>
                <c:pt idx="8">
                  <c:v>150</c:v>
                </c:pt>
                <c:pt idx="9">
                  <c:v>-11</c:v>
                </c:pt>
                <c:pt idx="10">
                  <c:v>158</c:v>
                </c:pt>
                <c:pt idx="11">
                  <c:v>18</c:v>
                </c:pt>
                <c:pt idx="12">
                  <c:v>125</c:v>
                </c:pt>
                <c:pt idx="13">
                  <c:v>234</c:v>
                </c:pt>
                <c:pt idx="14">
                  <c:v>115</c:v>
                </c:pt>
                <c:pt idx="15">
                  <c:v>37</c:v>
                </c:pt>
                <c:pt idx="16">
                  <c:v>338</c:v>
                </c:pt>
                <c:pt idx="17">
                  <c:v>141</c:v>
                </c:pt>
                <c:pt idx="18">
                  <c:v>19</c:v>
                </c:pt>
                <c:pt idx="19">
                  <c:v>195</c:v>
                </c:pt>
                <c:pt idx="20">
                  <c:v>46</c:v>
                </c:pt>
                <c:pt idx="21">
                  <c:v>301</c:v>
                </c:pt>
                <c:pt idx="22">
                  <c:v>120</c:v>
                </c:pt>
                <c:pt idx="23">
                  <c:v>136</c:v>
                </c:pt>
                <c:pt idx="24">
                  <c:v>101</c:v>
                </c:pt>
                <c:pt idx="25">
                  <c:v>126</c:v>
                </c:pt>
                <c:pt idx="26">
                  <c:v>-26</c:v>
                </c:pt>
                <c:pt idx="27">
                  <c:v>-111</c:v>
                </c:pt>
                <c:pt idx="28">
                  <c:v>17</c:v>
                </c:pt>
                <c:pt idx="29">
                  <c:v>-251</c:v>
                </c:pt>
                <c:pt idx="30">
                  <c:v>-172</c:v>
                </c:pt>
                <c:pt idx="31">
                  <c:v>42</c:v>
                </c:pt>
                <c:pt idx="32" formatCode="General">
                  <c:v>-61</c:v>
                </c:pt>
                <c:pt idx="33" formatCode="General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5E-4A0F-9AF0-96406D82C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400"/>
          <c:min val="-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100"/>
      </c:valAx>
      <c:valAx>
        <c:axId val="741276016"/>
        <c:scaling>
          <c:orientation val="minMax"/>
          <c:max val="400"/>
          <c:min val="-3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10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1930555555555555"/>
          <c:w val="0.38196130952380947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Kuopion seudun asuntotuotanto (kpl) ja kokonaisväestönmuutos (henk.) v. 1990–2023</a:t>
            </a:r>
          </a:p>
        </c:rich>
      </c:tx>
      <c:layout>
        <c:manualLayout>
          <c:xMode val="edge"/>
          <c:yMode val="edge"/>
          <c:x val="0.1608616102282075"/>
          <c:y val="2.8985501733519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Koonti!$A$14</c:f>
              <c:strCache>
                <c:ptCount val="1"/>
                <c:pt idx="0">
                  <c:v>Kuopion seutukunta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Koonti!$B$14:$AI$14</c:f>
              <c:numCache>
                <c:formatCode>#,##0</c:formatCode>
                <c:ptCount val="34"/>
                <c:pt idx="0">
                  <c:v>1621</c:v>
                </c:pt>
                <c:pt idx="1">
                  <c:v>1676</c:v>
                </c:pt>
                <c:pt idx="2">
                  <c:v>1116</c:v>
                </c:pt>
                <c:pt idx="3">
                  <c:v>1147</c:v>
                </c:pt>
                <c:pt idx="4">
                  <c:v>476</c:v>
                </c:pt>
                <c:pt idx="5">
                  <c:v>543</c:v>
                </c:pt>
                <c:pt idx="6">
                  <c:v>491</c:v>
                </c:pt>
                <c:pt idx="7">
                  <c:v>589</c:v>
                </c:pt>
                <c:pt idx="8">
                  <c:v>708</c:v>
                </c:pt>
                <c:pt idx="9">
                  <c:v>909</c:v>
                </c:pt>
                <c:pt idx="10">
                  <c:v>852</c:v>
                </c:pt>
                <c:pt idx="11">
                  <c:v>782</c:v>
                </c:pt>
                <c:pt idx="12">
                  <c:v>634</c:v>
                </c:pt>
                <c:pt idx="13">
                  <c:v>665</c:v>
                </c:pt>
                <c:pt idx="14">
                  <c:v>539</c:v>
                </c:pt>
                <c:pt idx="15">
                  <c:v>882</c:v>
                </c:pt>
                <c:pt idx="16">
                  <c:v>670</c:v>
                </c:pt>
                <c:pt idx="17">
                  <c:v>864</c:v>
                </c:pt>
                <c:pt idx="18">
                  <c:v>742</c:v>
                </c:pt>
                <c:pt idx="19">
                  <c:v>730</c:v>
                </c:pt>
                <c:pt idx="20">
                  <c:v>650</c:v>
                </c:pt>
                <c:pt idx="21">
                  <c:v>1015</c:v>
                </c:pt>
                <c:pt idx="22">
                  <c:v>990</c:v>
                </c:pt>
                <c:pt idx="23">
                  <c:v>1127</c:v>
                </c:pt>
                <c:pt idx="24">
                  <c:v>922</c:v>
                </c:pt>
                <c:pt idx="25">
                  <c:v>862</c:v>
                </c:pt>
                <c:pt idx="26">
                  <c:v>975</c:v>
                </c:pt>
                <c:pt idx="27">
                  <c:v>1150</c:v>
                </c:pt>
                <c:pt idx="28">
                  <c:v>2007</c:v>
                </c:pt>
                <c:pt idx="29">
                  <c:v>943</c:v>
                </c:pt>
                <c:pt idx="30">
                  <c:v>1338</c:v>
                </c:pt>
                <c:pt idx="31">
                  <c:v>1226</c:v>
                </c:pt>
                <c:pt idx="32">
                  <c:v>1603</c:v>
                </c:pt>
                <c:pt idx="33" formatCode="General">
                  <c:v>1214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58-4264-A5EE-8B7E17C33F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Koonti!$A$13</c:f>
              <c:strCache>
                <c:ptCount val="1"/>
                <c:pt idx="0">
                  <c:v>Kuopion seutukunta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Koonti!$B$13:$AI$13</c:f>
              <c:numCache>
                <c:formatCode>#,##0</c:formatCode>
                <c:ptCount val="34"/>
                <c:pt idx="0">
                  <c:v>762</c:v>
                </c:pt>
                <c:pt idx="1">
                  <c:v>1120</c:v>
                </c:pt>
                <c:pt idx="2">
                  <c:v>1014</c:v>
                </c:pt>
                <c:pt idx="3">
                  <c:v>618</c:v>
                </c:pt>
                <c:pt idx="4">
                  <c:v>788</c:v>
                </c:pt>
                <c:pt idx="5">
                  <c:v>539</c:v>
                </c:pt>
                <c:pt idx="6">
                  <c:v>360</c:v>
                </c:pt>
                <c:pt idx="7">
                  <c:v>436</c:v>
                </c:pt>
                <c:pt idx="8">
                  <c:v>211</c:v>
                </c:pt>
                <c:pt idx="9">
                  <c:v>50</c:v>
                </c:pt>
                <c:pt idx="10">
                  <c:v>72</c:v>
                </c:pt>
                <c:pt idx="11">
                  <c:v>466</c:v>
                </c:pt>
                <c:pt idx="12">
                  <c:v>326</c:v>
                </c:pt>
                <c:pt idx="13">
                  <c:v>544</c:v>
                </c:pt>
                <c:pt idx="14">
                  <c:v>291</c:v>
                </c:pt>
                <c:pt idx="15">
                  <c:v>220</c:v>
                </c:pt>
                <c:pt idx="16">
                  <c:v>547</c:v>
                </c:pt>
                <c:pt idx="17">
                  <c:v>437</c:v>
                </c:pt>
                <c:pt idx="18">
                  <c:v>524</c:v>
                </c:pt>
                <c:pt idx="19">
                  <c:v>776</c:v>
                </c:pt>
                <c:pt idx="20">
                  <c:v>583</c:v>
                </c:pt>
                <c:pt idx="21">
                  <c:v>884</c:v>
                </c:pt>
                <c:pt idx="22">
                  <c:v>1256</c:v>
                </c:pt>
                <c:pt idx="23">
                  <c:v>1189</c:v>
                </c:pt>
                <c:pt idx="24">
                  <c:v>1164</c:v>
                </c:pt>
                <c:pt idx="25">
                  <c:v>876</c:v>
                </c:pt>
                <c:pt idx="26">
                  <c:v>793</c:v>
                </c:pt>
                <c:pt idx="27">
                  <c:v>358</c:v>
                </c:pt>
                <c:pt idx="28">
                  <c:v>472</c:v>
                </c:pt>
                <c:pt idx="29">
                  <c:v>367</c:v>
                </c:pt>
                <c:pt idx="30">
                  <c:v>756</c:v>
                </c:pt>
                <c:pt idx="31">
                  <c:v>1375</c:v>
                </c:pt>
                <c:pt idx="32" formatCode="General">
                  <c:v>990</c:v>
                </c:pt>
                <c:pt idx="33" formatCode="General">
                  <c:v>1485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58-4264-A5EE-8B7E17C33F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22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250"/>
      </c:valAx>
      <c:valAx>
        <c:axId val="741276016"/>
        <c:scaling>
          <c:orientation val="minMax"/>
          <c:max val="2250"/>
          <c:min val="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25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1930555555555555"/>
          <c:w val="0.41522321428571429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Iisalmen asuntotuotanto (kpl) ja kokonaisväestönmuutos (henk.) v. 1990–2023</a:t>
            </a:r>
          </a:p>
        </c:rich>
      </c:tx>
      <c:layout>
        <c:manualLayout>
          <c:xMode val="edge"/>
          <c:yMode val="edge"/>
          <c:x val="0.1608616102282075"/>
          <c:y val="2.8985501733519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Koonti!$A$16</c:f>
              <c:strCache>
                <c:ptCount val="1"/>
                <c:pt idx="0">
                  <c:v>Iisalmi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Koonti!$B$16:$AI$16</c:f>
              <c:numCache>
                <c:formatCode>#,##0</c:formatCode>
                <c:ptCount val="34"/>
                <c:pt idx="0">
                  <c:v>303</c:v>
                </c:pt>
                <c:pt idx="1">
                  <c:v>203</c:v>
                </c:pt>
                <c:pt idx="2">
                  <c:v>145</c:v>
                </c:pt>
                <c:pt idx="3">
                  <c:v>91</c:v>
                </c:pt>
                <c:pt idx="4">
                  <c:v>204</c:v>
                </c:pt>
                <c:pt idx="5">
                  <c:v>44</c:v>
                </c:pt>
                <c:pt idx="6">
                  <c:v>91</c:v>
                </c:pt>
                <c:pt idx="7">
                  <c:v>134</c:v>
                </c:pt>
                <c:pt idx="8">
                  <c:v>111</c:v>
                </c:pt>
                <c:pt idx="9">
                  <c:v>111</c:v>
                </c:pt>
                <c:pt idx="10">
                  <c:v>98</c:v>
                </c:pt>
                <c:pt idx="11">
                  <c:v>54</c:v>
                </c:pt>
                <c:pt idx="12">
                  <c:v>37</c:v>
                </c:pt>
                <c:pt idx="13">
                  <c:v>66</c:v>
                </c:pt>
                <c:pt idx="14">
                  <c:v>50</c:v>
                </c:pt>
                <c:pt idx="15">
                  <c:v>78</c:v>
                </c:pt>
                <c:pt idx="16">
                  <c:v>110</c:v>
                </c:pt>
                <c:pt idx="17">
                  <c:v>120</c:v>
                </c:pt>
                <c:pt idx="18">
                  <c:v>94</c:v>
                </c:pt>
                <c:pt idx="19">
                  <c:v>66</c:v>
                </c:pt>
                <c:pt idx="20">
                  <c:v>40</c:v>
                </c:pt>
                <c:pt idx="21">
                  <c:v>62</c:v>
                </c:pt>
                <c:pt idx="22">
                  <c:v>134</c:v>
                </c:pt>
                <c:pt idx="23">
                  <c:v>63</c:v>
                </c:pt>
                <c:pt idx="24">
                  <c:v>93</c:v>
                </c:pt>
                <c:pt idx="25">
                  <c:v>34</c:v>
                </c:pt>
                <c:pt idx="26">
                  <c:v>44</c:v>
                </c:pt>
                <c:pt idx="27">
                  <c:v>57</c:v>
                </c:pt>
                <c:pt idx="28">
                  <c:v>48</c:v>
                </c:pt>
                <c:pt idx="29">
                  <c:v>36</c:v>
                </c:pt>
                <c:pt idx="30">
                  <c:v>69</c:v>
                </c:pt>
                <c:pt idx="31">
                  <c:v>39</c:v>
                </c:pt>
                <c:pt idx="32">
                  <c:v>40</c:v>
                </c:pt>
                <c:pt idx="33" formatCode="General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D7-4878-B1F9-C01758A912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Koonti!$A$15</c:f>
              <c:strCache>
                <c:ptCount val="1"/>
                <c:pt idx="0">
                  <c:v>Iisalmi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Koonti!$B$15:$AI$15</c:f>
              <c:numCache>
                <c:formatCode>#,##0</c:formatCode>
                <c:ptCount val="34"/>
                <c:pt idx="0">
                  <c:v>149</c:v>
                </c:pt>
                <c:pt idx="1">
                  <c:v>-54</c:v>
                </c:pt>
                <c:pt idx="2">
                  <c:v>71</c:v>
                </c:pt>
                <c:pt idx="3">
                  <c:v>-11</c:v>
                </c:pt>
                <c:pt idx="4">
                  <c:v>132</c:v>
                </c:pt>
                <c:pt idx="5">
                  <c:v>-75</c:v>
                </c:pt>
                <c:pt idx="6">
                  <c:v>-48</c:v>
                </c:pt>
                <c:pt idx="7">
                  <c:v>-222</c:v>
                </c:pt>
                <c:pt idx="8">
                  <c:v>-160</c:v>
                </c:pt>
                <c:pt idx="9">
                  <c:v>-223</c:v>
                </c:pt>
                <c:pt idx="10">
                  <c:v>-276</c:v>
                </c:pt>
                <c:pt idx="11">
                  <c:v>-210</c:v>
                </c:pt>
                <c:pt idx="12">
                  <c:v>-68</c:v>
                </c:pt>
                <c:pt idx="13">
                  <c:v>-188</c:v>
                </c:pt>
                <c:pt idx="14">
                  <c:v>-8</c:v>
                </c:pt>
                <c:pt idx="15">
                  <c:v>-157</c:v>
                </c:pt>
                <c:pt idx="16">
                  <c:v>-163</c:v>
                </c:pt>
                <c:pt idx="17">
                  <c:v>-21</c:v>
                </c:pt>
                <c:pt idx="18">
                  <c:v>-9</c:v>
                </c:pt>
                <c:pt idx="19">
                  <c:v>-120</c:v>
                </c:pt>
                <c:pt idx="20">
                  <c:v>-74</c:v>
                </c:pt>
                <c:pt idx="21">
                  <c:v>52</c:v>
                </c:pt>
                <c:pt idx="22">
                  <c:v>-12</c:v>
                </c:pt>
                <c:pt idx="23">
                  <c:v>36</c:v>
                </c:pt>
                <c:pt idx="24">
                  <c:v>-56</c:v>
                </c:pt>
                <c:pt idx="25">
                  <c:v>-170</c:v>
                </c:pt>
                <c:pt idx="26">
                  <c:v>-178</c:v>
                </c:pt>
                <c:pt idx="27">
                  <c:v>-128</c:v>
                </c:pt>
                <c:pt idx="28">
                  <c:v>-167</c:v>
                </c:pt>
                <c:pt idx="29">
                  <c:v>-104</c:v>
                </c:pt>
                <c:pt idx="30">
                  <c:v>-244</c:v>
                </c:pt>
                <c:pt idx="31">
                  <c:v>-166</c:v>
                </c:pt>
                <c:pt idx="32" formatCode="General">
                  <c:v>-157</c:v>
                </c:pt>
                <c:pt idx="33" formatCode="General">
                  <c:v>-183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D7-4878-B1F9-C01758A912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350"/>
          <c:min val="-3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50"/>
      </c:valAx>
      <c:valAx>
        <c:axId val="741276016"/>
        <c:scaling>
          <c:orientation val="minMax"/>
          <c:max val="350"/>
          <c:min val="-35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5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3946428571428571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Kiuruveden asuntotuotanto (kpl) ja kokonaisväestönmuutos (henk.) v. 1990–2023</a:t>
            </a:r>
          </a:p>
        </c:rich>
      </c:tx>
      <c:layout>
        <c:manualLayout>
          <c:xMode val="edge"/>
          <c:yMode val="edge"/>
          <c:x val="0.1608616102282075"/>
          <c:y val="2.8985501733519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Koonti!$A$18</c:f>
              <c:strCache>
                <c:ptCount val="1"/>
                <c:pt idx="0">
                  <c:v>Kiuruvesi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Koonti!$B$18:$AI$18</c:f>
              <c:numCache>
                <c:formatCode>#,##0</c:formatCode>
                <c:ptCount val="34"/>
                <c:pt idx="0">
                  <c:v>107</c:v>
                </c:pt>
                <c:pt idx="1">
                  <c:v>104</c:v>
                </c:pt>
                <c:pt idx="2">
                  <c:v>81</c:v>
                </c:pt>
                <c:pt idx="3">
                  <c:v>61</c:v>
                </c:pt>
                <c:pt idx="4">
                  <c:v>26</c:v>
                </c:pt>
                <c:pt idx="5">
                  <c:v>17</c:v>
                </c:pt>
                <c:pt idx="6">
                  <c:v>21</c:v>
                </c:pt>
                <c:pt idx="7">
                  <c:v>41</c:v>
                </c:pt>
                <c:pt idx="8">
                  <c:v>27</c:v>
                </c:pt>
                <c:pt idx="9">
                  <c:v>51</c:v>
                </c:pt>
                <c:pt idx="10">
                  <c:v>21</c:v>
                </c:pt>
                <c:pt idx="11">
                  <c:v>12</c:v>
                </c:pt>
                <c:pt idx="12">
                  <c:v>26</c:v>
                </c:pt>
                <c:pt idx="13">
                  <c:v>18</c:v>
                </c:pt>
                <c:pt idx="14">
                  <c:v>12</c:v>
                </c:pt>
                <c:pt idx="15">
                  <c:v>26</c:v>
                </c:pt>
                <c:pt idx="16">
                  <c:v>37</c:v>
                </c:pt>
                <c:pt idx="17">
                  <c:v>46</c:v>
                </c:pt>
                <c:pt idx="18">
                  <c:v>21</c:v>
                </c:pt>
                <c:pt idx="19">
                  <c:v>10</c:v>
                </c:pt>
                <c:pt idx="20">
                  <c:v>30</c:v>
                </c:pt>
                <c:pt idx="21">
                  <c:v>12</c:v>
                </c:pt>
                <c:pt idx="22">
                  <c:v>9</c:v>
                </c:pt>
                <c:pt idx="23">
                  <c:v>41</c:v>
                </c:pt>
                <c:pt idx="24">
                  <c:v>18</c:v>
                </c:pt>
                <c:pt idx="25">
                  <c:v>3</c:v>
                </c:pt>
                <c:pt idx="26">
                  <c:v>5</c:v>
                </c:pt>
                <c:pt idx="27">
                  <c:v>4</c:v>
                </c:pt>
                <c:pt idx="28">
                  <c:v>0</c:v>
                </c:pt>
                <c:pt idx="29">
                  <c:v>2</c:v>
                </c:pt>
                <c:pt idx="30">
                  <c:v>1</c:v>
                </c:pt>
                <c:pt idx="31">
                  <c:v>2</c:v>
                </c:pt>
                <c:pt idx="32">
                  <c:v>8</c:v>
                </c:pt>
                <c:pt idx="33" formatCode="General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0D-40E3-A71B-5497788DA9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Koonti!$A$17</c:f>
              <c:strCache>
                <c:ptCount val="1"/>
                <c:pt idx="0">
                  <c:v>Kiuruvesi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Koonti!$B$17:$AI$17</c:f>
              <c:numCache>
                <c:formatCode>#,##0</c:formatCode>
                <c:ptCount val="34"/>
                <c:pt idx="0">
                  <c:v>-80</c:v>
                </c:pt>
                <c:pt idx="1">
                  <c:v>-4</c:v>
                </c:pt>
                <c:pt idx="2">
                  <c:v>-48</c:v>
                </c:pt>
                <c:pt idx="3">
                  <c:v>-18</c:v>
                </c:pt>
                <c:pt idx="4">
                  <c:v>-57</c:v>
                </c:pt>
                <c:pt idx="5">
                  <c:v>-109</c:v>
                </c:pt>
                <c:pt idx="6">
                  <c:v>-186</c:v>
                </c:pt>
                <c:pt idx="7">
                  <c:v>-142</c:v>
                </c:pt>
                <c:pt idx="8">
                  <c:v>-256</c:v>
                </c:pt>
                <c:pt idx="9">
                  <c:v>-92</c:v>
                </c:pt>
                <c:pt idx="10">
                  <c:v>-145</c:v>
                </c:pt>
                <c:pt idx="11">
                  <c:v>-171</c:v>
                </c:pt>
                <c:pt idx="12">
                  <c:v>-113</c:v>
                </c:pt>
                <c:pt idx="13">
                  <c:v>-86</c:v>
                </c:pt>
                <c:pt idx="14">
                  <c:v>-124</c:v>
                </c:pt>
                <c:pt idx="15">
                  <c:v>-119</c:v>
                </c:pt>
                <c:pt idx="16">
                  <c:v>-106</c:v>
                </c:pt>
                <c:pt idx="17">
                  <c:v>-124</c:v>
                </c:pt>
                <c:pt idx="18">
                  <c:v>-115</c:v>
                </c:pt>
                <c:pt idx="19">
                  <c:v>-82</c:v>
                </c:pt>
                <c:pt idx="20">
                  <c:v>-161</c:v>
                </c:pt>
                <c:pt idx="21">
                  <c:v>-94</c:v>
                </c:pt>
                <c:pt idx="22">
                  <c:v>-74</c:v>
                </c:pt>
                <c:pt idx="23">
                  <c:v>-123</c:v>
                </c:pt>
                <c:pt idx="24">
                  <c:v>-114</c:v>
                </c:pt>
                <c:pt idx="25">
                  <c:v>-152</c:v>
                </c:pt>
                <c:pt idx="26">
                  <c:v>-156</c:v>
                </c:pt>
                <c:pt idx="27">
                  <c:v>-161</c:v>
                </c:pt>
                <c:pt idx="28">
                  <c:v>-130</c:v>
                </c:pt>
                <c:pt idx="29">
                  <c:v>-155</c:v>
                </c:pt>
                <c:pt idx="30">
                  <c:v>-144</c:v>
                </c:pt>
                <c:pt idx="31">
                  <c:v>-95</c:v>
                </c:pt>
                <c:pt idx="32" formatCode="General">
                  <c:v>-162</c:v>
                </c:pt>
                <c:pt idx="33" formatCode="General">
                  <c:v>-122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0D-40E3-A71B-5497788DA9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150"/>
          <c:min val="-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50"/>
      </c:valAx>
      <c:valAx>
        <c:axId val="741276016"/>
        <c:scaling>
          <c:orientation val="minMax"/>
          <c:max val="150"/>
          <c:min val="-3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5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3946428571428571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Keiteleen asuntotuotanto (kpl) ja kokonaisväestönmuutos (henk.) v. 1990–2023</a:t>
            </a:r>
          </a:p>
        </c:rich>
      </c:tx>
      <c:layout>
        <c:manualLayout>
          <c:xMode val="edge"/>
          <c:yMode val="edge"/>
          <c:x val="0.1608616102282075"/>
          <c:y val="2.8985501733519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Koonti!$A$20</c:f>
              <c:strCache>
                <c:ptCount val="1"/>
                <c:pt idx="0">
                  <c:v>Keitele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Koonti!$B$20:$AI$20</c:f>
              <c:numCache>
                <c:formatCode>#,##0</c:formatCode>
                <c:ptCount val="34"/>
                <c:pt idx="0">
                  <c:v>40</c:v>
                </c:pt>
                <c:pt idx="1">
                  <c:v>20</c:v>
                </c:pt>
                <c:pt idx="2">
                  <c:v>17</c:v>
                </c:pt>
                <c:pt idx="3">
                  <c:v>23</c:v>
                </c:pt>
                <c:pt idx="4">
                  <c:v>15</c:v>
                </c:pt>
                <c:pt idx="5">
                  <c:v>8</c:v>
                </c:pt>
                <c:pt idx="6">
                  <c:v>4</c:v>
                </c:pt>
                <c:pt idx="7">
                  <c:v>6</c:v>
                </c:pt>
                <c:pt idx="8">
                  <c:v>25</c:v>
                </c:pt>
                <c:pt idx="9">
                  <c:v>5</c:v>
                </c:pt>
                <c:pt idx="10">
                  <c:v>13</c:v>
                </c:pt>
                <c:pt idx="11">
                  <c:v>2</c:v>
                </c:pt>
                <c:pt idx="12">
                  <c:v>4</c:v>
                </c:pt>
                <c:pt idx="13">
                  <c:v>5</c:v>
                </c:pt>
                <c:pt idx="14">
                  <c:v>6</c:v>
                </c:pt>
                <c:pt idx="15">
                  <c:v>7</c:v>
                </c:pt>
                <c:pt idx="16">
                  <c:v>8</c:v>
                </c:pt>
                <c:pt idx="17">
                  <c:v>12</c:v>
                </c:pt>
                <c:pt idx="18">
                  <c:v>8</c:v>
                </c:pt>
                <c:pt idx="19">
                  <c:v>2</c:v>
                </c:pt>
                <c:pt idx="20">
                  <c:v>4</c:v>
                </c:pt>
                <c:pt idx="21">
                  <c:v>9</c:v>
                </c:pt>
                <c:pt idx="22">
                  <c:v>14</c:v>
                </c:pt>
                <c:pt idx="23">
                  <c:v>2</c:v>
                </c:pt>
                <c:pt idx="24">
                  <c:v>1</c:v>
                </c:pt>
                <c:pt idx="25">
                  <c:v>9</c:v>
                </c:pt>
                <c:pt idx="26">
                  <c:v>2</c:v>
                </c:pt>
                <c:pt idx="27">
                  <c:v>3</c:v>
                </c:pt>
                <c:pt idx="28">
                  <c:v>3</c:v>
                </c:pt>
                <c:pt idx="29">
                  <c:v>0</c:v>
                </c:pt>
                <c:pt idx="30">
                  <c:v>1</c:v>
                </c:pt>
                <c:pt idx="31">
                  <c:v>2</c:v>
                </c:pt>
                <c:pt idx="32">
                  <c:v>0</c:v>
                </c:pt>
                <c:pt idx="3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F8-4B03-9C5C-F7BF11D364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Koonti!$A$19</c:f>
              <c:strCache>
                <c:ptCount val="1"/>
                <c:pt idx="0">
                  <c:v>Keitele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Koonti!$B$19:$AI$19</c:f>
              <c:numCache>
                <c:formatCode>#,##0</c:formatCode>
                <c:ptCount val="34"/>
                <c:pt idx="0">
                  <c:v>-25</c:v>
                </c:pt>
                <c:pt idx="1">
                  <c:v>-3</c:v>
                </c:pt>
                <c:pt idx="2">
                  <c:v>5</c:v>
                </c:pt>
                <c:pt idx="3">
                  <c:v>-27</c:v>
                </c:pt>
                <c:pt idx="4">
                  <c:v>-34</c:v>
                </c:pt>
                <c:pt idx="5">
                  <c:v>-49</c:v>
                </c:pt>
                <c:pt idx="6">
                  <c:v>-39</c:v>
                </c:pt>
                <c:pt idx="7">
                  <c:v>-76</c:v>
                </c:pt>
                <c:pt idx="8">
                  <c:v>-42</c:v>
                </c:pt>
                <c:pt idx="9">
                  <c:v>-39</c:v>
                </c:pt>
                <c:pt idx="10">
                  <c:v>-33</c:v>
                </c:pt>
                <c:pt idx="11">
                  <c:v>-29</c:v>
                </c:pt>
                <c:pt idx="12">
                  <c:v>-27</c:v>
                </c:pt>
                <c:pt idx="13">
                  <c:v>-85</c:v>
                </c:pt>
                <c:pt idx="14">
                  <c:v>-28</c:v>
                </c:pt>
                <c:pt idx="15">
                  <c:v>-43</c:v>
                </c:pt>
                <c:pt idx="16">
                  <c:v>-68</c:v>
                </c:pt>
                <c:pt idx="17">
                  <c:v>-50</c:v>
                </c:pt>
                <c:pt idx="18">
                  <c:v>-24</c:v>
                </c:pt>
                <c:pt idx="19">
                  <c:v>-55</c:v>
                </c:pt>
                <c:pt idx="20">
                  <c:v>-21</c:v>
                </c:pt>
                <c:pt idx="21">
                  <c:v>-18</c:v>
                </c:pt>
                <c:pt idx="22">
                  <c:v>-48</c:v>
                </c:pt>
                <c:pt idx="23">
                  <c:v>-49</c:v>
                </c:pt>
                <c:pt idx="24">
                  <c:v>-29</c:v>
                </c:pt>
                <c:pt idx="25">
                  <c:v>-19</c:v>
                </c:pt>
                <c:pt idx="26">
                  <c:v>-33</c:v>
                </c:pt>
                <c:pt idx="27">
                  <c:v>-37</c:v>
                </c:pt>
                <c:pt idx="28">
                  <c:v>-65</c:v>
                </c:pt>
                <c:pt idx="29">
                  <c:v>-42</c:v>
                </c:pt>
                <c:pt idx="30">
                  <c:v>-47</c:v>
                </c:pt>
                <c:pt idx="31">
                  <c:v>-60</c:v>
                </c:pt>
                <c:pt idx="32" formatCode="General">
                  <c:v>-66</c:v>
                </c:pt>
                <c:pt idx="33" formatCode="General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F8-4B03-9C5C-F7BF11D364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50"/>
          <c:min val="-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10"/>
      </c:valAx>
      <c:valAx>
        <c:axId val="741276016"/>
        <c:scaling>
          <c:orientation val="minMax"/>
          <c:max val="50"/>
          <c:min val="-1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10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6214285714285717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Lapinlahden asuntotuotanto (kpl) ja kokonaisväestönmuutos (henk.) v. 1990–2023</a:t>
            </a:r>
          </a:p>
        </c:rich>
      </c:tx>
      <c:layout>
        <c:manualLayout>
          <c:xMode val="edge"/>
          <c:yMode val="edge"/>
          <c:x val="0.1608616102282075"/>
          <c:y val="2.8985501733519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Koonti!$A$22</c:f>
              <c:strCache>
                <c:ptCount val="1"/>
                <c:pt idx="0">
                  <c:v>Lapinlahti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Koonti!$B$22:$AI$22</c:f>
              <c:numCache>
                <c:formatCode>#,##0</c:formatCode>
                <c:ptCount val="34"/>
                <c:pt idx="0">
                  <c:v>127</c:v>
                </c:pt>
                <c:pt idx="1">
                  <c:v>90</c:v>
                </c:pt>
                <c:pt idx="2">
                  <c:v>109</c:v>
                </c:pt>
                <c:pt idx="3">
                  <c:v>36</c:v>
                </c:pt>
                <c:pt idx="4">
                  <c:v>83</c:v>
                </c:pt>
                <c:pt idx="5">
                  <c:v>56</c:v>
                </c:pt>
                <c:pt idx="6">
                  <c:v>30</c:v>
                </c:pt>
                <c:pt idx="7">
                  <c:v>39</c:v>
                </c:pt>
                <c:pt idx="8">
                  <c:v>38</c:v>
                </c:pt>
                <c:pt idx="9">
                  <c:v>49</c:v>
                </c:pt>
                <c:pt idx="10">
                  <c:v>55</c:v>
                </c:pt>
                <c:pt idx="11">
                  <c:v>19</c:v>
                </c:pt>
                <c:pt idx="12">
                  <c:v>23</c:v>
                </c:pt>
                <c:pt idx="13">
                  <c:v>32</c:v>
                </c:pt>
                <c:pt idx="14">
                  <c:v>27</c:v>
                </c:pt>
                <c:pt idx="15">
                  <c:v>71</c:v>
                </c:pt>
                <c:pt idx="16">
                  <c:v>39</c:v>
                </c:pt>
                <c:pt idx="17">
                  <c:v>33</c:v>
                </c:pt>
                <c:pt idx="18">
                  <c:v>63</c:v>
                </c:pt>
                <c:pt idx="19">
                  <c:v>57</c:v>
                </c:pt>
                <c:pt idx="20">
                  <c:v>36</c:v>
                </c:pt>
                <c:pt idx="21">
                  <c:v>21</c:v>
                </c:pt>
                <c:pt idx="22">
                  <c:v>33</c:v>
                </c:pt>
                <c:pt idx="23">
                  <c:v>20</c:v>
                </c:pt>
                <c:pt idx="24">
                  <c:v>22</c:v>
                </c:pt>
                <c:pt idx="25">
                  <c:v>28</c:v>
                </c:pt>
                <c:pt idx="26">
                  <c:v>17</c:v>
                </c:pt>
                <c:pt idx="27">
                  <c:v>26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7</c:v>
                </c:pt>
                <c:pt idx="32">
                  <c:v>3</c:v>
                </c:pt>
                <c:pt idx="33" formatCode="General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4B-439C-94E1-507F996641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Koonti!$A$21</c:f>
              <c:strCache>
                <c:ptCount val="1"/>
                <c:pt idx="0">
                  <c:v>Lapinlahti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Koonti!$B$21:$AI$21</c:f>
              <c:numCache>
                <c:formatCode>#,##0</c:formatCode>
                <c:ptCount val="34"/>
                <c:pt idx="0">
                  <c:v>8</c:v>
                </c:pt>
                <c:pt idx="1">
                  <c:v>68</c:v>
                </c:pt>
                <c:pt idx="2">
                  <c:v>16</c:v>
                </c:pt>
                <c:pt idx="3">
                  <c:v>-18</c:v>
                </c:pt>
                <c:pt idx="4">
                  <c:v>-94</c:v>
                </c:pt>
                <c:pt idx="5">
                  <c:v>-30</c:v>
                </c:pt>
                <c:pt idx="6">
                  <c:v>-95</c:v>
                </c:pt>
                <c:pt idx="7">
                  <c:v>-98</c:v>
                </c:pt>
                <c:pt idx="8">
                  <c:v>-96</c:v>
                </c:pt>
                <c:pt idx="9">
                  <c:v>-69</c:v>
                </c:pt>
                <c:pt idx="10">
                  <c:v>-71</c:v>
                </c:pt>
                <c:pt idx="11">
                  <c:v>-129</c:v>
                </c:pt>
                <c:pt idx="12">
                  <c:v>-149</c:v>
                </c:pt>
                <c:pt idx="13">
                  <c:v>-56</c:v>
                </c:pt>
                <c:pt idx="14">
                  <c:v>-65</c:v>
                </c:pt>
                <c:pt idx="15">
                  <c:v>-102</c:v>
                </c:pt>
                <c:pt idx="16">
                  <c:v>37</c:v>
                </c:pt>
                <c:pt idx="17">
                  <c:v>-76</c:v>
                </c:pt>
                <c:pt idx="18">
                  <c:v>13</c:v>
                </c:pt>
                <c:pt idx="19">
                  <c:v>-78</c:v>
                </c:pt>
                <c:pt idx="20">
                  <c:v>-65</c:v>
                </c:pt>
                <c:pt idx="21">
                  <c:v>-26</c:v>
                </c:pt>
                <c:pt idx="22">
                  <c:v>-97</c:v>
                </c:pt>
                <c:pt idx="23">
                  <c:v>-113</c:v>
                </c:pt>
                <c:pt idx="24">
                  <c:v>-83</c:v>
                </c:pt>
                <c:pt idx="25">
                  <c:v>-111</c:v>
                </c:pt>
                <c:pt idx="26">
                  <c:v>-100</c:v>
                </c:pt>
                <c:pt idx="27">
                  <c:v>-190</c:v>
                </c:pt>
                <c:pt idx="28">
                  <c:v>-75</c:v>
                </c:pt>
                <c:pt idx="29">
                  <c:v>-132</c:v>
                </c:pt>
                <c:pt idx="30">
                  <c:v>-127</c:v>
                </c:pt>
                <c:pt idx="31">
                  <c:v>-111</c:v>
                </c:pt>
                <c:pt idx="32" formatCode="General">
                  <c:v>-148</c:v>
                </c:pt>
                <c:pt idx="33" formatCode="General">
                  <c:v>-124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4B-439C-94E1-507F996641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200"/>
          <c:min val="-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25"/>
      </c:valAx>
      <c:valAx>
        <c:axId val="741276016"/>
        <c:scaling>
          <c:orientation val="minMax"/>
          <c:max val="200"/>
          <c:min val="-2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25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5206349206349207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600" b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Pielaveden asuntotuotanto (kpl) ja kokonaisväestönmuutos (henk.) v. 1990–2023</a:t>
            </a:r>
          </a:p>
        </c:rich>
      </c:tx>
      <c:layout>
        <c:manualLayout>
          <c:xMode val="edge"/>
          <c:yMode val="edge"/>
          <c:x val="0.1608616102282075"/>
          <c:y val="2.8985501733519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14771811715625E-2"/>
          <c:y val="9.8303464755077674E-2"/>
          <c:w val="0.88000593146195705"/>
          <c:h val="0.782370859556533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Koonti!$A$24</c:f>
              <c:strCache>
                <c:ptCount val="1"/>
                <c:pt idx="0">
                  <c:v>Pielavesi 
asuntotuotanto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Koonti!$B$6:$AI$6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Koonti!$B$24:$AI$24</c:f>
              <c:numCache>
                <c:formatCode>#,##0</c:formatCode>
                <c:ptCount val="34"/>
                <c:pt idx="0">
                  <c:v>66</c:v>
                </c:pt>
                <c:pt idx="1">
                  <c:v>52</c:v>
                </c:pt>
                <c:pt idx="2">
                  <c:v>12</c:v>
                </c:pt>
                <c:pt idx="3">
                  <c:v>25</c:v>
                </c:pt>
                <c:pt idx="4">
                  <c:v>23</c:v>
                </c:pt>
                <c:pt idx="5">
                  <c:v>11</c:v>
                </c:pt>
                <c:pt idx="6">
                  <c:v>6</c:v>
                </c:pt>
                <c:pt idx="7">
                  <c:v>16</c:v>
                </c:pt>
                <c:pt idx="8">
                  <c:v>6</c:v>
                </c:pt>
                <c:pt idx="9">
                  <c:v>8</c:v>
                </c:pt>
                <c:pt idx="10">
                  <c:v>19</c:v>
                </c:pt>
                <c:pt idx="11">
                  <c:v>26</c:v>
                </c:pt>
                <c:pt idx="12">
                  <c:v>3</c:v>
                </c:pt>
                <c:pt idx="13">
                  <c:v>6</c:v>
                </c:pt>
                <c:pt idx="14">
                  <c:v>10</c:v>
                </c:pt>
                <c:pt idx="15">
                  <c:v>8</c:v>
                </c:pt>
                <c:pt idx="16">
                  <c:v>10</c:v>
                </c:pt>
                <c:pt idx="17">
                  <c:v>10</c:v>
                </c:pt>
                <c:pt idx="18">
                  <c:v>21</c:v>
                </c:pt>
                <c:pt idx="19">
                  <c:v>2</c:v>
                </c:pt>
                <c:pt idx="20">
                  <c:v>9</c:v>
                </c:pt>
                <c:pt idx="21">
                  <c:v>9</c:v>
                </c:pt>
                <c:pt idx="22">
                  <c:v>20</c:v>
                </c:pt>
                <c:pt idx="23">
                  <c:v>15</c:v>
                </c:pt>
                <c:pt idx="24">
                  <c:v>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2</c:v>
                </c:pt>
                <c:pt idx="32">
                  <c:v>2</c:v>
                </c:pt>
                <c:pt idx="33" formatCode="General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D1-4C4E-A5E2-2B580BE6A2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56081224"/>
        <c:axId val="756080896"/>
      </c:barChart>
      <c:lineChart>
        <c:grouping val="standard"/>
        <c:varyColors val="0"/>
        <c:ser>
          <c:idx val="0"/>
          <c:order val="0"/>
          <c:tx>
            <c:strRef>
              <c:f>Koonti!$A$23</c:f>
              <c:strCache>
                <c:ptCount val="1"/>
                <c:pt idx="0">
                  <c:v>Pielavesi 
kokonaisväestönmuutos</c:v>
                </c:pt>
              </c:strCache>
            </c:strRef>
          </c:tx>
          <c:spPr>
            <a:ln w="38100" cap="rnd">
              <a:solidFill>
                <a:srgbClr val="FFD128"/>
              </a:solidFill>
              <a:round/>
            </a:ln>
            <a:effectLst/>
          </c:spPr>
          <c:marker>
            <c:symbol val="none"/>
          </c:marker>
          <c:cat>
            <c:numRef>
              <c:f>Koonti!$B$6:$AG$6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Koonti!$B$23:$AI$23</c:f>
              <c:numCache>
                <c:formatCode>#,##0</c:formatCode>
                <c:ptCount val="34"/>
                <c:pt idx="0">
                  <c:v>-123</c:v>
                </c:pt>
                <c:pt idx="1">
                  <c:v>-21</c:v>
                </c:pt>
                <c:pt idx="2">
                  <c:v>9</c:v>
                </c:pt>
                <c:pt idx="3">
                  <c:v>-77</c:v>
                </c:pt>
                <c:pt idx="4">
                  <c:v>-67</c:v>
                </c:pt>
                <c:pt idx="5">
                  <c:v>-13</c:v>
                </c:pt>
                <c:pt idx="6">
                  <c:v>-71</c:v>
                </c:pt>
                <c:pt idx="7">
                  <c:v>-150</c:v>
                </c:pt>
                <c:pt idx="8">
                  <c:v>-117</c:v>
                </c:pt>
                <c:pt idx="9">
                  <c:v>-111</c:v>
                </c:pt>
                <c:pt idx="10">
                  <c:v>-143</c:v>
                </c:pt>
                <c:pt idx="11">
                  <c:v>-94</c:v>
                </c:pt>
                <c:pt idx="12">
                  <c:v>-75</c:v>
                </c:pt>
                <c:pt idx="13">
                  <c:v>-114</c:v>
                </c:pt>
                <c:pt idx="14">
                  <c:v>-83</c:v>
                </c:pt>
                <c:pt idx="15">
                  <c:v>-68</c:v>
                </c:pt>
                <c:pt idx="16">
                  <c:v>-115</c:v>
                </c:pt>
                <c:pt idx="17">
                  <c:v>-75</c:v>
                </c:pt>
                <c:pt idx="18">
                  <c:v>-43</c:v>
                </c:pt>
                <c:pt idx="19">
                  <c:v>-102</c:v>
                </c:pt>
                <c:pt idx="20">
                  <c:v>-60</c:v>
                </c:pt>
                <c:pt idx="21">
                  <c:v>-81</c:v>
                </c:pt>
                <c:pt idx="22">
                  <c:v>-80</c:v>
                </c:pt>
                <c:pt idx="23">
                  <c:v>-102</c:v>
                </c:pt>
                <c:pt idx="24">
                  <c:v>-37</c:v>
                </c:pt>
                <c:pt idx="25">
                  <c:v>-47</c:v>
                </c:pt>
                <c:pt idx="26">
                  <c:v>-43</c:v>
                </c:pt>
                <c:pt idx="27">
                  <c:v>-73</c:v>
                </c:pt>
                <c:pt idx="28">
                  <c:v>-126</c:v>
                </c:pt>
                <c:pt idx="29">
                  <c:v>-107</c:v>
                </c:pt>
                <c:pt idx="30">
                  <c:v>-70</c:v>
                </c:pt>
                <c:pt idx="31">
                  <c:v>-52</c:v>
                </c:pt>
                <c:pt idx="32" formatCode="General">
                  <c:v>-129</c:v>
                </c:pt>
                <c:pt idx="33" formatCode="General">
                  <c:v>-67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D1-4C4E-A5E2-2B580BE6A2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274376"/>
        <c:axId val="741276016"/>
      </c:lineChart>
      <c:catAx>
        <c:axId val="75608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0896"/>
        <c:crosses val="autoZero"/>
        <c:auto val="1"/>
        <c:lblAlgn val="ctr"/>
        <c:lblOffset val="100"/>
        <c:noMultiLvlLbl val="0"/>
      </c:catAx>
      <c:valAx>
        <c:axId val="756080896"/>
        <c:scaling>
          <c:orientation val="minMax"/>
          <c:max val="100"/>
          <c:min val="-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56081224"/>
        <c:crosses val="autoZero"/>
        <c:crossBetween val="between"/>
        <c:majorUnit val="25"/>
      </c:valAx>
      <c:valAx>
        <c:axId val="741276016"/>
        <c:scaling>
          <c:orientation val="minMax"/>
          <c:max val="100"/>
          <c:min val="-2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41274376"/>
        <c:crosses val="max"/>
        <c:crossBetween val="between"/>
        <c:majorUnit val="25"/>
      </c:valAx>
      <c:catAx>
        <c:axId val="741274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276016"/>
        <c:crosses val="autoZero"/>
        <c:auto val="1"/>
        <c:lblAlgn val="ctr"/>
        <c:lblOffset val="100"/>
        <c:noMultiLvlLbl val="0"/>
      </c:cat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53143115079365078"/>
          <c:y val="0.15458333333333332"/>
          <c:w val="0.37742559523809521"/>
          <c:h val="8.2998015873015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0.90399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556087"/>
          <a:ext cx="9553574" cy="4839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Vuosina 1990–2009 Pohjois-Savon asuntotuotantotiedot</a:t>
          </a:r>
          <a:r>
            <a:rPr lang="fi-FI" sz="800" baseline="0"/>
            <a:t> eivät sisällä Joroisten asuntuotantoa. Vuodesta 2010 alkaen tiedoissa on mukana myös Joroisten asuntotuotanto. 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Joroisten asuntotuotannon historiatietoja ei ole saatavilla vuosilta 1990–2009.</a:t>
          </a:r>
          <a:endParaRPr lang="fi-FI" sz="800"/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9.92063E-8</cdr:x>
      <cdr:y>0.92793</cdr:y>
    </cdr:from>
    <cdr:to>
      <cdr:x>0.94778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727A3BD3-597C-88BD-22F7-FEFAE5CAC377}"/>
            </a:ext>
          </a:extLst>
        </cdr:cNvPr>
        <cdr:cNvSpPr txBox="1"/>
      </cdr:nvSpPr>
      <cdr:spPr>
        <a:xfrm xmlns:a="http://schemas.openxmlformats.org/drawingml/2006/main">
          <a:off x="1" y="4676775"/>
          <a:ext cx="9553574" cy="363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Lähde: Tilastokeskus</a:t>
          </a:r>
        </a:p>
        <a:p xmlns:a="http://schemas.openxmlformats.org/drawingml/2006/main">
          <a:r>
            <a:rPr lang="fi-FI" sz="800"/>
            <a:t>HUOM! </a:t>
          </a:r>
          <a:r>
            <a:rPr lang="fi-FI" sz="800" baseline="0"/>
            <a:t>Vuodesta 2010 alkaen asuntotuotantotiedot eivät ole täysin vertailukelpoisia aiempiin vuosiin nähden rakennusluokituksen uudistuksen vuoksi.</a:t>
          </a:r>
          <a:endParaRPr lang="fi-FI" sz="8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D7846E30-FEC6-7D4E-9665-D3EB2A33D8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B7D29FD-BFB5-124A-9544-E253FC11B5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837C7-BDF0-4545-8690-B954DCF66A25}" type="datetimeFigureOut">
              <a:rPr lang="fi-FI" smtClean="0"/>
              <a:t>11.6.2024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311BCEC-9B06-564D-8BB9-CB99FECF9D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83C0BEB-10DB-6D46-B80F-1701003FAB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68012-6F2D-F446-BF76-6910ECBDF8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3472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E3A5B-5999-684D-8832-1BD9E7BB8BBA}" type="datetimeFigureOut">
              <a:rPr lang="fi-FI" smtClean="0"/>
              <a:t>11.6.2024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8A064-CE29-A142-8BC8-3A7027F61D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007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F25F49-E62E-684D-A145-70E6EF318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15A642-7622-B247-A79F-D747FA7AF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50CFBB-1C19-2242-89A0-E2CBE0535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21F2-2A4B-DC41-84D0-D0D38B490423}" type="datetime1">
              <a:rPr lang="fi-FI" smtClean="0"/>
              <a:t>11.6.2024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8B8B11-CEAC-FD48-B513-FB291D98D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76DC3CD-7000-344F-A84A-CFDE1473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761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B22665-AAF0-EF4A-9353-1FB3F9E6A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80B1EEA-D2B7-B84D-AA47-FA160C385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28027F5-02C6-B445-A744-EA954037F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2987-D68F-AD45-9907-63AB57D66555}" type="datetime1">
              <a:rPr lang="fi-FI" smtClean="0"/>
              <a:t>11.6.2024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CD6260F-CCF2-FC42-86BA-CCA4BD6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2E039C-158D-354C-8509-4E4AD15E4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80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C53C224-0B83-EB4C-885B-638FBD2B2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1B8C775-A021-6C49-A61C-331A06FB1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EFAD33-8F1F-BF4C-8381-9AA9CB11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B74E-43EB-AC4C-B694-AC630504C910}" type="datetime1">
              <a:rPr lang="fi-FI" smtClean="0"/>
              <a:t>11.6.2024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EF3895A-B10E-EE44-9C4F-E290B694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59F380-9E00-FE43-BD4C-D4C317DDB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764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BB51CA-B874-DB4D-A6F2-F652387A9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0186F1-E3D6-A24E-A9A6-72965AE23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6FC9D8-FE37-3245-A0FC-24B0011F1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8E74-DAF5-8E42-AF9D-AABEDAF6FF9B}" type="datetime1">
              <a:rPr lang="fi-FI" smtClean="0"/>
              <a:t>11.6.2024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3097B-CB4F-1E4D-A25E-D98CD1F67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032DB2A-6B2F-7840-990C-88E636E9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18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67A16B-55F2-2E4D-9354-044EB1971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8E934E9-29FA-3840-AE0C-DF5B853BF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4D521A8-DCE0-AF41-95D5-95E8273D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30D1-616D-BC49-8419-54B6544657E4}" type="datetime1">
              <a:rPr lang="fi-FI" smtClean="0"/>
              <a:t>11.6.2024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EB666-F419-FC43-BBB8-4A6D5B99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213633-E52E-7241-ABDF-22D6D4AF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41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C6DF89-E9FD-344A-8008-7E07A038B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B1C6EA-0947-F546-9894-2D088652D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A308E71-EFE2-7A4D-9C79-59EA91BE3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E17D40D-7A4C-0942-B29C-8F0E9166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533-F09A-9747-8891-BAE59A1202D2}" type="datetime1">
              <a:rPr lang="fi-FI" smtClean="0"/>
              <a:t>11.6.2024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8A8CF60-B37B-9440-84BF-80A26C83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51DA92F-BF20-6547-BF2A-194374AFB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508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2D49E6-4A38-D84D-BC23-3364E72E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3BD7035-F2AB-A240-8FBC-43D606187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3BD8A94-C435-8540-9DA3-0E546686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D1F8588-D529-4C4C-8ED8-54E9FDD5E5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F74E7F5-A68B-9A47-919B-5BD4AD211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2D3438A-9016-1D4D-BBEA-8352C50C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EEE-A3E8-6F43-B958-D24E3BD4CD4A}" type="datetime1">
              <a:rPr lang="fi-FI" smtClean="0"/>
              <a:t>11.6.2024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229C945-850A-B84E-ADD9-9809E56B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6128676-7DE0-DE4E-A7B4-2E56C0C2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27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726C91-A6FE-3441-A764-79CF0848F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70BB0B0-2419-634F-95EA-878537E3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03B1-E4F1-B840-B3EB-3403192BE77E}" type="datetime1">
              <a:rPr lang="fi-FI" smtClean="0"/>
              <a:t>11.6.2024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BF34AB5-D6E3-FD48-A46B-3291B805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19C23E5-74E6-B941-A1C6-CC1F409E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983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A2673C0-FB60-6946-A13C-DC27C57FE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8A68-CB4B-C847-A3EC-F72CD206FC96}" type="datetime1">
              <a:rPr lang="fi-FI" smtClean="0"/>
              <a:t>11.6.2024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90C1796-3FDB-2241-A6C7-A070A2C2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723E77-8499-7B45-9894-38F0A2C6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073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35245C-88D3-B344-A5E4-78AAE8FE6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A589A8-4763-3243-BCB9-85806450D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6E57D7F-FFEB-E04A-8828-537878683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D9A31E-16F4-DA4D-B8CF-9419A9F1C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555FD-96D7-EC42-9D89-B9192CE566F8}" type="datetime1">
              <a:rPr lang="fi-FI" smtClean="0"/>
              <a:t>11.6.2024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D0D621-B744-5B4A-B6CB-FB3D02307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EFEB604-2190-364D-9776-B7E181510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821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39DBE2-CAC4-3B48-807D-4BA93EABE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30EA694-1D42-BE4E-BBF5-0C564FBA3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E535506-7175-5142-A0D8-90110FAB7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5029221-B69D-6D42-AE19-3BD1C5EC6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EB06-C2C9-6141-AA91-250AA4D9D3F2}" type="datetime1">
              <a:rPr lang="fi-FI" smtClean="0"/>
              <a:t>11.6.2024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B593506-999B-BF43-9D50-5E538CBA7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4E720A0-C01B-6C45-AE38-0C8CC4DB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321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896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0706ABC-6C73-5846-A04F-62F05B4DF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922E224-D430-B443-9D0C-E9F88E8D8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756FB0-4F53-9848-97B2-91F65346B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9B1F0-F0BB-ED41-B70D-57B242437F06}" type="datetime1">
              <a:rPr lang="fi-FI" smtClean="0"/>
              <a:t>11.6.2024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A737347-ED9D-C743-A276-B8681A7FE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E40F17-99BC-094C-BE33-4FC366B2F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1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970A147E-E1C2-5D42-B3DD-715E928B6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12192000" cy="342265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1E5F876-A843-1E4E-8585-49231887D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5352" y="1785871"/>
            <a:ext cx="10376648" cy="1325563"/>
          </a:xfrm>
        </p:spPr>
        <p:txBody>
          <a:bodyPr/>
          <a:lstStyle/>
          <a:p>
            <a:r>
              <a:rPr lang="fi-FI" dirty="0">
                <a:solidFill>
                  <a:srgbClr val="FFCC11"/>
                </a:solidFill>
              </a:rPr>
              <a:t>Asuntotuotanto ja kokonaisväestönmuutos v. 1990–2023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B8B38D25-4AAD-B44C-A689-EB33BA048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3238" y="410258"/>
            <a:ext cx="4306795" cy="1214737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A901E94D-3D54-7A4E-96F9-3DFDFFC60130}"/>
              </a:ext>
            </a:extLst>
          </p:cNvPr>
          <p:cNvSpPr txBox="1"/>
          <p:nvPr/>
        </p:nvSpPr>
        <p:spPr>
          <a:xfrm>
            <a:off x="339888" y="6457890"/>
            <a:ext cx="10914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Lähde: Tilastokeskus</a:t>
            </a:r>
          </a:p>
          <a:p>
            <a:r>
              <a:rPr lang="fi-FI" sz="1000" dirty="0"/>
              <a:t>HUOM! Vuodesta 2010 alkaen asuntotuotantotiedot eivät ole täysin vertailukelpoisia aiempiin vuosiin nähden rakennusluokituksen uudistumisen vuoksi.</a:t>
            </a:r>
          </a:p>
        </p:txBody>
      </p:sp>
    </p:spTree>
    <p:extLst>
      <p:ext uri="{BB962C8B-B14F-4D97-AF65-F5344CB8AC3E}">
        <p14:creationId xmlns:p14="http://schemas.microsoft.com/office/powerpoint/2010/main" val="1299307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Pielaveden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62325B7E-80F1-4622-B6A6-566B7E2E0C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0348685"/>
              </p:ext>
            </p:extLst>
          </p:nvPr>
        </p:nvGraphicFramePr>
        <p:xfrm>
          <a:off x="995727" y="1177941"/>
          <a:ext cx="101943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9159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Sonkajärven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205C7448-069C-4F32-9A27-BFAB8F16D2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1989581"/>
              </p:ext>
            </p:extLst>
          </p:nvPr>
        </p:nvGraphicFramePr>
        <p:xfrm>
          <a:off x="1047666" y="1142083"/>
          <a:ext cx="1009666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0130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Vieremän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58517EF3-3C60-46C2-A586-2C69D8B560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4413909"/>
              </p:ext>
            </p:extLst>
          </p:nvPr>
        </p:nvGraphicFramePr>
        <p:xfrm>
          <a:off x="998850" y="1186906"/>
          <a:ext cx="101943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044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Ylä-Savon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0CDE151F-62CE-4E7F-B3B2-5D4ECC4C12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0550182"/>
              </p:ext>
            </p:extLst>
          </p:nvPr>
        </p:nvGraphicFramePr>
        <p:xfrm>
          <a:off x="1047666" y="1186906"/>
          <a:ext cx="1009666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2716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Suonenjoen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41574EF0-6495-41FA-80F1-A7BFAEADD1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3801176"/>
              </p:ext>
            </p:extLst>
          </p:nvPr>
        </p:nvGraphicFramePr>
        <p:xfrm>
          <a:off x="998850" y="1204835"/>
          <a:ext cx="101943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3424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Rautalammin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83FE5E08-86DC-4245-A6D7-D5A0672600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713736"/>
              </p:ext>
            </p:extLst>
          </p:nvPr>
        </p:nvGraphicFramePr>
        <p:xfrm>
          <a:off x="1047666" y="1151047"/>
          <a:ext cx="1009666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0362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Tervon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F9BF6214-8C7F-434A-9CBD-7DECD2243C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8990474"/>
              </p:ext>
            </p:extLst>
          </p:nvPr>
        </p:nvGraphicFramePr>
        <p:xfrm>
          <a:off x="998850" y="1124153"/>
          <a:ext cx="101943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3709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Vesannon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EF228204-8FE4-4046-B602-B1151D64E2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45329"/>
              </p:ext>
            </p:extLst>
          </p:nvPr>
        </p:nvGraphicFramePr>
        <p:xfrm>
          <a:off x="1047666" y="1133118"/>
          <a:ext cx="1009666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5300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Sisä-Savon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F361323B-27E3-47B0-B042-15229C1B16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1192245"/>
              </p:ext>
            </p:extLst>
          </p:nvPr>
        </p:nvGraphicFramePr>
        <p:xfrm>
          <a:off x="998850" y="1160012"/>
          <a:ext cx="101943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9916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Kaavin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7C704307-4A8A-44B8-A3EA-A8C5E51DA5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7549286"/>
              </p:ext>
            </p:extLst>
          </p:nvPr>
        </p:nvGraphicFramePr>
        <p:xfrm>
          <a:off x="1047666" y="1160012"/>
          <a:ext cx="1009666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9608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Pohjois-Savon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693EA52D-57A6-4DF7-B97D-81D568EE08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237024"/>
              </p:ext>
            </p:extLst>
          </p:nvPr>
        </p:nvGraphicFramePr>
        <p:xfrm>
          <a:off x="995727" y="1177941"/>
          <a:ext cx="101943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2027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Rautavaaran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4BC03CD2-DE2F-469A-A1E9-267B298B5F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5193781"/>
              </p:ext>
            </p:extLst>
          </p:nvPr>
        </p:nvGraphicFramePr>
        <p:xfrm>
          <a:off x="998850" y="1186906"/>
          <a:ext cx="101943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6324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Tuusniemen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5F1F84ED-B4B0-408F-B69E-B51801A445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9785692"/>
              </p:ext>
            </p:extLst>
          </p:nvPr>
        </p:nvGraphicFramePr>
        <p:xfrm>
          <a:off x="1047666" y="1160012"/>
          <a:ext cx="1009666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24411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Koillis-Savon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8026BB3D-CDC9-4E5B-9282-8103A173A7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971916"/>
              </p:ext>
            </p:extLst>
          </p:nvPr>
        </p:nvGraphicFramePr>
        <p:xfrm>
          <a:off x="998850" y="1142083"/>
          <a:ext cx="101943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953341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Varkauden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FBA20F85-1777-4AA1-AC9E-B761F8E52F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9163603"/>
              </p:ext>
            </p:extLst>
          </p:nvPr>
        </p:nvGraphicFramePr>
        <p:xfrm>
          <a:off x="1047666" y="1142082"/>
          <a:ext cx="1009666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060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Joroisten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76453BC8-684A-43BC-B633-44C6F5D245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9510307"/>
              </p:ext>
            </p:extLst>
          </p:nvPr>
        </p:nvGraphicFramePr>
        <p:xfrm>
          <a:off x="998850" y="1151047"/>
          <a:ext cx="101943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22948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Leppävirran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FC1A69FC-A0EE-41E1-833F-DCE92BECFB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959267"/>
              </p:ext>
            </p:extLst>
          </p:nvPr>
        </p:nvGraphicFramePr>
        <p:xfrm>
          <a:off x="1047666" y="1151047"/>
          <a:ext cx="1009666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80766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Varkauden seudun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DF48E20D-DFED-4D4B-A6DD-48F57B5059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5647216"/>
              </p:ext>
            </p:extLst>
          </p:nvPr>
        </p:nvGraphicFramePr>
        <p:xfrm>
          <a:off x="1044543" y="1151047"/>
          <a:ext cx="1009666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05337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5200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Asuntotuotanto ja kokonaisväestönmuutos 1/4</a:t>
            </a:r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3926AA27-2A6F-0512-591C-45AB786B4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516418"/>
              </p:ext>
            </p:extLst>
          </p:nvPr>
        </p:nvGraphicFramePr>
        <p:xfrm>
          <a:off x="168461" y="1032442"/>
          <a:ext cx="11857619" cy="515403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53515">
                  <a:extLst>
                    <a:ext uri="{9D8B030D-6E8A-4147-A177-3AD203B41FA5}">
                      <a16:colId xmlns:a16="http://schemas.microsoft.com/office/drawing/2014/main" val="3065827188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3881735915"/>
                    </a:ext>
                  </a:extLst>
                </a:gridCol>
                <a:gridCol w="287089">
                  <a:extLst>
                    <a:ext uri="{9D8B030D-6E8A-4147-A177-3AD203B41FA5}">
                      <a16:colId xmlns:a16="http://schemas.microsoft.com/office/drawing/2014/main" val="4157358981"/>
                    </a:ext>
                  </a:extLst>
                </a:gridCol>
                <a:gridCol w="314615">
                  <a:extLst>
                    <a:ext uri="{9D8B030D-6E8A-4147-A177-3AD203B41FA5}">
                      <a16:colId xmlns:a16="http://schemas.microsoft.com/office/drawing/2014/main" val="2695893010"/>
                    </a:ext>
                  </a:extLst>
                </a:gridCol>
                <a:gridCol w="323782">
                  <a:extLst>
                    <a:ext uri="{9D8B030D-6E8A-4147-A177-3AD203B41FA5}">
                      <a16:colId xmlns:a16="http://schemas.microsoft.com/office/drawing/2014/main" val="1417271893"/>
                    </a:ext>
                  </a:extLst>
                </a:gridCol>
                <a:gridCol w="323782">
                  <a:extLst>
                    <a:ext uri="{9D8B030D-6E8A-4147-A177-3AD203B41FA5}">
                      <a16:colId xmlns:a16="http://schemas.microsoft.com/office/drawing/2014/main" val="2249606984"/>
                    </a:ext>
                  </a:extLst>
                </a:gridCol>
                <a:gridCol w="289197">
                  <a:extLst>
                    <a:ext uri="{9D8B030D-6E8A-4147-A177-3AD203B41FA5}">
                      <a16:colId xmlns:a16="http://schemas.microsoft.com/office/drawing/2014/main" val="606542549"/>
                    </a:ext>
                  </a:extLst>
                </a:gridCol>
                <a:gridCol w="289197">
                  <a:extLst>
                    <a:ext uri="{9D8B030D-6E8A-4147-A177-3AD203B41FA5}">
                      <a16:colId xmlns:a16="http://schemas.microsoft.com/office/drawing/2014/main" val="2939030140"/>
                    </a:ext>
                  </a:extLst>
                </a:gridCol>
                <a:gridCol w="350765">
                  <a:extLst>
                    <a:ext uri="{9D8B030D-6E8A-4147-A177-3AD203B41FA5}">
                      <a16:colId xmlns:a16="http://schemas.microsoft.com/office/drawing/2014/main" val="148258791"/>
                    </a:ext>
                  </a:extLst>
                </a:gridCol>
                <a:gridCol w="340833">
                  <a:extLst>
                    <a:ext uri="{9D8B030D-6E8A-4147-A177-3AD203B41FA5}">
                      <a16:colId xmlns:a16="http://schemas.microsoft.com/office/drawing/2014/main" val="1424642603"/>
                    </a:ext>
                  </a:extLst>
                </a:gridCol>
                <a:gridCol w="340833">
                  <a:extLst>
                    <a:ext uri="{9D8B030D-6E8A-4147-A177-3AD203B41FA5}">
                      <a16:colId xmlns:a16="http://schemas.microsoft.com/office/drawing/2014/main" val="4008761184"/>
                    </a:ext>
                  </a:extLst>
                </a:gridCol>
                <a:gridCol w="340833">
                  <a:extLst>
                    <a:ext uri="{9D8B030D-6E8A-4147-A177-3AD203B41FA5}">
                      <a16:colId xmlns:a16="http://schemas.microsoft.com/office/drawing/2014/main" val="3757687618"/>
                    </a:ext>
                  </a:extLst>
                </a:gridCol>
                <a:gridCol w="340833">
                  <a:extLst>
                    <a:ext uri="{9D8B030D-6E8A-4147-A177-3AD203B41FA5}">
                      <a16:colId xmlns:a16="http://schemas.microsoft.com/office/drawing/2014/main" val="1755815139"/>
                    </a:ext>
                  </a:extLst>
                </a:gridCol>
                <a:gridCol w="289197">
                  <a:extLst>
                    <a:ext uri="{9D8B030D-6E8A-4147-A177-3AD203B41FA5}">
                      <a16:colId xmlns:a16="http://schemas.microsoft.com/office/drawing/2014/main" val="2643097569"/>
                    </a:ext>
                  </a:extLst>
                </a:gridCol>
                <a:gridCol w="289197">
                  <a:extLst>
                    <a:ext uri="{9D8B030D-6E8A-4147-A177-3AD203B41FA5}">
                      <a16:colId xmlns:a16="http://schemas.microsoft.com/office/drawing/2014/main" val="3594448791"/>
                    </a:ext>
                  </a:extLst>
                </a:gridCol>
                <a:gridCol w="289197">
                  <a:extLst>
                    <a:ext uri="{9D8B030D-6E8A-4147-A177-3AD203B41FA5}">
                      <a16:colId xmlns:a16="http://schemas.microsoft.com/office/drawing/2014/main" val="4134002281"/>
                    </a:ext>
                  </a:extLst>
                </a:gridCol>
                <a:gridCol w="350765">
                  <a:extLst>
                    <a:ext uri="{9D8B030D-6E8A-4147-A177-3AD203B41FA5}">
                      <a16:colId xmlns:a16="http://schemas.microsoft.com/office/drawing/2014/main" val="3202900899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2660482540"/>
                    </a:ext>
                  </a:extLst>
                </a:gridCol>
                <a:gridCol w="296272">
                  <a:extLst>
                    <a:ext uri="{9D8B030D-6E8A-4147-A177-3AD203B41FA5}">
                      <a16:colId xmlns:a16="http://schemas.microsoft.com/office/drawing/2014/main" val="2440736851"/>
                    </a:ext>
                  </a:extLst>
                </a:gridCol>
                <a:gridCol w="304736">
                  <a:extLst>
                    <a:ext uri="{9D8B030D-6E8A-4147-A177-3AD203B41FA5}">
                      <a16:colId xmlns:a16="http://schemas.microsoft.com/office/drawing/2014/main" val="2363831318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3820399440"/>
                    </a:ext>
                  </a:extLst>
                </a:gridCol>
                <a:gridCol w="304736">
                  <a:extLst>
                    <a:ext uri="{9D8B030D-6E8A-4147-A177-3AD203B41FA5}">
                      <a16:colId xmlns:a16="http://schemas.microsoft.com/office/drawing/2014/main" val="818267549"/>
                    </a:ext>
                  </a:extLst>
                </a:gridCol>
                <a:gridCol w="313203">
                  <a:extLst>
                    <a:ext uri="{9D8B030D-6E8A-4147-A177-3AD203B41FA5}">
                      <a16:colId xmlns:a16="http://schemas.microsoft.com/office/drawing/2014/main" val="1363488054"/>
                    </a:ext>
                  </a:extLst>
                </a:gridCol>
                <a:gridCol w="313202">
                  <a:extLst>
                    <a:ext uri="{9D8B030D-6E8A-4147-A177-3AD203B41FA5}">
                      <a16:colId xmlns:a16="http://schemas.microsoft.com/office/drawing/2014/main" val="1520816989"/>
                    </a:ext>
                  </a:extLst>
                </a:gridCol>
                <a:gridCol w="287806">
                  <a:extLst>
                    <a:ext uri="{9D8B030D-6E8A-4147-A177-3AD203B41FA5}">
                      <a16:colId xmlns:a16="http://schemas.microsoft.com/office/drawing/2014/main" val="3499115303"/>
                    </a:ext>
                  </a:extLst>
                </a:gridCol>
                <a:gridCol w="287806">
                  <a:extLst>
                    <a:ext uri="{9D8B030D-6E8A-4147-A177-3AD203B41FA5}">
                      <a16:colId xmlns:a16="http://schemas.microsoft.com/office/drawing/2014/main" val="1753573829"/>
                    </a:ext>
                  </a:extLst>
                </a:gridCol>
                <a:gridCol w="321665">
                  <a:extLst>
                    <a:ext uri="{9D8B030D-6E8A-4147-A177-3AD203B41FA5}">
                      <a16:colId xmlns:a16="http://schemas.microsoft.com/office/drawing/2014/main" val="2437402875"/>
                    </a:ext>
                  </a:extLst>
                </a:gridCol>
                <a:gridCol w="330721">
                  <a:extLst>
                    <a:ext uri="{9D8B030D-6E8A-4147-A177-3AD203B41FA5}">
                      <a16:colId xmlns:a16="http://schemas.microsoft.com/office/drawing/2014/main" val="2920683607"/>
                    </a:ext>
                  </a:extLst>
                </a:gridCol>
                <a:gridCol w="376518">
                  <a:extLst>
                    <a:ext uri="{9D8B030D-6E8A-4147-A177-3AD203B41FA5}">
                      <a16:colId xmlns:a16="http://schemas.microsoft.com/office/drawing/2014/main" val="2317821624"/>
                    </a:ext>
                  </a:extLst>
                </a:gridCol>
                <a:gridCol w="376518">
                  <a:extLst>
                    <a:ext uri="{9D8B030D-6E8A-4147-A177-3AD203B41FA5}">
                      <a16:colId xmlns:a16="http://schemas.microsoft.com/office/drawing/2014/main" val="4003294062"/>
                    </a:ext>
                  </a:extLst>
                </a:gridCol>
                <a:gridCol w="367553">
                  <a:extLst>
                    <a:ext uri="{9D8B030D-6E8A-4147-A177-3AD203B41FA5}">
                      <a16:colId xmlns:a16="http://schemas.microsoft.com/office/drawing/2014/main" val="334555790"/>
                    </a:ext>
                  </a:extLst>
                </a:gridCol>
                <a:gridCol w="345073">
                  <a:extLst>
                    <a:ext uri="{9D8B030D-6E8A-4147-A177-3AD203B41FA5}">
                      <a16:colId xmlns:a16="http://schemas.microsoft.com/office/drawing/2014/main" val="3234313268"/>
                    </a:ext>
                  </a:extLst>
                </a:gridCol>
                <a:gridCol w="331694">
                  <a:extLst>
                    <a:ext uri="{9D8B030D-6E8A-4147-A177-3AD203B41FA5}">
                      <a16:colId xmlns:a16="http://schemas.microsoft.com/office/drawing/2014/main" val="585646481"/>
                    </a:ext>
                  </a:extLst>
                </a:gridCol>
                <a:gridCol w="367553">
                  <a:extLst>
                    <a:ext uri="{9D8B030D-6E8A-4147-A177-3AD203B41FA5}">
                      <a16:colId xmlns:a16="http://schemas.microsoft.com/office/drawing/2014/main" val="1235642478"/>
                    </a:ext>
                  </a:extLst>
                </a:gridCol>
                <a:gridCol w="385483">
                  <a:extLst>
                    <a:ext uri="{9D8B030D-6E8A-4147-A177-3AD203B41FA5}">
                      <a16:colId xmlns:a16="http://schemas.microsoft.com/office/drawing/2014/main" val="2337832602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Tiedot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763559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 </a:t>
                      </a:r>
                      <a:b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-1 066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-1 632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-1 553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-1 754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-1 057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-1 245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-1 156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-1 411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308761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3 264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2 896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1 919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1 652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1 020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1 286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1 209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1 022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1 294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1 136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1 262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1 174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1 006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1 323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1 332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1 318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1 151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1 067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1 095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1 305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2 143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1 031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1 448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1 347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1 703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56152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1 136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1 053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1 063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1 333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1427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033201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1 497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1 030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1 091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1 015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1 058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1 872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1 255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1 178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1 428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5400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 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634535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33591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Kuopion seutu</a:t>
                      </a:r>
                      <a:b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1 120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1 014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1 256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1 189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1 164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1 375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1485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141571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Kuopion seutu </a:t>
                      </a:r>
                      <a:b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1 621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1 676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1 147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1 015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1 127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1 150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2 007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1 338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1 226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1 603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64429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4112382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00285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Kiuruvesi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979706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Kiuruvesi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851569"/>
                  </a:ext>
                </a:extLst>
              </a:tr>
            </a:tbl>
          </a:graphicData>
        </a:graphic>
      </p:graphicFrame>
      <p:sp>
        <p:nvSpPr>
          <p:cNvPr id="6" name="Tekstiruutu 1">
            <a:extLst>
              <a:ext uri="{FF2B5EF4-FFF2-40B4-BE49-F238E27FC236}">
                <a16:creationId xmlns:a16="http://schemas.microsoft.com/office/drawing/2014/main" id="{24595037-8A78-9FDB-02ED-DF8D74A551BB}"/>
              </a:ext>
            </a:extLst>
          </p:cNvPr>
          <p:cNvSpPr txBox="1"/>
          <p:nvPr/>
        </p:nvSpPr>
        <p:spPr>
          <a:xfrm>
            <a:off x="0" y="6396691"/>
            <a:ext cx="9561686" cy="4838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800" dirty="0">
                <a:latin typeface="Franklin Gothic Book (Leipäteksti)"/>
              </a:rPr>
              <a:t>Lähde: Tilastokeskus</a:t>
            </a:r>
          </a:p>
          <a:p>
            <a:r>
              <a:rPr lang="fi-FI" sz="800" dirty="0">
                <a:latin typeface="Franklin Gothic Book (Leipäteksti)"/>
              </a:rPr>
              <a:t>HUOM! Vuosina 1990–2009 Pohjois-Savon asuntotuotantotiedot</a:t>
            </a:r>
            <a:r>
              <a:rPr lang="fi-FI" sz="800" baseline="0" dirty="0">
                <a:latin typeface="Franklin Gothic Book (Leipäteksti)"/>
              </a:rPr>
              <a:t> eivät sisällä Joroisten asuntuotantoa. Vuodesta 2010 alkaen tiedoissa on mukana myös Joroisten asuntotuotanto. Vuodesta 2010 alkaen asuntotuotantotiedot eivät ole täysin vertailukelpoisia aiempiin vuosiin nähden rakennusluokituksen uudistuksen vuoksi.</a:t>
            </a:r>
            <a:endParaRPr lang="fi-FI" sz="800" dirty="0">
              <a:latin typeface="Franklin Gothic Book (Leipäteksti)"/>
            </a:endParaRP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4054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5200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Asuntotuotanto ja kokonaisväestönmuutos 2/4</a:t>
            </a:r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3926AA27-2A6F-0512-591C-45AB786B4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598534"/>
              </p:ext>
            </p:extLst>
          </p:nvPr>
        </p:nvGraphicFramePr>
        <p:xfrm>
          <a:off x="168461" y="1120485"/>
          <a:ext cx="10933722" cy="515403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90394">
                  <a:extLst>
                    <a:ext uri="{9D8B030D-6E8A-4147-A177-3AD203B41FA5}">
                      <a16:colId xmlns:a16="http://schemas.microsoft.com/office/drawing/2014/main" val="3065827188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2695893010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1417271893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2249606984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606542549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2939030140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148258791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1424642603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4008761184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3757687618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1755815139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2643097569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3594448791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4134002281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3202900899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2660482540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2440736851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2363831318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3820399440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818267549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1363488054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1520816989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3499115303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1753573829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2437402875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2920683607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2317821624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4003294062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334555790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3234313268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585646481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1235642478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2337832602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4271399924"/>
                    </a:ext>
                  </a:extLst>
                </a:gridCol>
                <a:gridCol w="295392">
                  <a:extLst>
                    <a:ext uri="{9D8B030D-6E8A-4147-A177-3AD203B41FA5}">
                      <a16:colId xmlns:a16="http://schemas.microsoft.com/office/drawing/2014/main" val="4160790254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u="none" strike="noStrike" dirty="0">
                          <a:effectLst/>
                          <a:latin typeface="+mn-lt"/>
                        </a:rPr>
                        <a:t>Tiedot</a:t>
                      </a:r>
                      <a:endParaRPr lang="fi-FI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 dirty="0">
                          <a:effectLst/>
                          <a:latin typeface="+mn-lt"/>
                        </a:rPr>
                        <a:t>1990</a:t>
                      </a:r>
                      <a:endParaRPr lang="fi-FI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1991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1992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1993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1994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1995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1996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1997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1998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1999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2000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2001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2002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2003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2004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2005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2006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2007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2008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2009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2010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2011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2012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2013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2014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2015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2016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2017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2018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2019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2020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fi-FI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" marR="7200" marT="7200" marB="7200" anchor="b"/>
                </a:tc>
                <a:extLst>
                  <a:ext uri="{0D108BD9-81ED-4DB2-BD59-A6C34878D82A}">
                    <a16:rowId xmlns:a16="http://schemas.microsoft.com/office/drawing/2014/main" val="83763559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 </a:t>
                      </a:r>
                      <a:b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308761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56152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Lapinlahti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033201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Lapinlahti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5400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Pielavesi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634535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Pielavesi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33591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141571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64429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4112382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00285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Ylä-Savon seutu </a:t>
                      </a:r>
                      <a:b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-793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-693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-888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-625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979706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Ylä-Savon seutu </a:t>
                      </a:r>
                      <a:b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851569"/>
                  </a:ext>
                </a:extLst>
              </a:tr>
            </a:tbl>
          </a:graphicData>
        </a:graphic>
      </p:graphicFrame>
      <p:sp>
        <p:nvSpPr>
          <p:cNvPr id="6" name="Tekstiruutu 1">
            <a:extLst>
              <a:ext uri="{FF2B5EF4-FFF2-40B4-BE49-F238E27FC236}">
                <a16:creationId xmlns:a16="http://schemas.microsoft.com/office/drawing/2014/main" id="{24595037-8A78-9FDB-02ED-DF8D74A551BB}"/>
              </a:ext>
            </a:extLst>
          </p:cNvPr>
          <p:cNvSpPr txBox="1"/>
          <p:nvPr/>
        </p:nvSpPr>
        <p:spPr>
          <a:xfrm>
            <a:off x="0" y="6536851"/>
            <a:ext cx="9561686" cy="33199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800" dirty="0">
                <a:latin typeface="Franklin Gothic Book (Leipäteksti)"/>
              </a:rPr>
              <a:t>Lähde: Tilastokeskus</a:t>
            </a:r>
          </a:p>
          <a:p>
            <a:r>
              <a:rPr lang="fi-FI" sz="800" dirty="0">
                <a:latin typeface="Franklin Gothic Book (Leipäteksti)"/>
              </a:rPr>
              <a:t>HUOM! </a:t>
            </a:r>
            <a:r>
              <a:rPr lang="fi-FI" sz="800" baseline="0" dirty="0">
                <a:latin typeface="Franklin Gothic Book (Leipäteksti)"/>
              </a:rPr>
              <a:t>Vuodesta 2010 alkaen asuntotuotantotiedot eivät ole täysin vertailukelpoisia aiempiin vuosiin nähden rakennusluokituksen uudistuksen vuoksi.</a:t>
            </a:r>
            <a:endParaRPr lang="fi-FI" sz="800" dirty="0">
              <a:latin typeface="Franklin Gothic Book (Leipäteksti)"/>
            </a:endParaRP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7865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5200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Asuntotuotanto ja kokonaisväestönmuutos 3/4</a:t>
            </a:r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3926AA27-2A6F-0512-591C-45AB786B4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699396"/>
              </p:ext>
            </p:extLst>
          </p:nvPr>
        </p:nvGraphicFramePr>
        <p:xfrm>
          <a:off x="168461" y="1120485"/>
          <a:ext cx="11848827" cy="531619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28444">
                  <a:extLst>
                    <a:ext uri="{9D8B030D-6E8A-4147-A177-3AD203B41FA5}">
                      <a16:colId xmlns:a16="http://schemas.microsoft.com/office/drawing/2014/main" val="3065827188"/>
                    </a:ext>
                  </a:extLst>
                </a:gridCol>
                <a:gridCol w="298577">
                  <a:extLst>
                    <a:ext uri="{9D8B030D-6E8A-4147-A177-3AD203B41FA5}">
                      <a16:colId xmlns:a16="http://schemas.microsoft.com/office/drawing/2014/main" val="2695893010"/>
                    </a:ext>
                  </a:extLst>
                </a:gridCol>
                <a:gridCol w="357623">
                  <a:extLst>
                    <a:ext uri="{9D8B030D-6E8A-4147-A177-3AD203B41FA5}">
                      <a16:colId xmlns:a16="http://schemas.microsoft.com/office/drawing/2014/main" val="1417271893"/>
                    </a:ext>
                  </a:extLst>
                </a:gridCol>
                <a:gridCol w="440618">
                  <a:extLst>
                    <a:ext uri="{9D8B030D-6E8A-4147-A177-3AD203B41FA5}">
                      <a16:colId xmlns:a16="http://schemas.microsoft.com/office/drawing/2014/main" val="2249606984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606542549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2939030140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148258791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1424642603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4008761184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3757687618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1755815139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2643097569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3594448791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4134002281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3202900899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2660482540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2440736851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2363831318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3820399440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818267549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1363488054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1520816989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3499115303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1753573829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2437402875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2920683607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2317821624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4003294062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334555790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3234313268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585646481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1235642478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2337832602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2990114832"/>
                    </a:ext>
                  </a:extLst>
                </a:gridCol>
                <a:gridCol w="320115">
                  <a:extLst>
                    <a:ext uri="{9D8B030D-6E8A-4147-A177-3AD203B41FA5}">
                      <a16:colId xmlns:a16="http://schemas.microsoft.com/office/drawing/2014/main" val="268759329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u="none" strike="noStrike" dirty="0">
                          <a:effectLst/>
                          <a:latin typeface="+mn-lt"/>
                        </a:rPr>
                        <a:t>Tiedot</a:t>
                      </a:r>
                      <a:endParaRPr lang="fi-FI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 dirty="0">
                          <a:effectLst/>
                          <a:latin typeface="+mn-lt"/>
                        </a:rPr>
                        <a:t>1990</a:t>
                      </a:r>
                      <a:endParaRPr lang="fi-FI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1991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1992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1993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1994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1995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1996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1997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1998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1999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2000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2001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2002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2003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2004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2005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2006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2007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2008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2009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2010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2011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2012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2013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2014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2015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2016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2017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2018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2019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2020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fi-FI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" marR="7200" marT="7200" marB="7200" anchor="b"/>
                </a:tc>
                <a:extLst>
                  <a:ext uri="{0D108BD9-81ED-4DB2-BD59-A6C34878D82A}">
                    <a16:rowId xmlns:a16="http://schemas.microsoft.com/office/drawing/2014/main" val="83763559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Suonenjoki </a:t>
                      </a:r>
                      <a:b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308761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Suonenjoki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56152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Rautalampi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033201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Rautalampi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5400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Tervo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634535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Tervo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33591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Vesanto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141571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Vesanto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64429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Sisä-Savon seutu </a:t>
                      </a:r>
                      <a:b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4112382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Sisä-Savon seutu</a:t>
                      </a:r>
                      <a:b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00285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979706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851569"/>
                  </a:ext>
                </a:extLst>
              </a:tr>
            </a:tbl>
          </a:graphicData>
        </a:graphic>
      </p:graphicFrame>
      <p:sp>
        <p:nvSpPr>
          <p:cNvPr id="6" name="Tekstiruutu 1">
            <a:extLst>
              <a:ext uri="{FF2B5EF4-FFF2-40B4-BE49-F238E27FC236}">
                <a16:creationId xmlns:a16="http://schemas.microsoft.com/office/drawing/2014/main" id="{24595037-8A78-9FDB-02ED-DF8D74A551BB}"/>
              </a:ext>
            </a:extLst>
          </p:cNvPr>
          <p:cNvSpPr txBox="1"/>
          <p:nvPr/>
        </p:nvSpPr>
        <p:spPr>
          <a:xfrm>
            <a:off x="0" y="6536851"/>
            <a:ext cx="9561686" cy="33199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800" dirty="0">
                <a:latin typeface="Franklin Gothic Book (Leipäteksti)"/>
              </a:rPr>
              <a:t>Lähde: Tilastokeskus</a:t>
            </a:r>
          </a:p>
          <a:p>
            <a:r>
              <a:rPr lang="fi-FI" sz="800" dirty="0">
                <a:latin typeface="Franklin Gothic Book (Leipäteksti)"/>
              </a:rPr>
              <a:t>HUOM! </a:t>
            </a:r>
            <a:r>
              <a:rPr lang="fi-FI" sz="800" baseline="0" dirty="0">
                <a:latin typeface="Franklin Gothic Book (Leipäteksti)"/>
              </a:rPr>
              <a:t>Vuodesta 2010 alkaen asuntotuotantotiedot eivät ole täysin vertailukelpoisia aiempiin vuosiin nähden rakennusluokituksen uudistuksen vuoksi.</a:t>
            </a:r>
            <a:endParaRPr lang="fi-FI" sz="800" dirty="0">
              <a:latin typeface="Franklin Gothic Book (Leipäteksti)"/>
            </a:endParaRP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711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Kuopion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39D56A8E-0CF0-4887-B48F-1506318927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817641"/>
              </p:ext>
            </p:extLst>
          </p:nvPr>
        </p:nvGraphicFramePr>
        <p:xfrm>
          <a:off x="1047666" y="1177941"/>
          <a:ext cx="1009666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82750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5200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Asuntotuotanto ja kokonaisväestönmuutos 4/4</a:t>
            </a:r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3926AA27-2A6F-0512-591C-45AB786B4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30155"/>
              </p:ext>
            </p:extLst>
          </p:nvPr>
        </p:nvGraphicFramePr>
        <p:xfrm>
          <a:off x="147140" y="970855"/>
          <a:ext cx="11891459" cy="543857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71302">
                  <a:extLst>
                    <a:ext uri="{9D8B030D-6E8A-4147-A177-3AD203B41FA5}">
                      <a16:colId xmlns:a16="http://schemas.microsoft.com/office/drawing/2014/main" val="3065827188"/>
                    </a:ext>
                  </a:extLst>
                </a:gridCol>
                <a:gridCol w="455339">
                  <a:extLst>
                    <a:ext uri="{9D8B030D-6E8A-4147-A177-3AD203B41FA5}">
                      <a16:colId xmlns:a16="http://schemas.microsoft.com/office/drawing/2014/main" val="2695893010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1417271893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2249606984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606542549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2939030140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148258791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1424642603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4008761184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3757687618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1755815139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2643097569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3594448791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4134002281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3202900899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2660482540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2440736851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2363831318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3820399440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818267549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1363488054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1520816989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3499115303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1753573829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2437402875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2920683607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2317821624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4003294062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334555790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3234313268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585646481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1235642478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2337832602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970166388"/>
                    </a:ext>
                  </a:extLst>
                </a:gridCol>
                <a:gridCol w="320146">
                  <a:extLst>
                    <a:ext uri="{9D8B030D-6E8A-4147-A177-3AD203B41FA5}">
                      <a16:colId xmlns:a16="http://schemas.microsoft.com/office/drawing/2014/main" val="2194614674"/>
                    </a:ext>
                  </a:extLst>
                </a:gridCol>
              </a:tblGrid>
              <a:tr h="172145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u="none" strike="noStrike" dirty="0">
                          <a:effectLst/>
                          <a:latin typeface="+mn-lt"/>
                        </a:rPr>
                        <a:t>Tiedot</a:t>
                      </a:r>
                      <a:endParaRPr lang="fi-FI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 dirty="0">
                          <a:effectLst/>
                          <a:latin typeface="+mn-lt"/>
                        </a:rPr>
                        <a:t>1990</a:t>
                      </a:r>
                      <a:endParaRPr lang="fi-FI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1991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1992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1993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1994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1995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1996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1997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1998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1999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2000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2001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2002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2003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2004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2005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2006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2007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2008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2009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2010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2011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2012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2013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2014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2015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2016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2017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2018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2019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  <a:latin typeface="+mn-lt"/>
                        </a:rPr>
                        <a:t>2020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fi-FI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" marR="72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" marR="7200" marT="7200" marB="7200" anchor="b"/>
                </a:tc>
                <a:extLst>
                  <a:ext uri="{0D108BD9-81ED-4DB2-BD59-A6C34878D82A}">
                    <a16:rowId xmlns:a16="http://schemas.microsoft.com/office/drawing/2014/main" val="83763559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Rautavaara </a:t>
                      </a:r>
                      <a:b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3087616"/>
                  </a:ext>
                </a:extLst>
              </a:tr>
              <a:tr h="25600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Rautavaara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64884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Tuusniemi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63678255"/>
                  </a:ext>
                </a:extLst>
              </a:tr>
              <a:tr h="248096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Tuusniemi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56152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Koillis-Savon seutu</a:t>
                      </a:r>
                      <a:b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033201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Koillis-Savon seutukunta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5400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Varkaus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6345359"/>
                  </a:ext>
                </a:extLst>
              </a:tr>
              <a:tr h="243407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Varkaus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3359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Joroinen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1415716"/>
                  </a:ext>
                </a:extLst>
              </a:tr>
              <a:tr h="277111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Joroinen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64429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Leppävirta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41123825"/>
                  </a:ext>
                </a:extLst>
              </a:tr>
              <a:tr h="26685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Leppävirta </a:t>
                      </a:r>
                      <a:b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00285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Varkauden seutu</a:t>
                      </a:r>
                      <a:b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kokonaisväestönmuutos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979706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Varkauden seutu </a:t>
                      </a:r>
                      <a:b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asuntotuotanto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851569"/>
                  </a:ext>
                </a:extLst>
              </a:tr>
            </a:tbl>
          </a:graphicData>
        </a:graphic>
      </p:graphicFrame>
      <p:sp>
        <p:nvSpPr>
          <p:cNvPr id="6" name="Tekstiruutu 1">
            <a:extLst>
              <a:ext uri="{FF2B5EF4-FFF2-40B4-BE49-F238E27FC236}">
                <a16:creationId xmlns:a16="http://schemas.microsoft.com/office/drawing/2014/main" id="{24595037-8A78-9FDB-02ED-DF8D74A551BB}"/>
              </a:ext>
            </a:extLst>
          </p:cNvPr>
          <p:cNvSpPr txBox="1"/>
          <p:nvPr/>
        </p:nvSpPr>
        <p:spPr>
          <a:xfrm>
            <a:off x="0" y="6459667"/>
            <a:ext cx="9561686" cy="40918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800" dirty="0">
                <a:latin typeface="Franklin Gothic Book (Leipäteksti)"/>
              </a:rPr>
              <a:t>Lähde: Tilastokeskus</a:t>
            </a:r>
          </a:p>
          <a:p>
            <a:r>
              <a:rPr lang="fi-FI" sz="800" dirty="0">
                <a:latin typeface="Franklin Gothic Book (Leipäteksti)"/>
              </a:rPr>
              <a:t>HUOM! </a:t>
            </a:r>
            <a:r>
              <a:rPr lang="fi-FI" sz="800" baseline="0" dirty="0">
                <a:latin typeface="Franklin Gothic Book (Leipäteksti)"/>
              </a:rPr>
              <a:t>Joroisten asuntotuotannon historiatietoja ei ole saatavilla vuosilta 1990–2009. </a:t>
            </a:r>
            <a:r>
              <a:rPr lang="fi-FI" sz="800" dirty="0">
                <a:latin typeface="Franklin Gothic Book (Leipäteksti)"/>
              </a:rPr>
              <a:t>Vuosina 1990–2009 Varkauden seudun asuntotuotantotiedot eivät sisällä Joroisten asuntotuotantoa. Vuodesta 2010 alkaen tiedoissa on mukana myös Joroisten asuntotuotanto. </a:t>
            </a:r>
            <a:r>
              <a:rPr lang="fi-FI" sz="800" baseline="0" dirty="0">
                <a:latin typeface="Franklin Gothic Book (Leipäteksti)"/>
              </a:rPr>
              <a:t>Vuodesta 2010 alkaen asuntotuotantotiedot eivät ole täysin vertailukelpoisia aiempiin vuosiin nähden rakennusluokituksen uudistuksen vuoksi.</a:t>
            </a:r>
            <a:endParaRPr lang="fi-FI" sz="800" dirty="0">
              <a:latin typeface="Franklin Gothic Book (Leipäteksti)"/>
            </a:endParaRP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37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Siilinjärven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FAFE4A6D-7EC5-4C4C-998A-97A14E32C6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5046727"/>
              </p:ext>
            </p:extLst>
          </p:nvPr>
        </p:nvGraphicFramePr>
        <p:xfrm>
          <a:off x="998850" y="1142082"/>
          <a:ext cx="101943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768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Kuopion seudun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FFBEE736-5BE1-46B9-B967-0B7B7251CB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5758716"/>
              </p:ext>
            </p:extLst>
          </p:nvPr>
        </p:nvGraphicFramePr>
        <p:xfrm>
          <a:off x="1044543" y="1168977"/>
          <a:ext cx="1009666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40951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Iisalmen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2EBB6241-E195-416A-B347-20329A77C2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453359"/>
              </p:ext>
            </p:extLst>
          </p:nvPr>
        </p:nvGraphicFramePr>
        <p:xfrm>
          <a:off x="998850" y="1177941"/>
          <a:ext cx="101943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0835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Kiuruveden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46129980-1CDB-469A-BCDD-5E6EAA6F99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9259567"/>
              </p:ext>
            </p:extLst>
          </p:nvPr>
        </p:nvGraphicFramePr>
        <p:xfrm>
          <a:off x="1047666" y="1186906"/>
          <a:ext cx="1009666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9337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Keiteleen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8D117402-EB16-4A32-BE60-8D0B7D03C5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9856539"/>
              </p:ext>
            </p:extLst>
          </p:nvPr>
        </p:nvGraphicFramePr>
        <p:xfrm>
          <a:off x="998850" y="1151047"/>
          <a:ext cx="101943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4080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8E1BF388-D4F2-9847-AEE5-BC1111CF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16557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Lapinlahden asuntotuotanto </a:t>
            </a:r>
            <a:r>
              <a:rPr lang="fi-FI" sz="2800"/>
              <a:t>ja kokonaisväestönmuutos</a:t>
            </a:r>
            <a:endParaRPr lang="fi-FI" sz="28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33DC356-48B9-8E47-86C0-F7011CFFE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097EDBAA-042C-4F39-BC22-6B040C869F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987472"/>
              </p:ext>
            </p:extLst>
          </p:nvPr>
        </p:nvGraphicFramePr>
        <p:xfrm>
          <a:off x="1044543" y="1168977"/>
          <a:ext cx="1009666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5737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Kelta-oranss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L_esitys2022" id="{6510A77E-3D41-46F6-96C7-8B557DBD956C}" vid="{0B30294F-9649-459E-8877-39414406D34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PSL_esitys2022</Template>
  <TotalTime>0</TotalTime>
  <Words>3861</Words>
  <Application>Microsoft Office PowerPoint</Application>
  <PresentationFormat>Laajakuva</PresentationFormat>
  <Paragraphs>1985</Paragraphs>
  <Slides>30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30</vt:i4>
      </vt:variant>
    </vt:vector>
  </HeadingPairs>
  <TitlesOfParts>
    <vt:vector size="36" baseType="lpstr">
      <vt:lpstr>Arial</vt:lpstr>
      <vt:lpstr>Calibri</vt:lpstr>
      <vt:lpstr>Franklin Gothic Book</vt:lpstr>
      <vt:lpstr>Franklin Gothic Book (Leipäteksti)</vt:lpstr>
      <vt:lpstr>Franklin Gothic Medium</vt:lpstr>
      <vt:lpstr>Office-teema</vt:lpstr>
      <vt:lpstr>Asuntotuotanto ja kokonaisväestönmuutos v. 1990–2023</vt:lpstr>
      <vt:lpstr>Pohjois-Savon asuntotuotanto ja kokonaisväestönmuutos</vt:lpstr>
      <vt:lpstr>Kuopion asuntotuotanto ja kokonaisväestönmuutos</vt:lpstr>
      <vt:lpstr>Siilinjärven asuntotuotanto ja kokonaisväestönmuutos</vt:lpstr>
      <vt:lpstr>Kuopion seudun asuntotuotanto ja kokonaisväestönmuutos</vt:lpstr>
      <vt:lpstr>Iisalmen asuntotuotanto ja kokonaisväestönmuutos</vt:lpstr>
      <vt:lpstr>Kiuruveden asuntotuotanto ja kokonaisväestönmuutos</vt:lpstr>
      <vt:lpstr>Keiteleen asuntotuotanto ja kokonaisväestönmuutos</vt:lpstr>
      <vt:lpstr>Lapinlahden asuntotuotanto ja kokonaisväestönmuutos</vt:lpstr>
      <vt:lpstr>Pielaveden asuntotuotanto ja kokonaisväestönmuutos</vt:lpstr>
      <vt:lpstr>Sonkajärven asuntotuotanto ja kokonaisväestönmuutos</vt:lpstr>
      <vt:lpstr>Vieremän asuntotuotanto ja kokonaisväestönmuutos</vt:lpstr>
      <vt:lpstr>Ylä-Savon asuntotuotanto ja kokonaisväestönmuutos</vt:lpstr>
      <vt:lpstr>Suonenjoen asuntotuotanto ja kokonaisväestönmuutos</vt:lpstr>
      <vt:lpstr>Rautalammin asuntotuotanto ja kokonaisväestönmuutos</vt:lpstr>
      <vt:lpstr>Tervon asuntotuotanto ja kokonaisväestönmuutos</vt:lpstr>
      <vt:lpstr>Vesannon asuntotuotanto ja kokonaisväestönmuutos</vt:lpstr>
      <vt:lpstr>Sisä-Savon asuntotuotanto ja kokonaisväestönmuutos</vt:lpstr>
      <vt:lpstr>Kaavin asuntotuotanto ja kokonaisväestönmuutos</vt:lpstr>
      <vt:lpstr>Rautavaaran asuntotuotanto ja kokonaisväestönmuutos</vt:lpstr>
      <vt:lpstr>Tuusniemen asuntotuotanto ja kokonaisväestönmuutos</vt:lpstr>
      <vt:lpstr>Koillis-Savon asuntotuotanto ja kokonaisväestönmuutos</vt:lpstr>
      <vt:lpstr>Varkauden asuntotuotanto ja kokonaisväestönmuutos</vt:lpstr>
      <vt:lpstr>Joroisten asuntotuotanto ja kokonaisväestönmuutos</vt:lpstr>
      <vt:lpstr>Leppävirran asuntotuotanto ja kokonaisväestönmuutos</vt:lpstr>
      <vt:lpstr>Varkauden seudun asuntotuotanto ja kokonaisväestönmuutos</vt:lpstr>
      <vt:lpstr>Asuntotuotanto ja kokonaisväestönmuutos 1/4</vt:lpstr>
      <vt:lpstr>Asuntotuotanto ja kokonaisväestönmuutos 2/4</vt:lpstr>
      <vt:lpstr>Asuntotuotanto ja kokonaisväestönmuutos 3/4</vt:lpstr>
      <vt:lpstr>Asuntotuotanto ja kokonaisväestönmuutos 4/4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2024-06-11T12:04:50Z</dcterms:created>
  <dcterms:modified xsi:type="dcterms:W3CDTF">2024-06-11T12:04:58Z</dcterms:modified>
  <cp:category/>
</cp:coreProperties>
</file>