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4" r:id="rId5"/>
  </p:sldMasterIdLst>
  <p:sldIdLst>
    <p:sldId id="256" r:id="rId6"/>
    <p:sldId id="262" r:id="rId7"/>
    <p:sldId id="270" r:id="rId8"/>
    <p:sldId id="265" r:id="rId9"/>
    <p:sldId id="269" r:id="rId10"/>
    <p:sldId id="257" r:id="rId11"/>
    <p:sldId id="263" r:id="rId12"/>
    <p:sldId id="264" r:id="rId13"/>
    <p:sldId id="273" r:id="rId14"/>
    <p:sldId id="272" r:id="rId15"/>
    <p:sldId id="267" r:id="rId16"/>
    <p:sldId id="266" r:id="rId17"/>
    <p:sldId id="258" r:id="rId18"/>
    <p:sldId id="261" r:id="rId19"/>
    <p:sldId id="260" r:id="rId20"/>
    <p:sldId id="259" r:id="rId21"/>
    <p:sldId id="271" r:id="rId22"/>
    <p:sldId id="268" r:id="rId23"/>
  </p:sldIdLst>
  <p:sldSz cx="9144000" cy="6858000" type="screen4x3"/>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FCC"/>
    <a:srgbClr val="DCD6D4"/>
    <a:srgbClr val="F9DC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138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amma\home\kk\Vaestoennuste2015\vmuutos_PS_2000_2030_tot_mitoitus_ennust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gamma\home\kk\Vaestoennuste2015\Trendi_ja_omvaraisennuste_2020_2030_204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gamma\home\kk\Vaestoennuste2015\ps_muutos_2014_2030.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gamma\home\kk\Vaestoennuste2015\vaesto_ian_mukaan_kolmijaolla_ja_huoltosuhde_v2014_ennustr_2020_2030_2040.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gamma\home\kk\Vaestoennuste2015\lapsi_ja_vanhushuoltosuhde_2014_2040.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fi-FI" sz="1400" b="1">
                <a:solidFill>
                  <a:schemeClr val="tx1"/>
                </a:solidFill>
              </a:rPr>
              <a:t>Pohjois-Savon</a:t>
            </a:r>
            <a:r>
              <a:rPr lang="fi-FI" sz="1400" b="1" baseline="0">
                <a:solidFill>
                  <a:schemeClr val="tx1"/>
                </a:solidFill>
              </a:rPr>
              <a:t> väestönkehitys v. 2000-2014 sekä maakuntasuunnitelman tavoite vuoteen 2030 ja Tilastokeskuksen ennusteet *) vuosille 2015-2030</a:t>
            </a:r>
            <a:endParaRPr lang="fi-FI" sz="1400" b="1">
              <a:solidFill>
                <a:schemeClr val="tx1"/>
              </a:solidFill>
            </a:endParaRPr>
          </a:p>
        </c:rich>
      </c:tx>
      <c:layout>
        <c:manualLayout>
          <c:xMode val="edge"/>
          <c:yMode val="edge"/>
          <c:x val="0.11805657626130067"/>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8.6938593532529265E-2"/>
          <c:y val="0.12626009034823485"/>
          <c:w val="0.8852857675612209"/>
          <c:h val="0.71307698293385857"/>
        </c:manualLayout>
      </c:layout>
      <c:lineChart>
        <c:grouping val="standard"/>
        <c:varyColors val="0"/>
        <c:ser>
          <c:idx val="0"/>
          <c:order val="0"/>
          <c:tx>
            <c:strRef>
              <c:f>Taul1!$A$4</c:f>
              <c:strCache>
                <c:ptCount val="1"/>
                <c:pt idx="0">
                  <c:v>Tilastokeskuksen väestöennuste (2012)</c:v>
                </c:pt>
              </c:strCache>
            </c:strRef>
          </c:tx>
          <c:spPr>
            <a:ln w="34925" cap="rnd">
              <a:solidFill>
                <a:schemeClr val="accent1"/>
              </a:solidFill>
              <a:prstDash val="dash"/>
              <a:round/>
            </a:ln>
            <a:effectLst/>
          </c:spPr>
          <c:marker>
            <c:symbol val="none"/>
          </c:marker>
          <c:dLbls>
            <c:dLbl>
              <c:idx val="30"/>
              <c:layout>
                <c:manualLayout>
                  <c:x val="-3.0782232469697735E-2"/>
                  <c:y val="2.0300219975604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69-4582-BDB9-913E9FF230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Taul1!$B$3:$AF$3</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Taul1!$B$4:$AF$4</c:f>
              <c:numCache>
                <c:formatCode>General</c:formatCode>
                <c:ptCount val="31"/>
                <c:pt idx="11">
                  <c:v>248130</c:v>
                </c:pt>
                <c:pt idx="12">
                  <c:v>247928</c:v>
                </c:pt>
                <c:pt idx="13">
                  <c:v>247746</c:v>
                </c:pt>
                <c:pt idx="14">
                  <c:v>247573</c:v>
                </c:pt>
                <c:pt idx="15">
                  <c:v>247421</c:v>
                </c:pt>
                <c:pt idx="16">
                  <c:v>247292</c:v>
                </c:pt>
                <c:pt idx="17">
                  <c:v>247172</c:v>
                </c:pt>
                <c:pt idx="18">
                  <c:v>247059</c:v>
                </c:pt>
                <c:pt idx="19">
                  <c:v>246959</c:v>
                </c:pt>
                <c:pt idx="20">
                  <c:v>246869</c:v>
                </c:pt>
                <c:pt idx="21">
                  <c:v>246794</c:v>
                </c:pt>
                <c:pt idx="22">
                  <c:v>246738</c:v>
                </c:pt>
                <c:pt idx="23">
                  <c:v>246688</c:v>
                </c:pt>
                <c:pt idx="24">
                  <c:v>246635</c:v>
                </c:pt>
                <c:pt idx="25">
                  <c:v>246578</c:v>
                </c:pt>
                <c:pt idx="26">
                  <c:v>246517</c:v>
                </c:pt>
                <c:pt idx="27">
                  <c:v>246449</c:v>
                </c:pt>
                <c:pt idx="28">
                  <c:v>246358</c:v>
                </c:pt>
                <c:pt idx="29">
                  <c:v>246260</c:v>
                </c:pt>
                <c:pt idx="30">
                  <c:v>246139</c:v>
                </c:pt>
              </c:numCache>
            </c:numRef>
          </c:val>
          <c:smooth val="0"/>
          <c:extLst>
            <c:ext xmlns:c16="http://schemas.microsoft.com/office/drawing/2014/chart" uri="{C3380CC4-5D6E-409C-BE32-E72D297353CC}">
              <c16:uniqueId val="{00000001-D669-4582-BDB9-913E9FF2302E}"/>
            </c:ext>
          </c:extLst>
        </c:ser>
        <c:ser>
          <c:idx val="1"/>
          <c:order val="1"/>
          <c:tx>
            <c:strRef>
              <c:f>Taul1!$A$5</c:f>
              <c:strCache>
                <c:ptCount val="1"/>
                <c:pt idx="0">
                  <c:v>Tilastokeskuksen väestöennuste (2015)</c:v>
                </c:pt>
              </c:strCache>
            </c:strRef>
          </c:tx>
          <c:spPr>
            <a:ln w="41275" cap="rnd">
              <a:solidFill>
                <a:schemeClr val="tx1"/>
              </a:solidFill>
              <a:prstDash val="dash"/>
              <a:round/>
            </a:ln>
            <a:effectLst/>
          </c:spPr>
          <c:marker>
            <c:symbol val="none"/>
          </c:marker>
          <c:dLbls>
            <c:dLbl>
              <c:idx val="30"/>
              <c:layout>
                <c:manualLayout>
                  <c:x val="-2.9618189054944843E-2"/>
                  <c:y val="2.2806435325715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69-4582-BDB9-913E9FF230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Taul1!$B$3:$AF$3</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Taul1!$B$5:$AF$5</c:f>
              <c:numCache>
                <c:formatCode>General</c:formatCode>
                <c:ptCount val="31"/>
                <c:pt idx="14">
                  <c:v>248407</c:v>
                </c:pt>
                <c:pt idx="15">
                  <c:v>248396</c:v>
                </c:pt>
                <c:pt idx="16">
                  <c:v>248457</c:v>
                </c:pt>
                <c:pt idx="17">
                  <c:v>248512</c:v>
                </c:pt>
                <c:pt idx="18">
                  <c:v>248575</c:v>
                </c:pt>
                <c:pt idx="19">
                  <c:v>248630</c:v>
                </c:pt>
                <c:pt idx="20">
                  <c:v>248698</c:v>
                </c:pt>
                <c:pt idx="21">
                  <c:v>248780</c:v>
                </c:pt>
                <c:pt idx="22">
                  <c:v>248879</c:v>
                </c:pt>
                <c:pt idx="23">
                  <c:v>248972</c:v>
                </c:pt>
                <c:pt idx="24">
                  <c:v>249063</c:v>
                </c:pt>
                <c:pt idx="25">
                  <c:v>249141</c:v>
                </c:pt>
                <c:pt idx="26">
                  <c:v>249219</c:v>
                </c:pt>
                <c:pt idx="27">
                  <c:v>249287</c:v>
                </c:pt>
                <c:pt idx="28">
                  <c:v>249338</c:v>
                </c:pt>
                <c:pt idx="29">
                  <c:v>249354</c:v>
                </c:pt>
                <c:pt idx="30">
                  <c:v>249350</c:v>
                </c:pt>
              </c:numCache>
            </c:numRef>
          </c:val>
          <c:smooth val="0"/>
          <c:extLst>
            <c:ext xmlns:c16="http://schemas.microsoft.com/office/drawing/2014/chart" uri="{C3380CC4-5D6E-409C-BE32-E72D297353CC}">
              <c16:uniqueId val="{00000003-D669-4582-BDB9-913E9FF2302E}"/>
            </c:ext>
          </c:extLst>
        </c:ser>
        <c:ser>
          <c:idx val="2"/>
          <c:order val="2"/>
          <c:tx>
            <c:strRef>
              <c:f>Taul1!$A$6</c:f>
              <c:strCache>
                <c:ptCount val="1"/>
                <c:pt idx="0">
                  <c:v>Toteutunut kehitys</c:v>
                </c:pt>
              </c:strCache>
            </c:strRef>
          </c:tx>
          <c:spPr>
            <a:ln w="44450" cap="rnd">
              <a:solidFill>
                <a:srgbClr val="FF0000"/>
              </a:solidFill>
              <a:round/>
            </a:ln>
            <a:effectLst/>
          </c:spPr>
          <c:marker>
            <c:symbol val="none"/>
          </c:marker>
          <c:cat>
            <c:strRef>
              <c:f>Taul1!$B$3:$AF$3</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Taul1!$B$6:$AF$6</c:f>
              <c:numCache>
                <c:formatCode>#,##0</c:formatCode>
                <c:ptCount val="31"/>
                <c:pt idx="0">
                  <c:v>253759</c:v>
                </c:pt>
                <c:pt idx="1">
                  <c:v>252842</c:v>
                </c:pt>
                <c:pt idx="2">
                  <c:v>251976</c:v>
                </c:pt>
                <c:pt idx="3">
                  <c:v>251356</c:v>
                </c:pt>
                <c:pt idx="4">
                  <c:v>251095</c:v>
                </c:pt>
                <c:pt idx="5">
                  <c:v>250064</c:v>
                </c:pt>
                <c:pt idx="6">
                  <c:v>249498</c:v>
                </c:pt>
                <c:pt idx="7">
                  <c:v>248872</c:v>
                </c:pt>
                <c:pt idx="8">
                  <c:v>248423</c:v>
                </c:pt>
                <c:pt idx="9">
                  <c:v>248182</c:v>
                </c:pt>
                <c:pt idx="10">
                  <c:v>247943</c:v>
                </c:pt>
                <c:pt idx="11">
                  <c:v>248130</c:v>
                </c:pt>
                <c:pt idx="12" formatCode="General">
                  <c:v>248233</c:v>
                </c:pt>
                <c:pt idx="13" formatCode="General">
                  <c:v>248430</c:v>
                </c:pt>
                <c:pt idx="14" formatCode="General">
                  <c:v>248407</c:v>
                </c:pt>
              </c:numCache>
            </c:numRef>
          </c:val>
          <c:smooth val="0"/>
          <c:extLst>
            <c:ext xmlns:c16="http://schemas.microsoft.com/office/drawing/2014/chart" uri="{C3380CC4-5D6E-409C-BE32-E72D297353CC}">
              <c16:uniqueId val="{00000004-D669-4582-BDB9-913E9FF2302E}"/>
            </c:ext>
          </c:extLst>
        </c:ser>
        <c:ser>
          <c:idx val="3"/>
          <c:order val="3"/>
          <c:tx>
            <c:strRef>
              <c:f>Taul1!$A$9</c:f>
              <c:strCache>
                <c:ptCount val="1"/>
                <c:pt idx="0">
                  <c:v>Maakuntasuunnitelma vuoteen 2030</c:v>
                </c:pt>
              </c:strCache>
            </c:strRef>
          </c:tx>
          <c:spPr>
            <a:ln w="28575" cap="rnd">
              <a:solidFill>
                <a:srgbClr val="00B050"/>
              </a:solidFill>
              <a:round/>
            </a:ln>
            <a:effectLst/>
          </c:spPr>
          <c:marker>
            <c:symbol val="none"/>
          </c:marker>
          <c:dLbls>
            <c:dLbl>
              <c:idx val="30"/>
              <c:layout>
                <c:manualLayout>
                  <c:x val="-3.1299560204211249E-2"/>
                  <c:y val="-2.0300219975604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69-4582-BDB9-913E9FF230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Taul1!$B$3:$AF$3</c:f>
              <c:strCach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strCache>
            </c:strRef>
          </c:cat>
          <c:val>
            <c:numRef>
              <c:f>Taul1!$B$9:$AF$9</c:f>
              <c:numCache>
                <c:formatCode>General</c:formatCode>
                <c:ptCount val="31"/>
                <c:pt idx="13">
                  <c:v>248430</c:v>
                </c:pt>
                <c:pt idx="14">
                  <c:v>248490</c:v>
                </c:pt>
                <c:pt idx="15">
                  <c:v>248560</c:v>
                </c:pt>
                <c:pt idx="16">
                  <c:v>248630</c:v>
                </c:pt>
                <c:pt idx="17">
                  <c:v>248710</c:v>
                </c:pt>
                <c:pt idx="18">
                  <c:v>248785</c:v>
                </c:pt>
                <c:pt idx="19">
                  <c:v>248880</c:v>
                </c:pt>
                <c:pt idx="20">
                  <c:v>249000</c:v>
                </c:pt>
                <c:pt idx="21">
                  <c:v>249097</c:v>
                </c:pt>
                <c:pt idx="22">
                  <c:v>249194</c:v>
                </c:pt>
                <c:pt idx="23">
                  <c:v>249291</c:v>
                </c:pt>
                <c:pt idx="24">
                  <c:v>249388</c:v>
                </c:pt>
                <c:pt idx="25">
                  <c:v>249485</c:v>
                </c:pt>
                <c:pt idx="26">
                  <c:v>249582</c:v>
                </c:pt>
                <c:pt idx="27">
                  <c:v>249679</c:v>
                </c:pt>
                <c:pt idx="28">
                  <c:v>249776</c:v>
                </c:pt>
                <c:pt idx="29">
                  <c:v>249873</c:v>
                </c:pt>
                <c:pt idx="30">
                  <c:v>250000</c:v>
                </c:pt>
              </c:numCache>
            </c:numRef>
          </c:val>
          <c:smooth val="0"/>
          <c:extLst>
            <c:ext xmlns:c16="http://schemas.microsoft.com/office/drawing/2014/chart" uri="{C3380CC4-5D6E-409C-BE32-E72D297353CC}">
              <c16:uniqueId val="{00000006-D669-4582-BDB9-913E9FF2302E}"/>
            </c:ext>
          </c:extLst>
        </c:ser>
        <c:dLbls>
          <c:showLegendKey val="0"/>
          <c:showVal val="0"/>
          <c:showCatName val="0"/>
          <c:showSerName val="0"/>
          <c:showPercent val="0"/>
          <c:showBubbleSize val="0"/>
        </c:dLbls>
        <c:smooth val="0"/>
        <c:axId val="215285120"/>
        <c:axId val="215285512"/>
      </c:lineChart>
      <c:catAx>
        <c:axId val="2152851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050" b="0" i="0" u="none" strike="noStrike" kern="1200" baseline="0">
                <a:solidFill>
                  <a:schemeClr val="tx1"/>
                </a:solidFill>
                <a:latin typeface="+mn-lt"/>
                <a:ea typeface="+mn-ea"/>
                <a:cs typeface="+mn-cs"/>
              </a:defRPr>
            </a:pPr>
            <a:endParaRPr lang="fi-FI"/>
          </a:p>
        </c:txPr>
        <c:crossAx val="215285512"/>
        <c:crosses val="autoZero"/>
        <c:auto val="1"/>
        <c:lblAlgn val="ctr"/>
        <c:lblOffset val="100"/>
        <c:noMultiLvlLbl val="0"/>
      </c:catAx>
      <c:valAx>
        <c:axId val="215285512"/>
        <c:scaling>
          <c:orientation val="minMax"/>
          <c:min val="24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5285120"/>
        <c:crosses val="autoZero"/>
        <c:crossBetween val="between"/>
      </c:valAx>
      <c:spPr>
        <a:noFill/>
        <a:ln>
          <a:solidFill>
            <a:schemeClr val="tx1"/>
          </a:solidFill>
        </a:ln>
        <a:effectLst/>
      </c:spPr>
    </c:plotArea>
    <c:legend>
      <c:legendPos val="b"/>
      <c:layout>
        <c:manualLayout>
          <c:xMode val="edge"/>
          <c:yMode val="edge"/>
          <c:x val="0.25796620520474156"/>
          <c:y val="0.21307350310376075"/>
          <c:w val="0.64180167565961688"/>
          <c:h val="8.688177135752767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err="1">
                <a:solidFill>
                  <a:schemeClr val="tx1"/>
                </a:solidFill>
              </a:rPr>
              <a:t>Väestönmuutos</a:t>
            </a:r>
            <a:r>
              <a:rPr lang="en-US" sz="1200" b="1" baseline="0" dirty="0">
                <a:solidFill>
                  <a:schemeClr val="tx1"/>
                </a:solidFill>
              </a:rPr>
              <a:t> </a:t>
            </a:r>
            <a:r>
              <a:rPr lang="en-US" sz="1200" b="1" baseline="0" dirty="0" err="1">
                <a:solidFill>
                  <a:schemeClr val="tx1"/>
                </a:solidFill>
              </a:rPr>
              <a:t>maakunnittain</a:t>
            </a:r>
            <a:r>
              <a:rPr lang="en-US" sz="1200" b="1" baseline="0" dirty="0">
                <a:solidFill>
                  <a:schemeClr val="tx1"/>
                </a:solidFill>
              </a:rPr>
              <a:t> v. 2014-2030 </a:t>
            </a:r>
            <a:r>
              <a:rPr lang="en-US" sz="900" b="1" baseline="0" dirty="0">
                <a:solidFill>
                  <a:schemeClr val="tx1"/>
                </a:solidFill>
              </a:rPr>
              <a:t>(</a:t>
            </a:r>
            <a:r>
              <a:rPr lang="en-US" sz="900" b="1" baseline="0" dirty="0" err="1">
                <a:solidFill>
                  <a:schemeClr val="tx1"/>
                </a:solidFill>
              </a:rPr>
              <a:t>henk</a:t>
            </a:r>
            <a:r>
              <a:rPr lang="en-US" sz="900" b="1" baseline="0" dirty="0">
                <a:solidFill>
                  <a:schemeClr val="tx1"/>
                </a:solidFill>
              </a:rPr>
              <a:t>. ja %) </a:t>
            </a:r>
            <a:r>
              <a:rPr lang="en-US" sz="1200" b="1" baseline="0" dirty="0" err="1">
                <a:solidFill>
                  <a:schemeClr val="tx1"/>
                </a:solidFill>
              </a:rPr>
              <a:t>Tilastokeskuksen</a:t>
            </a:r>
            <a:r>
              <a:rPr lang="en-US" sz="1200" b="1" baseline="0" dirty="0">
                <a:solidFill>
                  <a:schemeClr val="tx1"/>
                </a:solidFill>
              </a:rPr>
              <a:t> </a:t>
            </a:r>
            <a:r>
              <a:rPr lang="en-US" sz="1200" b="1" baseline="0" dirty="0" err="1">
                <a:solidFill>
                  <a:schemeClr val="tx1"/>
                </a:solidFill>
              </a:rPr>
              <a:t>ennusteen</a:t>
            </a:r>
            <a:r>
              <a:rPr lang="en-US" sz="1200" b="1" baseline="0" dirty="0">
                <a:solidFill>
                  <a:schemeClr val="tx1"/>
                </a:solidFill>
              </a:rPr>
              <a:t> </a:t>
            </a:r>
            <a:r>
              <a:rPr lang="en-US" sz="1200" b="1" baseline="0" dirty="0" err="1">
                <a:solidFill>
                  <a:schemeClr val="tx1"/>
                </a:solidFill>
              </a:rPr>
              <a:t>mukaan</a:t>
            </a:r>
            <a:endParaRPr lang="en-US" sz="1200" b="1" dirty="0">
              <a:solidFill>
                <a:schemeClr val="tx1"/>
              </a:solidFill>
            </a:endParaRPr>
          </a:p>
        </c:rich>
      </c:tx>
      <c:layout>
        <c:manualLayout>
          <c:xMode val="edge"/>
          <c:yMode val="edge"/>
          <c:x val="0.22259411642900964"/>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33276173820011645"/>
          <c:y val="0.11787802108219417"/>
          <c:w val="0.62030237098269025"/>
          <c:h val="0.7948671407097454"/>
        </c:manualLayout>
      </c:layout>
      <c:barChart>
        <c:barDir val="bar"/>
        <c:grouping val="clustered"/>
        <c:varyColors val="0"/>
        <c:ser>
          <c:idx val="0"/>
          <c:order val="0"/>
          <c:tx>
            <c:strRef>
              <c:f>Kuvio!$C$4</c:f>
              <c:strCache>
                <c:ptCount val="1"/>
                <c:pt idx="0">
                  <c:v>Muutos 2014-2030 (%)</c:v>
                </c:pt>
              </c:strCache>
            </c:strRef>
          </c:tx>
          <c:spPr>
            <a:solidFill>
              <a:srgbClr val="538FCC"/>
            </a:solidFill>
            <a:ln>
              <a:noFill/>
            </a:ln>
            <a:effectLst/>
          </c:spPr>
          <c:invertIfNegative val="0"/>
          <c:dPt>
            <c:idx val="8"/>
            <c:invertIfNegative val="0"/>
            <c:bubble3D val="0"/>
            <c:spPr>
              <a:solidFill>
                <a:srgbClr val="FF0000"/>
              </a:solidFill>
              <a:ln>
                <a:noFill/>
              </a:ln>
              <a:effectLst/>
            </c:spPr>
            <c:extLst>
              <c:ext xmlns:c16="http://schemas.microsoft.com/office/drawing/2014/chart" uri="{C3380CC4-5D6E-409C-BE32-E72D297353CC}">
                <c16:uniqueId val="{00000001-3ED1-4E24-8B4F-3C9B463602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Kuvio!$A$5:$A$24</c:f>
              <c:strCache>
                <c:ptCount val="20"/>
                <c:pt idx="0">
                  <c:v>Kainuu (-7 771 henk.)</c:v>
                </c:pt>
                <c:pt idx="1">
                  <c:v>Etelä-Savo (-11 740 henk.)</c:v>
                </c:pt>
                <c:pt idx="2">
                  <c:v>Kymenlaakso (-7 799 henk.)</c:v>
                </c:pt>
                <c:pt idx="3">
                  <c:v>Etelä-Karjala (-4 067 henk.)</c:v>
                </c:pt>
                <c:pt idx="4">
                  <c:v>Satakunta (-6 052 henk.)</c:v>
                </c:pt>
                <c:pt idx="5">
                  <c:v>Lappi (-4 106 henk.)</c:v>
                </c:pt>
                <c:pt idx="6">
                  <c:v>Pohjois-Karjala (-2 784 henk.)</c:v>
                </c:pt>
                <c:pt idx="7">
                  <c:v>Etelä-Pohjanmaa (-270 henk.)</c:v>
                </c:pt>
                <c:pt idx="8">
                  <c:v>Pohjois-Savo (943 henk.)</c:v>
                </c:pt>
                <c:pt idx="9">
                  <c:v>Päijät-Häme (1 474 henk.)</c:v>
                </c:pt>
                <c:pt idx="10">
                  <c:v>Keski-Suomi (4 214 henk.)</c:v>
                </c:pt>
                <c:pt idx="11">
                  <c:v>Keski-Pohjanmaa (1 318 henk.)</c:v>
                </c:pt>
                <c:pt idx="12">
                  <c:v>Kanta-Häme (4 285 henk.)</c:v>
                </c:pt>
                <c:pt idx="13">
                  <c:v>Varsinais-Suomi (21 695 henk.)</c:v>
                </c:pt>
                <c:pt idx="14">
                  <c:v>KOKO MAA (297 279 henk.)</c:v>
                </c:pt>
                <c:pt idx="15">
                  <c:v>Pohjanmaa (10 674 henk.)</c:v>
                </c:pt>
                <c:pt idx="16">
                  <c:v>Pohjois-Pohjanmaa (28 172 henk.)</c:v>
                </c:pt>
                <c:pt idx="17">
                  <c:v>Pirkanmaa (42 889 henk.)</c:v>
                </c:pt>
                <c:pt idx="18">
                  <c:v>Ahvenanmaa (3 762 henk.)</c:v>
                </c:pt>
                <c:pt idx="19">
                  <c:v>Uusimaa (222 442 henk.)</c:v>
                </c:pt>
              </c:strCache>
            </c:strRef>
          </c:cat>
          <c:val>
            <c:numRef>
              <c:f>Kuvio!$C$5:$C$24</c:f>
              <c:numCache>
                <c:formatCode>0.0</c:formatCode>
                <c:ptCount val="20"/>
                <c:pt idx="0">
                  <c:v>-9.8046884857049132</c:v>
                </c:pt>
                <c:pt idx="1">
                  <c:v>-7.746004935274013</c:v>
                </c:pt>
                <c:pt idx="2">
                  <c:v>-4.3361985566391263</c:v>
                </c:pt>
                <c:pt idx="3">
                  <c:v>-3.0865790352448319</c:v>
                </c:pt>
                <c:pt idx="4">
                  <c:v>-2.7019907760856854</c:v>
                </c:pt>
                <c:pt idx="5">
                  <c:v>-2.2591720404075972</c:v>
                </c:pt>
                <c:pt idx="6">
                  <c:v>-1.6846385651526703</c:v>
                </c:pt>
                <c:pt idx="7">
                  <c:v>-0.13960703205791106</c:v>
                </c:pt>
                <c:pt idx="8">
                  <c:v>0.37961893183364398</c:v>
                </c:pt>
                <c:pt idx="9">
                  <c:v>0.72967046022701954</c:v>
                </c:pt>
                <c:pt idx="10">
                  <c:v>1.5303602556653109</c:v>
                </c:pt>
                <c:pt idx="11">
                  <c:v>1.9148070664807066</c:v>
                </c:pt>
                <c:pt idx="12">
                  <c:v>2.4436840604505274</c:v>
                </c:pt>
                <c:pt idx="13">
                  <c:v>4.5893489872547466</c:v>
                </c:pt>
                <c:pt idx="14">
                  <c:v>5.4329755016353989</c:v>
                </c:pt>
                <c:pt idx="15">
                  <c:v>5.8921592439665265</c:v>
                </c:pt>
                <c:pt idx="16">
                  <c:v>6.9492374141890538</c:v>
                </c:pt>
                <c:pt idx="17">
                  <c:v>8.5201695730081717</c:v>
                </c:pt>
                <c:pt idx="18">
                  <c:v>13.010098215520818</c:v>
                </c:pt>
                <c:pt idx="19">
                  <c:v>13.873248396520369</c:v>
                </c:pt>
              </c:numCache>
            </c:numRef>
          </c:val>
          <c:extLst>
            <c:ext xmlns:c16="http://schemas.microsoft.com/office/drawing/2014/chart" uri="{C3380CC4-5D6E-409C-BE32-E72D297353CC}">
              <c16:uniqueId val="{00000002-3ED1-4E24-8B4F-3C9B463602CF}"/>
            </c:ext>
          </c:extLst>
        </c:ser>
        <c:dLbls>
          <c:showLegendKey val="0"/>
          <c:showVal val="0"/>
          <c:showCatName val="0"/>
          <c:showSerName val="0"/>
          <c:showPercent val="0"/>
          <c:showBubbleSize val="0"/>
        </c:dLbls>
        <c:gapWidth val="62"/>
        <c:axId val="214156776"/>
        <c:axId val="214156384"/>
      </c:barChart>
      <c:catAx>
        <c:axId val="214156776"/>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214156384"/>
        <c:crosses val="autoZero"/>
        <c:auto val="1"/>
        <c:lblAlgn val="ctr"/>
        <c:lblOffset val="100"/>
        <c:noMultiLvlLbl val="0"/>
      </c:catAx>
      <c:valAx>
        <c:axId val="214156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214156776"/>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err="1">
                <a:solidFill>
                  <a:schemeClr val="tx1"/>
                </a:solidFill>
              </a:rPr>
              <a:t>Väestönmuutos</a:t>
            </a:r>
            <a:r>
              <a:rPr lang="en-US" sz="1200" b="1" baseline="0" dirty="0">
                <a:solidFill>
                  <a:schemeClr val="tx1"/>
                </a:solidFill>
              </a:rPr>
              <a:t> </a:t>
            </a:r>
            <a:r>
              <a:rPr lang="en-US" sz="1200" b="1" baseline="0" dirty="0" err="1">
                <a:solidFill>
                  <a:schemeClr val="tx1"/>
                </a:solidFill>
              </a:rPr>
              <a:t>Pohjois-Savossa</a:t>
            </a:r>
            <a:r>
              <a:rPr lang="en-US" sz="1200" b="1" baseline="0" dirty="0">
                <a:solidFill>
                  <a:schemeClr val="tx1"/>
                </a:solidFill>
              </a:rPr>
              <a:t> </a:t>
            </a:r>
            <a:r>
              <a:rPr lang="en-US" sz="1200" b="1" baseline="0" dirty="0" err="1">
                <a:solidFill>
                  <a:schemeClr val="tx1"/>
                </a:solidFill>
              </a:rPr>
              <a:t>kunnittain</a:t>
            </a:r>
            <a:r>
              <a:rPr lang="en-US" sz="1200" b="1" baseline="0" dirty="0">
                <a:solidFill>
                  <a:schemeClr val="tx1"/>
                </a:solidFill>
              </a:rPr>
              <a:t> v.</a:t>
            </a:r>
            <a:r>
              <a:rPr lang="en-US" sz="1200" b="1" dirty="0">
                <a:solidFill>
                  <a:schemeClr val="tx1"/>
                </a:solidFill>
              </a:rPr>
              <a:t> 2014-2030 (</a:t>
            </a:r>
            <a:r>
              <a:rPr lang="en-US" sz="1200" b="1" dirty="0" err="1">
                <a:solidFill>
                  <a:schemeClr val="tx1"/>
                </a:solidFill>
              </a:rPr>
              <a:t>henk</a:t>
            </a:r>
            <a:r>
              <a:rPr lang="en-US" sz="1200" b="1" dirty="0">
                <a:solidFill>
                  <a:schemeClr val="tx1"/>
                </a:solidFill>
              </a:rPr>
              <a:t>. ja %)</a:t>
            </a:r>
            <a:r>
              <a:rPr lang="en-US" sz="1200" b="1" baseline="0" dirty="0">
                <a:solidFill>
                  <a:schemeClr val="tx1"/>
                </a:solidFill>
              </a:rPr>
              <a:t> </a:t>
            </a:r>
            <a:r>
              <a:rPr lang="en-US" sz="1200" b="1" dirty="0" err="1">
                <a:solidFill>
                  <a:schemeClr val="tx1"/>
                </a:solidFill>
              </a:rPr>
              <a:t>Tilastokeskuksen</a:t>
            </a:r>
            <a:r>
              <a:rPr lang="en-US" sz="1200" b="1" dirty="0">
                <a:solidFill>
                  <a:schemeClr val="tx1"/>
                </a:solidFill>
              </a:rPr>
              <a:t> </a:t>
            </a:r>
            <a:r>
              <a:rPr lang="en-US" sz="1200" b="1" dirty="0" err="1">
                <a:solidFill>
                  <a:schemeClr val="tx1"/>
                </a:solidFill>
              </a:rPr>
              <a:t>ennusteen</a:t>
            </a:r>
            <a:r>
              <a:rPr lang="en-US" sz="1200" b="1" dirty="0">
                <a:solidFill>
                  <a:schemeClr val="tx1"/>
                </a:solidFill>
              </a:rPr>
              <a:t> </a:t>
            </a:r>
            <a:r>
              <a:rPr lang="en-US" sz="1200" b="1" dirty="0" err="1">
                <a:solidFill>
                  <a:schemeClr val="tx1"/>
                </a:solidFill>
              </a:rPr>
              <a:t>mukaan</a:t>
            </a:r>
            <a:endParaRPr lang="en-US" sz="1200" b="1" dirty="0">
              <a:solidFill>
                <a:schemeClr val="tx1"/>
              </a:solidFill>
            </a:endParaRPr>
          </a:p>
        </c:rich>
      </c:tx>
      <c:layout>
        <c:manualLayout>
          <c:xMode val="edge"/>
          <c:yMode val="edge"/>
          <c:x val="0.19011750344544073"/>
          <c:y val="5.2670650835057913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20136697533867326"/>
          <c:y val="0.13402600013167187"/>
          <c:w val="0.73259047977559311"/>
          <c:h val="0.78055416160351032"/>
        </c:manualLayout>
      </c:layout>
      <c:barChart>
        <c:barDir val="bar"/>
        <c:grouping val="clustered"/>
        <c:varyColors val="0"/>
        <c:ser>
          <c:idx val="0"/>
          <c:order val="0"/>
          <c:tx>
            <c:strRef>
              <c:f>Taul2!$C$5</c:f>
              <c:strCache>
                <c:ptCount val="1"/>
                <c:pt idx="0">
                  <c:v>Muutos 2014-2030 (%)</c:v>
                </c:pt>
              </c:strCache>
            </c:strRef>
          </c:tx>
          <c:spPr>
            <a:solidFill>
              <a:schemeClr val="tx2">
                <a:lumMod val="60000"/>
                <a:lumOff val="40000"/>
              </a:schemeClr>
            </a:solidFill>
            <a:ln>
              <a:noFill/>
            </a:ln>
            <a:effectLst/>
          </c:spPr>
          <c:invertIfNegative val="0"/>
          <c:dPt>
            <c:idx val="17"/>
            <c:invertIfNegative val="0"/>
            <c:bubble3D val="0"/>
            <c:spPr>
              <a:solidFill>
                <a:srgbClr val="FF0000"/>
              </a:solidFill>
              <a:ln>
                <a:noFill/>
              </a:ln>
              <a:effectLst/>
            </c:spPr>
            <c:extLst>
              <c:ext xmlns:c16="http://schemas.microsoft.com/office/drawing/2014/chart" uri="{C3380CC4-5D6E-409C-BE32-E72D297353CC}">
                <c16:uniqueId val="{00000001-D1DA-44C9-8925-A017941E8D4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Taul2!$A$6:$A$25</c:f>
              <c:strCache>
                <c:ptCount val="20"/>
                <c:pt idx="0">
                  <c:v>Rautavaara (-357)</c:v>
                </c:pt>
                <c:pt idx="1">
                  <c:v>Sonkajärvi (-820)</c:v>
                </c:pt>
                <c:pt idx="2">
                  <c:v>Juankoski (-910)</c:v>
                </c:pt>
                <c:pt idx="3">
                  <c:v>Vesanto (-362)</c:v>
                </c:pt>
                <c:pt idx="4">
                  <c:v>Pielavesi (-761)</c:v>
                </c:pt>
                <c:pt idx="5">
                  <c:v>Leppävirta (-1 587)</c:v>
                </c:pt>
                <c:pt idx="6">
                  <c:v>Keitele (-351)</c:v>
                </c:pt>
                <c:pt idx="7">
                  <c:v>Tervo (-235)</c:v>
                </c:pt>
                <c:pt idx="8">
                  <c:v>Kiuruvesi (-1 193)</c:v>
                </c:pt>
                <c:pt idx="9">
                  <c:v>Kaavi (-436)</c:v>
                </c:pt>
                <c:pt idx="10">
                  <c:v>Varkaus (-2 758)</c:v>
                </c:pt>
                <c:pt idx="11">
                  <c:v>Rautalampi (-386)</c:v>
                </c:pt>
                <c:pt idx="12">
                  <c:v>Lapinlahti (-938)</c:v>
                </c:pt>
                <c:pt idx="13">
                  <c:v>Tuusniemi (-234)</c:v>
                </c:pt>
                <c:pt idx="14">
                  <c:v>Vieremä (-314)</c:v>
                </c:pt>
                <c:pt idx="15">
                  <c:v>Suonenjoki (-338)</c:v>
                </c:pt>
                <c:pt idx="16">
                  <c:v>Iisalmi (-206)</c:v>
                </c:pt>
                <c:pt idx="17">
                  <c:v>POHJOIS-SAVO (943)</c:v>
                </c:pt>
                <c:pt idx="18">
                  <c:v>Siilinjärvi (1 323)</c:v>
                </c:pt>
                <c:pt idx="19">
                  <c:v>Kuopio (11 806)</c:v>
                </c:pt>
              </c:strCache>
            </c:strRef>
          </c:cat>
          <c:val>
            <c:numRef>
              <c:f>Taul2!$C$6:$C$25</c:f>
              <c:numCache>
                <c:formatCode>0.0</c:formatCode>
                <c:ptCount val="20"/>
                <c:pt idx="0">
                  <c:v>-20.192307692307693</c:v>
                </c:pt>
                <c:pt idx="1">
                  <c:v>-18.911439114391143</c:v>
                </c:pt>
                <c:pt idx="2">
                  <c:v>-18.639901679639493</c:v>
                </c:pt>
                <c:pt idx="3">
                  <c:v>-16.131907308377897</c:v>
                </c:pt>
                <c:pt idx="4">
                  <c:v>-15.89722164194694</c:v>
                </c:pt>
                <c:pt idx="5">
                  <c:v>-15.846230654018973</c:v>
                </c:pt>
                <c:pt idx="6">
                  <c:v>-14.637197664720599</c:v>
                </c:pt>
                <c:pt idx="7">
                  <c:v>-14.443761524277813</c:v>
                </c:pt>
                <c:pt idx="8">
                  <c:v>-13.631170018281535</c:v>
                </c:pt>
                <c:pt idx="9">
                  <c:v>-13.56565028002489</c:v>
                </c:pt>
                <c:pt idx="10">
                  <c:v>-12.61665141811528</c:v>
                </c:pt>
                <c:pt idx="11">
                  <c:v>-11.440426793123889</c:v>
                </c:pt>
                <c:pt idx="12">
                  <c:v>-9.293569800852076</c:v>
                </c:pt>
                <c:pt idx="13">
                  <c:v>-8.5090909090909097</c:v>
                </c:pt>
                <c:pt idx="14">
                  <c:v>-8.2285115303983236</c:v>
                </c:pt>
                <c:pt idx="15">
                  <c:v>-4.5558700633508558</c:v>
                </c:pt>
                <c:pt idx="16">
                  <c:v>-0.93149446077323073</c:v>
                </c:pt>
                <c:pt idx="17">
                  <c:v>0.37961893183364398</c:v>
                </c:pt>
                <c:pt idx="18">
                  <c:v>6.1057781059627096</c:v>
                </c:pt>
                <c:pt idx="19">
                  <c:v>10.60841592610231</c:v>
                </c:pt>
              </c:numCache>
            </c:numRef>
          </c:val>
          <c:extLst>
            <c:ext xmlns:c16="http://schemas.microsoft.com/office/drawing/2014/chart" uri="{C3380CC4-5D6E-409C-BE32-E72D297353CC}">
              <c16:uniqueId val="{00000002-D1DA-44C9-8925-A017941E8D48}"/>
            </c:ext>
          </c:extLst>
        </c:ser>
        <c:dLbls>
          <c:showLegendKey val="0"/>
          <c:showVal val="0"/>
          <c:showCatName val="0"/>
          <c:showSerName val="0"/>
          <c:showPercent val="0"/>
          <c:showBubbleSize val="0"/>
        </c:dLbls>
        <c:gapWidth val="52"/>
        <c:axId val="215285904"/>
        <c:axId val="215286296"/>
      </c:barChart>
      <c:catAx>
        <c:axId val="215285904"/>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215286296"/>
        <c:crosses val="autoZero"/>
        <c:auto val="1"/>
        <c:lblAlgn val="ctr"/>
        <c:lblOffset val="100"/>
        <c:noMultiLvlLbl val="0"/>
      </c:catAx>
      <c:valAx>
        <c:axId val="215286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215285904"/>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a:solidFill>
                  <a:sysClr val="windowText" lastClr="000000"/>
                </a:solidFill>
              </a:rPr>
              <a:t>Väestöllinen</a:t>
            </a:r>
            <a:r>
              <a:rPr lang="fi-FI" b="1" baseline="0">
                <a:solidFill>
                  <a:sysClr val="windowText" lastClr="000000"/>
                </a:solidFill>
              </a:rPr>
              <a:t> huoltosuhde v. 2014 sekä ennuste</a:t>
            </a:r>
          </a:p>
          <a:p>
            <a:pPr>
              <a:defRPr/>
            </a:pPr>
            <a:r>
              <a:rPr lang="fi-FI" b="1" baseline="0">
                <a:solidFill>
                  <a:sysClr val="windowText" lastClr="000000"/>
                </a:solidFill>
              </a:rPr>
              <a:t>vuosille 2020 ja 2030</a:t>
            </a:r>
            <a:endParaRPr lang="fi-FI"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9593246031411848E-2"/>
          <c:y val="0.11975222275297782"/>
          <c:w val="0.91901637963703731"/>
          <c:h val="0.60172930438489713"/>
        </c:manualLayout>
      </c:layout>
      <c:barChart>
        <c:barDir val="col"/>
        <c:grouping val="clustered"/>
        <c:varyColors val="0"/>
        <c:ser>
          <c:idx val="0"/>
          <c:order val="0"/>
          <c:tx>
            <c:strRef>
              <c:f>Huoltos._kuvio!$B$4</c:f>
              <c:strCache>
                <c:ptCount val="1"/>
                <c:pt idx="0">
                  <c:v>2014</c:v>
                </c:pt>
              </c:strCache>
            </c:strRef>
          </c:tx>
          <c:spPr>
            <a:solidFill>
              <a:schemeClr val="tx2">
                <a:lumMod val="60000"/>
                <a:lumOff val="40000"/>
              </a:schemeClr>
            </a:solidFill>
            <a:ln>
              <a:noFill/>
            </a:ln>
            <a:effectLst/>
          </c:spPr>
          <c:invertIfNegative val="0"/>
          <c:dLbls>
            <c:dLbl>
              <c:idx val="14"/>
              <c:layout>
                <c:manualLayout>
                  <c:x val="0"/>
                  <c:y val="8.3507306889352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55-4764-B51C-357ABA93108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Huoltos._kuvio!$A$5:$A$25</c:f>
              <c:strCache>
                <c:ptCount val="21"/>
                <c:pt idx="0">
                  <c:v>Kuopio</c:v>
                </c:pt>
                <c:pt idx="1">
                  <c:v>KOKO MAA</c:v>
                </c:pt>
                <c:pt idx="2">
                  <c:v>POHJOIS-SAVO</c:v>
                </c:pt>
                <c:pt idx="3">
                  <c:v>Iisalmi</c:v>
                </c:pt>
                <c:pt idx="4">
                  <c:v>Siilinjärvi</c:v>
                </c:pt>
                <c:pt idx="5">
                  <c:v>Varkaus</c:v>
                </c:pt>
                <c:pt idx="6">
                  <c:v>Vieremä</c:v>
                </c:pt>
                <c:pt idx="7">
                  <c:v>Lapinlahti</c:v>
                </c:pt>
                <c:pt idx="8">
                  <c:v>Juankoski</c:v>
                </c:pt>
                <c:pt idx="9">
                  <c:v>Tervo</c:v>
                </c:pt>
                <c:pt idx="10">
                  <c:v>Leppävirta</c:v>
                </c:pt>
                <c:pt idx="11">
                  <c:v>Kiuruvesi</c:v>
                </c:pt>
                <c:pt idx="12">
                  <c:v>Sonkajärvi</c:v>
                </c:pt>
                <c:pt idx="13">
                  <c:v>Keitele</c:v>
                </c:pt>
                <c:pt idx="14">
                  <c:v>Suonenjoki</c:v>
                </c:pt>
                <c:pt idx="15">
                  <c:v>Tuusniemi</c:v>
                </c:pt>
                <c:pt idx="16">
                  <c:v>Kaavi</c:v>
                </c:pt>
                <c:pt idx="17">
                  <c:v>Rautalampi</c:v>
                </c:pt>
                <c:pt idx="18">
                  <c:v>Pielavesi</c:v>
                </c:pt>
                <c:pt idx="19">
                  <c:v>Rautavaara</c:v>
                </c:pt>
                <c:pt idx="20">
                  <c:v>Vesanto</c:v>
                </c:pt>
              </c:strCache>
            </c:strRef>
          </c:cat>
          <c:val>
            <c:numRef>
              <c:f>Huoltos._kuvio!$B$5:$B$25</c:f>
              <c:numCache>
                <c:formatCode>0</c:formatCode>
                <c:ptCount val="21"/>
                <c:pt idx="0">
                  <c:v>51.298330523682637</c:v>
                </c:pt>
                <c:pt idx="1">
                  <c:v>57.06471490405329</c:v>
                </c:pt>
                <c:pt idx="2">
                  <c:v>59.448877021137292</c:v>
                </c:pt>
                <c:pt idx="3">
                  <c:v>60.183977980588153</c:v>
                </c:pt>
                <c:pt idx="4">
                  <c:v>60.325564187939328</c:v>
                </c:pt>
                <c:pt idx="5">
                  <c:v>63.30494546541162</c:v>
                </c:pt>
                <c:pt idx="6">
                  <c:v>65.696917064698226</c:v>
                </c:pt>
                <c:pt idx="7">
                  <c:v>66.743763423095984</c:v>
                </c:pt>
                <c:pt idx="8">
                  <c:v>68.402897550879615</c:v>
                </c:pt>
                <c:pt idx="9">
                  <c:v>68.426501035196679</c:v>
                </c:pt>
                <c:pt idx="10">
                  <c:v>68.659481306837321</c:v>
                </c:pt>
                <c:pt idx="11">
                  <c:v>70.504578219364888</c:v>
                </c:pt>
                <c:pt idx="12">
                  <c:v>71.654790182106098</c:v>
                </c:pt>
                <c:pt idx="13">
                  <c:v>71.776504297994265</c:v>
                </c:pt>
                <c:pt idx="14">
                  <c:v>71.974965229485406</c:v>
                </c:pt>
                <c:pt idx="15">
                  <c:v>73.611111111111114</c:v>
                </c:pt>
                <c:pt idx="16">
                  <c:v>78.75417130144605</c:v>
                </c:pt>
                <c:pt idx="17">
                  <c:v>80.427807486631025</c:v>
                </c:pt>
                <c:pt idx="18">
                  <c:v>84.897643877945157</c:v>
                </c:pt>
                <c:pt idx="19">
                  <c:v>85.130890052356023</c:v>
                </c:pt>
                <c:pt idx="20">
                  <c:v>86.378737541528238</c:v>
                </c:pt>
              </c:numCache>
            </c:numRef>
          </c:val>
          <c:extLst>
            <c:ext xmlns:c16="http://schemas.microsoft.com/office/drawing/2014/chart" uri="{C3380CC4-5D6E-409C-BE32-E72D297353CC}">
              <c16:uniqueId val="{00000001-C555-4764-B51C-357ABA931083}"/>
            </c:ext>
          </c:extLst>
        </c:ser>
        <c:ser>
          <c:idx val="1"/>
          <c:order val="1"/>
          <c:tx>
            <c:strRef>
              <c:f>Huoltos._kuvio!$C$4</c:f>
              <c:strCache>
                <c:ptCount val="1"/>
                <c:pt idx="0">
                  <c:v>2020</c:v>
                </c:pt>
              </c:strCache>
            </c:strRef>
          </c:tx>
          <c:spPr>
            <a:solidFill>
              <a:srgbClr val="FFC000"/>
            </a:solidFill>
            <a:ln>
              <a:noFill/>
            </a:ln>
            <a:effectLst/>
          </c:spPr>
          <c:invertIfNegative val="0"/>
          <c:cat>
            <c:strRef>
              <c:f>Huoltos._kuvio!$A$5:$A$25</c:f>
              <c:strCache>
                <c:ptCount val="21"/>
                <c:pt idx="0">
                  <c:v>Kuopio</c:v>
                </c:pt>
                <c:pt idx="1">
                  <c:v>KOKO MAA</c:v>
                </c:pt>
                <c:pt idx="2">
                  <c:v>POHJOIS-SAVO</c:v>
                </c:pt>
                <c:pt idx="3">
                  <c:v>Iisalmi</c:v>
                </c:pt>
                <c:pt idx="4">
                  <c:v>Siilinjärvi</c:v>
                </c:pt>
                <c:pt idx="5">
                  <c:v>Varkaus</c:v>
                </c:pt>
                <c:pt idx="6">
                  <c:v>Vieremä</c:v>
                </c:pt>
                <c:pt idx="7">
                  <c:v>Lapinlahti</c:v>
                </c:pt>
                <c:pt idx="8">
                  <c:v>Juankoski</c:v>
                </c:pt>
                <c:pt idx="9">
                  <c:v>Tervo</c:v>
                </c:pt>
                <c:pt idx="10">
                  <c:v>Leppävirta</c:v>
                </c:pt>
                <c:pt idx="11">
                  <c:v>Kiuruvesi</c:v>
                </c:pt>
                <c:pt idx="12">
                  <c:v>Sonkajärvi</c:v>
                </c:pt>
                <c:pt idx="13">
                  <c:v>Keitele</c:v>
                </c:pt>
                <c:pt idx="14">
                  <c:v>Suonenjoki</c:v>
                </c:pt>
                <c:pt idx="15">
                  <c:v>Tuusniemi</c:v>
                </c:pt>
                <c:pt idx="16">
                  <c:v>Kaavi</c:v>
                </c:pt>
                <c:pt idx="17">
                  <c:v>Rautalampi</c:v>
                </c:pt>
                <c:pt idx="18">
                  <c:v>Pielavesi</c:v>
                </c:pt>
                <c:pt idx="19">
                  <c:v>Rautavaara</c:v>
                </c:pt>
                <c:pt idx="20">
                  <c:v>Vesanto</c:v>
                </c:pt>
              </c:strCache>
            </c:strRef>
          </c:cat>
          <c:val>
            <c:numRef>
              <c:f>Huoltos._kuvio!$C$5:$C$25</c:f>
              <c:numCache>
                <c:formatCode>0</c:formatCode>
                <c:ptCount val="21"/>
                <c:pt idx="0">
                  <c:v>57.217419450550935</c:v>
                </c:pt>
                <c:pt idx="1">
                  <c:v>63.32192020736278</c:v>
                </c:pt>
                <c:pt idx="2">
                  <c:v>67.920056716518687</c:v>
                </c:pt>
                <c:pt idx="3">
                  <c:v>71.415262790156049</c:v>
                </c:pt>
                <c:pt idx="4">
                  <c:v>68.303303303303309</c:v>
                </c:pt>
                <c:pt idx="5">
                  <c:v>76.635996216355665</c:v>
                </c:pt>
                <c:pt idx="6">
                  <c:v>76.337349397590359</c:v>
                </c:pt>
                <c:pt idx="7">
                  <c:v>79.071058475203543</c:v>
                </c:pt>
                <c:pt idx="8">
                  <c:v>87.7490462060195</c:v>
                </c:pt>
                <c:pt idx="9">
                  <c:v>84.417177914110425</c:v>
                </c:pt>
                <c:pt idx="10">
                  <c:v>81.709468731621243</c:v>
                </c:pt>
                <c:pt idx="11">
                  <c:v>83.378076062639821</c:v>
                </c:pt>
                <c:pt idx="12">
                  <c:v>87.197724039829311</c:v>
                </c:pt>
                <c:pt idx="13">
                  <c:v>92.746113989637308</c:v>
                </c:pt>
                <c:pt idx="14">
                  <c:v>81.827309236947784</c:v>
                </c:pt>
                <c:pt idx="15">
                  <c:v>92.403214024835648</c:v>
                </c:pt>
                <c:pt idx="16">
                  <c:v>90.9033078880407</c:v>
                </c:pt>
                <c:pt idx="17">
                  <c:v>91.812161348585192</c:v>
                </c:pt>
                <c:pt idx="18">
                  <c:v>100.86167800453514</c:v>
                </c:pt>
                <c:pt idx="19">
                  <c:v>96.821515892420535</c:v>
                </c:pt>
                <c:pt idx="20">
                  <c:v>101.26459143968872</c:v>
                </c:pt>
              </c:numCache>
            </c:numRef>
          </c:val>
          <c:extLst>
            <c:ext xmlns:c16="http://schemas.microsoft.com/office/drawing/2014/chart" uri="{C3380CC4-5D6E-409C-BE32-E72D297353CC}">
              <c16:uniqueId val="{00000002-C555-4764-B51C-357ABA931083}"/>
            </c:ext>
          </c:extLst>
        </c:ser>
        <c:ser>
          <c:idx val="2"/>
          <c:order val="2"/>
          <c:tx>
            <c:strRef>
              <c:f>Huoltos._kuvio!$D$4</c:f>
              <c:strCache>
                <c:ptCount val="1"/>
                <c:pt idx="0">
                  <c:v>2030</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Huoltos._kuvio!$A$5:$A$25</c:f>
              <c:strCache>
                <c:ptCount val="21"/>
                <c:pt idx="0">
                  <c:v>Kuopio</c:v>
                </c:pt>
                <c:pt idx="1">
                  <c:v>KOKO MAA</c:v>
                </c:pt>
                <c:pt idx="2">
                  <c:v>POHJOIS-SAVO</c:v>
                </c:pt>
                <c:pt idx="3">
                  <c:v>Iisalmi</c:v>
                </c:pt>
                <c:pt idx="4">
                  <c:v>Siilinjärvi</c:v>
                </c:pt>
                <c:pt idx="5">
                  <c:v>Varkaus</c:v>
                </c:pt>
                <c:pt idx="6">
                  <c:v>Vieremä</c:v>
                </c:pt>
                <c:pt idx="7">
                  <c:v>Lapinlahti</c:v>
                </c:pt>
                <c:pt idx="8">
                  <c:v>Juankoski</c:v>
                </c:pt>
                <c:pt idx="9">
                  <c:v>Tervo</c:v>
                </c:pt>
                <c:pt idx="10">
                  <c:v>Leppävirta</c:v>
                </c:pt>
                <c:pt idx="11">
                  <c:v>Kiuruvesi</c:v>
                </c:pt>
                <c:pt idx="12">
                  <c:v>Sonkajärvi</c:v>
                </c:pt>
                <c:pt idx="13">
                  <c:v>Keitele</c:v>
                </c:pt>
                <c:pt idx="14">
                  <c:v>Suonenjoki</c:v>
                </c:pt>
                <c:pt idx="15">
                  <c:v>Tuusniemi</c:v>
                </c:pt>
                <c:pt idx="16">
                  <c:v>Kaavi</c:v>
                </c:pt>
                <c:pt idx="17">
                  <c:v>Rautalampi</c:v>
                </c:pt>
                <c:pt idx="18">
                  <c:v>Pielavesi</c:v>
                </c:pt>
                <c:pt idx="19">
                  <c:v>Rautavaara</c:v>
                </c:pt>
                <c:pt idx="20">
                  <c:v>Vesanto</c:v>
                </c:pt>
              </c:strCache>
            </c:strRef>
          </c:cat>
          <c:val>
            <c:numRef>
              <c:f>Huoltos._kuvio!$D$5:$D$25</c:f>
              <c:numCache>
                <c:formatCode>0</c:formatCode>
                <c:ptCount val="21"/>
                <c:pt idx="0">
                  <c:v>64.479749863039331</c:v>
                </c:pt>
                <c:pt idx="1">
                  <c:v>69.236351966243276</c:v>
                </c:pt>
                <c:pt idx="2">
                  <c:v>77.87971094101114</c:v>
                </c:pt>
                <c:pt idx="3">
                  <c:v>82.544575904016</c:v>
                </c:pt>
                <c:pt idx="4">
                  <c:v>77.030877030877036</c:v>
                </c:pt>
                <c:pt idx="5">
                  <c:v>93.614433407662673</c:v>
                </c:pt>
                <c:pt idx="6">
                  <c:v>90.740740740740748</c:v>
                </c:pt>
                <c:pt idx="7">
                  <c:v>94.20873992363174</c:v>
                </c:pt>
                <c:pt idx="8">
                  <c:v>110.49284578696343</c:v>
                </c:pt>
                <c:pt idx="9">
                  <c:v>116.14906832298138</c:v>
                </c:pt>
                <c:pt idx="10">
                  <c:v>101.53036824485892</c:v>
                </c:pt>
                <c:pt idx="11">
                  <c:v>102.0582731889869</c:v>
                </c:pt>
                <c:pt idx="12">
                  <c:v>112.06272617611582</c:v>
                </c:pt>
                <c:pt idx="13">
                  <c:v>120.34445640473628</c:v>
                </c:pt>
                <c:pt idx="14">
                  <c:v>92.001084598698483</c:v>
                </c:pt>
                <c:pt idx="15">
                  <c:v>124.24242424242425</c:v>
                </c:pt>
                <c:pt idx="16">
                  <c:v>109.66037735849056</c:v>
                </c:pt>
                <c:pt idx="17">
                  <c:v>111.61473087818696</c:v>
                </c:pt>
                <c:pt idx="18">
                  <c:v>120.12028430836523</c:v>
                </c:pt>
                <c:pt idx="19">
                  <c:v>115.09146341463415</c:v>
                </c:pt>
                <c:pt idx="20">
                  <c:v>118.32946635730859</c:v>
                </c:pt>
              </c:numCache>
            </c:numRef>
          </c:val>
          <c:extLst>
            <c:ext xmlns:c16="http://schemas.microsoft.com/office/drawing/2014/chart" uri="{C3380CC4-5D6E-409C-BE32-E72D297353CC}">
              <c16:uniqueId val="{00000003-C555-4764-B51C-357ABA931083}"/>
            </c:ext>
          </c:extLst>
        </c:ser>
        <c:dLbls>
          <c:showLegendKey val="0"/>
          <c:showVal val="0"/>
          <c:showCatName val="0"/>
          <c:showSerName val="0"/>
          <c:showPercent val="0"/>
          <c:showBubbleSize val="0"/>
        </c:dLbls>
        <c:gapWidth val="80"/>
        <c:overlap val="-27"/>
        <c:axId val="215287080"/>
        <c:axId val="215287472"/>
      </c:barChart>
      <c:catAx>
        <c:axId val="215287080"/>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fi-FI"/>
          </a:p>
        </c:txPr>
        <c:crossAx val="215287472"/>
        <c:crosses val="autoZero"/>
        <c:auto val="1"/>
        <c:lblAlgn val="ctr"/>
        <c:lblOffset val="100"/>
        <c:noMultiLvlLbl val="0"/>
      </c:catAx>
      <c:valAx>
        <c:axId val="215287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215287080"/>
        <c:crosses val="autoZero"/>
        <c:crossBetween val="between"/>
      </c:valAx>
      <c:spPr>
        <a:noFill/>
        <a:ln>
          <a:solidFill>
            <a:sysClr val="windowText" lastClr="000000"/>
          </a:solidFill>
        </a:ln>
        <a:effectLst/>
      </c:spPr>
    </c:plotArea>
    <c:legend>
      <c:legendPos val="b"/>
      <c:layout>
        <c:manualLayout>
          <c:xMode val="edge"/>
          <c:yMode val="edge"/>
          <c:x val="0.35881103765772593"/>
          <c:y val="0.14005352070717189"/>
          <c:w val="0.30611352056928715"/>
          <c:h val="4.4363838081883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Vanhushuoltosuhde ja lapsihuoltosuhde v. 2014 sekä ennuste vuodelle 2030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4.2707579078388402E-2"/>
          <c:y val="6.9626146861625174E-2"/>
          <c:w val="0.95144432719105987"/>
          <c:h val="0.66120102290747385"/>
        </c:manualLayout>
      </c:layout>
      <c:barChart>
        <c:barDir val="col"/>
        <c:grouping val="stacked"/>
        <c:varyColors val="0"/>
        <c:ser>
          <c:idx val="0"/>
          <c:order val="0"/>
          <c:tx>
            <c:strRef>
              <c:f>Taul5!$B$6</c:f>
              <c:strCache>
                <c:ptCount val="1"/>
                <c:pt idx="0">
                  <c:v>vanhushuoltosuhde</c:v>
                </c:pt>
              </c:strCache>
            </c:strRef>
          </c:tx>
          <c:spPr>
            <a:solidFill>
              <a:schemeClr val="tx2">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Taul5!$A$7:$A$48</c:f>
              <c:strCache>
                <c:ptCount val="42"/>
                <c:pt idx="0">
                  <c:v>Kuopio 2014</c:v>
                </c:pt>
                <c:pt idx="1">
                  <c:v>Kuopio 2030</c:v>
                </c:pt>
                <c:pt idx="2">
                  <c:v>KOKO MAA 2014</c:v>
                </c:pt>
                <c:pt idx="3">
                  <c:v>KOKO MAA 2030</c:v>
                </c:pt>
                <c:pt idx="4">
                  <c:v>Siilinjärvi 2014</c:v>
                </c:pt>
                <c:pt idx="5">
                  <c:v>Siilinjärvi 2030</c:v>
                </c:pt>
                <c:pt idx="6">
                  <c:v>POHJOIS-SAVO 2014</c:v>
                </c:pt>
                <c:pt idx="7">
                  <c:v>POHJOIS-SAVO 2030</c:v>
                </c:pt>
                <c:pt idx="8">
                  <c:v>Iisalmi 2014</c:v>
                </c:pt>
                <c:pt idx="9">
                  <c:v>Iisalmi 2030</c:v>
                </c:pt>
                <c:pt idx="10">
                  <c:v>Vieremä 2014</c:v>
                </c:pt>
                <c:pt idx="11">
                  <c:v>Vieremä 2030</c:v>
                </c:pt>
                <c:pt idx="12">
                  <c:v>Suonenjoki 2014</c:v>
                </c:pt>
                <c:pt idx="13">
                  <c:v>Suonenjoki 2030</c:v>
                </c:pt>
                <c:pt idx="14">
                  <c:v>Varkaus 2014</c:v>
                </c:pt>
                <c:pt idx="15">
                  <c:v>Varkaus 2030</c:v>
                </c:pt>
                <c:pt idx="16">
                  <c:v>Lapinlahti 2014</c:v>
                </c:pt>
                <c:pt idx="17">
                  <c:v>Lapinlahti 2030</c:v>
                </c:pt>
                <c:pt idx="18">
                  <c:v>Kiuruvesi 2014</c:v>
                </c:pt>
                <c:pt idx="19">
                  <c:v>Kiuruvesi 2030</c:v>
                </c:pt>
                <c:pt idx="20">
                  <c:v>Leppävirta 2014</c:v>
                </c:pt>
                <c:pt idx="21">
                  <c:v>Leppävirta 2030</c:v>
                </c:pt>
                <c:pt idx="22">
                  <c:v>Juankoski 2014</c:v>
                </c:pt>
                <c:pt idx="23">
                  <c:v>Juankoski 2030</c:v>
                </c:pt>
                <c:pt idx="24">
                  <c:v>Kaavi 2014</c:v>
                </c:pt>
                <c:pt idx="25">
                  <c:v>Kaavi 2030</c:v>
                </c:pt>
                <c:pt idx="26">
                  <c:v>Rautalampi 2014</c:v>
                </c:pt>
                <c:pt idx="27">
                  <c:v>Rautalampi 2030</c:v>
                </c:pt>
                <c:pt idx="28">
                  <c:v>Sonkajärvi 2014</c:v>
                </c:pt>
                <c:pt idx="29">
                  <c:v>Sonkajärvi 2030</c:v>
                </c:pt>
                <c:pt idx="30">
                  <c:v>Rautavaara 2014</c:v>
                </c:pt>
                <c:pt idx="31">
                  <c:v>Rautavaara 2030</c:v>
                </c:pt>
                <c:pt idx="32">
                  <c:v>Tervo 2014</c:v>
                </c:pt>
                <c:pt idx="33">
                  <c:v>Tervo 2030</c:v>
                </c:pt>
                <c:pt idx="34">
                  <c:v>Vesanto 2014</c:v>
                </c:pt>
                <c:pt idx="35">
                  <c:v>Vesanto 2030</c:v>
                </c:pt>
                <c:pt idx="36">
                  <c:v>Keitele 2014</c:v>
                </c:pt>
                <c:pt idx="37">
                  <c:v>Keitele 2030</c:v>
                </c:pt>
                <c:pt idx="38">
                  <c:v>Pielavesi 2014</c:v>
                </c:pt>
                <c:pt idx="39">
                  <c:v>Pielavesi 2030</c:v>
                </c:pt>
                <c:pt idx="40">
                  <c:v>Tuusniemi 2014</c:v>
                </c:pt>
                <c:pt idx="41">
                  <c:v>Tuusniemi 2030</c:v>
                </c:pt>
              </c:strCache>
            </c:strRef>
          </c:cat>
          <c:val>
            <c:numRef>
              <c:f>Taul5!$B$7:$B$48</c:f>
              <c:numCache>
                <c:formatCode>#,##0</c:formatCode>
                <c:ptCount val="42"/>
                <c:pt idx="0">
                  <c:v>28.262820164228614</c:v>
                </c:pt>
                <c:pt idx="1">
                  <c:v>40.008551690963266</c:v>
                </c:pt>
                <c:pt idx="2">
                  <c:v>31.327902606295442</c:v>
                </c:pt>
                <c:pt idx="3">
                  <c:v>43.37008754537073</c:v>
                </c:pt>
                <c:pt idx="4">
                  <c:v>27.20680725120237</c:v>
                </c:pt>
                <c:pt idx="5">
                  <c:v>43.33564333564334</c:v>
                </c:pt>
                <c:pt idx="6">
                  <c:v>35.22475624394221</c:v>
                </c:pt>
                <c:pt idx="7">
                  <c:v>51.922185206057968</c:v>
                </c:pt>
                <c:pt idx="8">
                  <c:v>35.397653194263363</c:v>
                </c:pt>
                <c:pt idx="9">
                  <c:v>54.782536243959342</c:v>
                </c:pt>
                <c:pt idx="10">
                  <c:v>39.687364307425099</c:v>
                </c:pt>
                <c:pt idx="11">
                  <c:v>58.115468409586057</c:v>
                </c:pt>
                <c:pt idx="12">
                  <c:v>47.473342605470556</c:v>
                </c:pt>
                <c:pt idx="13">
                  <c:v>66.784164859002175</c:v>
                </c:pt>
                <c:pt idx="14">
                  <c:v>41.647990437770801</c:v>
                </c:pt>
                <c:pt idx="15">
                  <c:v>71.325765254409077</c:v>
                </c:pt>
                <c:pt idx="16">
                  <c:v>39.980175119775318</c:v>
                </c:pt>
                <c:pt idx="17">
                  <c:v>65.337293169282987</c:v>
                </c:pt>
                <c:pt idx="18">
                  <c:v>44.847067991428013</c:v>
                </c:pt>
                <c:pt idx="19">
                  <c:v>72.681101309810217</c:v>
                </c:pt>
                <c:pt idx="20">
                  <c:v>44.408891882788822</c:v>
                </c:pt>
                <c:pt idx="21">
                  <c:v>74.629363940698241</c:v>
                </c:pt>
                <c:pt idx="22">
                  <c:v>48.292514660227667</c:v>
                </c:pt>
                <c:pt idx="23">
                  <c:v>89.136195018547966</c:v>
                </c:pt>
                <c:pt idx="24">
                  <c:v>55.450500556173523</c:v>
                </c:pt>
                <c:pt idx="25">
                  <c:v>81.35849056603773</c:v>
                </c:pt>
                <c:pt idx="26">
                  <c:v>55.882352941176471</c:v>
                </c:pt>
                <c:pt idx="27">
                  <c:v>87.464589235127477</c:v>
                </c:pt>
                <c:pt idx="28">
                  <c:v>48.25811559778306</c:v>
                </c:pt>
                <c:pt idx="29">
                  <c:v>86.55006031363088</c:v>
                </c:pt>
                <c:pt idx="30">
                  <c:v>64.188481675392666</c:v>
                </c:pt>
                <c:pt idx="31">
                  <c:v>92.225609756097555</c:v>
                </c:pt>
                <c:pt idx="32">
                  <c:v>52.277432712215322</c:v>
                </c:pt>
                <c:pt idx="33">
                  <c:v>100.31055900621118</c:v>
                </c:pt>
                <c:pt idx="34">
                  <c:v>65.531561461794013</c:v>
                </c:pt>
                <c:pt idx="35">
                  <c:v>94.431554524361943</c:v>
                </c:pt>
                <c:pt idx="36">
                  <c:v>51.074498567335247</c:v>
                </c:pt>
                <c:pt idx="37">
                  <c:v>95.371367061356295</c:v>
                </c:pt>
                <c:pt idx="38">
                  <c:v>58.478176902278868</c:v>
                </c:pt>
                <c:pt idx="39">
                  <c:v>91.0880262438491</c:v>
                </c:pt>
                <c:pt idx="40">
                  <c:v>52.588383838383834</c:v>
                </c:pt>
                <c:pt idx="41">
                  <c:v>98.484848484848484</c:v>
                </c:pt>
              </c:numCache>
            </c:numRef>
          </c:val>
          <c:extLst>
            <c:ext xmlns:c16="http://schemas.microsoft.com/office/drawing/2014/chart" uri="{C3380CC4-5D6E-409C-BE32-E72D297353CC}">
              <c16:uniqueId val="{00000000-8D4A-4BCE-BD3D-FCC6B21D0939}"/>
            </c:ext>
          </c:extLst>
        </c:ser>
        <c:ser>
          <c:idx val="1"/>
          <c:order val="1"/>
          <c:tx>
            <c:strRef>
              <c:f>Taul5!$C$6</c:f>
              <c:strCache>
                <c:ptCount val="1"/>
                <c:pt idx="0">
                  <c:v>lapsihuoltosuhde</c:v>
                </c:pt>
              </c:strCache>
            </c:strRef>
          </c:tx>
          <c:spPr>
            <a:solidFill>
              <a:srgbClr val="E6AF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Taul5!$A$7:$A$48</c:f>
              <c:strCache>
                <c:ptCount val="42"/>
                <c:pt idx="0">
                  <c:v>Kuopio 2014</c:v>
                </c:pt>
                <c:pt idx="1">
                  <c:v>Kuopio 2030</c:v>
                </c:pt>
                <c:pt idx="2">
                  <c:v>KOKO MAA 2014</c:v>
                </c:pt>
                <c:pt idx="3">
                  <c:v>KOKO MAA 2030</c:v>
                </c:pt>
                <c:pt idx="4">
                  <c:v>Siilinjärvi 2014</c:v>
                </c:pt>
                <c:pt idx="5">
                  <c:v>Siilinjärvi 2030</c:v>
                </c:pt>
                <c:pt idx="6">
                  <c:v>POHJOIS-SAVO 2014</c:v>
                </c:pt>
                <c:pt idx="7">
                  <c:v>POHJOIS-SAVO 2030</c:v>
                </c:pt>
                <c:pt idx="8">
                  <c:v>Iisalmi 2014</c:v>
                </c:pt>
                <c:pt idx="9">
                  <c:v>Iisalmi 2030</c:v>
                </c:pt>
                <c:pt idx="10">
                  <c:v>Vieremä 2014</c:v>
                </c:pt>
                <c:pt idx="11">
                  <c:v>Vieremä 2030</c:v>
                </c:pt>
                <c:pt idx="12">
                  <c:v>Suonenjoki 2014</c:v>
                </c:pt>
                <c:pt idx="13">
                  <c:v>Suonenjoki 2030</c:v>
                </c:pt>
                <c:pt idx="14">
                  <c:v>Varkaus 2014</c:v>
                </c:pt>
                <c:pt idx="15">
                  <c:v>Varkaus 2030</c:v>
                </c:pt>
                <c:pt idx="16">
                  <c:v>Lapinlahti 2014</c:v>
                </c:pt>
                <c:pt idx="17">
                  <c:v>Lapinlahti 2030</c:v>
                </c:pt>
                <c:pt idx="18">
                  <c:v>Kiuruvesi 2014</c:v>
                </c:pt>
                <c:pt idx="19">
                  <c:v>Kiuruvesi 2030</c:v>
                </c:pt>
                <c:pt idx="20">
                  <c:v>Leppävirta 2014</c:v>
                </c:pt>
                <c:pt idx="21">
                  <c:v>Leppävirta 2030</c:v>
                </c:pt>
                <c:pt idx="22">
                  <c:v>Juankoski 2014</c:v>
                </c:pt>
                <c:pt idx="23">
                  <c:v>Juankoski 2030</c:v>
                </c:pt>
                <c:pt idx="24">
                  <c:v>Kaavi 2014</c:v>
                </c:pt>
                <c:pt idx="25">
                  <c:v>Kaavi 2030</c:v>
                </c:pt>
                <c:pt idx="26">
                  <c:v>Rautalampi 2014</c:v>
                </c:pt>
                <c:pt idx="27">
                  <c:v>Rautalampi 2030</c:v>
                </c:pt>
                <c:pt idx="28">
                  <c:v>Sonkajärvi 2014</c:v>
                </c:pt>
                <c:pt idx="29">
                  <c:v>Sonkajärvi 2030</c:v>
                </c:pt>
                <c:pt idx="30">
                  <c:v>Rautavaara 2014</c:v>
                </c:pt>
                <c:pt idx="31">
                  <c:v>Rautavaara 2030</c:v>
                </c:pt>
                <c:pt idx="32">
                  <c:v>Tervo 2014</c:v>
                </c:pt>
                <c:pt idx="33">
                  <c:v>Tervo 2030</c:v>
                </c:pt>
                <c:pt idx="34">
                  <c:v>Vesanto 2014</c:v>
                </c:pt>
                <c:pt idx="35">
                  <c:v>Vesanto 2030</c:v>
                </c:pt>
                <c:pt idx="36">
                  <c:v>Keitele 2014</c:v>
                </c:pt>
                <c:pt idx="37">
                  <c:v>Keitele 2030</c:v>
                </c:pt>
                <c:pt idx="38">
                  <c:v>Pielavesi 2014</c:v>
                </c:pt>
                <c:pt idx="39">
                  <c:v>Pielavesi 2030</c:v>
                </c:pt>
                <c:pt idx="40">
                  <c:v>Tuusniemi 2014</c:v>
                </c:pt>
                <c:pt idx="41">
                  <c:v>Tuusniemi 2030</c:v>
                </c:pt>
              </c:strCache>
            </c:strRef>
          </c:cat>
          <c:val>
            <c:numRef>
              <c:f>Taul5!$C$7:$C$48</c:f>
              <c:numCache>
                <c:formatCode>#,##0</c:formatCode>
                <c:ptCount val="42"/>
                <c:pt idx="0">
                  <c:v>23.035510359454022</c:v>
                </c:pt>
                <c:pt idx="1">
                  <c:v>24.471198172076054</c:v>
                </c:pt>
                <c:pt idx="2">
                  <c:v>25.736812297757851</c:v>
                </c:pt>
                <c:pt idx="3">
                  <c:v>25.866264420872543</c:v>
                </c:pt>
                <c:pt idx="4">
                  <c:v>33.118756936736958</c:v>
                </c:pt>
                <c:pt idx="5">
                  <c:v>33.695233695233696</c:v>
                </c:pt>
                <c:pt idx="6">
                  <c:v>24.224120777195086</c:v>
                </c:pt>
                <c:pt idx="7">
                  <c:v>25.957525734953169</c:v>
                </c:pt>
                <c:pt idx="8">
                  <c:v>24.786324786324787</c:v>
                </c:pt>
                <c:pt idx="9">
                  <c:v>27.762039660056658</c:v>
                </c:pt>
                <c:pt idx="10">
                  <c:v>26.009552757273124</c:v>
                </c:pt>
                <c:pt idx="11">
                  <c:v>32.62527233115469</c:v>
                </c:pt>
                <c:pt idx="12">
                  <c:v>24.501622624014836</c:v>
                </c:pt>
                <c:pt idx="13">
                  <c:v>25.216919739696316</c:v>
                </c:pt>
                <c:pt idx="14">
                  <c:v>21.656955027640819</c:v>
                </c:pt>
                <c:pt idx="15">
                  <c:v>22.2886681532536</c:v>
                </c:pt>
                <c:pt idx="16">
                  <c:v>26.763588303320667</c:v>
                </c:pt>
                <c:pt idx="17">
                  <c:v>28.871446754348749</c:v>
                </c:pt>
                <c:pt idx="18">
                  <c:v>25.657510227936882</c:v>
                </c:pt>
                <c:pt idx="19">
                  <c:v>29.377171879176689</c:v>
                </c:pt>
                <c:pt idx="20">
                  <c:v>24.250589424048503</c:v>
                </c:pt>
                <c:pt idx="21">
                  <c:v>26.901004304160686</c:v>
                </c:pt>
                <c:pt idx="22">
                  <c:v>20.110382890651948</c:v>
                </c:pt>
                <c:pt idx="23">
                  <c:v>21.356650768415474</c:v>
                </c:pt>
                <c:pt idx="24">
                  <c:v>23.303670745272527</c:v>
                </c:pt>
                <c:pt idx="25">
                  <c:v>28.30188679245283</c:v>
                </c:pt>
                <c:pt idx="26">
                  <c:v>24.545454545454547</c:v>
                </c:pt>
                <c:pt idx="27">
                  <c:v>24.150141643059488</c:v>
                </c:pt>
                <c:pt idx="28">
                  <c:v>23.396674584323041</c:v>
                </c:pt>
                <c:pt idx="29">
                  <c:v>25.512665862484923</c:v>
                </c:pt>
                <c:pt idx="30">
                  <c:v>20.94240837696335</c:v>
                </c:pt>
                <c:pt idx="31">
                  <c:v>22.865853658536587</c:v>
                </c:pt>
                <c:pt idx="32">
                  <c:v>16.149068322981368</c:v>
                </c:pt>
                <c:pt idx="33">
                  <c:v>15.838509316770185</c:v>
                </c:pt>
                <c:pt idx="34">
                  <c:v>20.847176079734218</c:v>
                </c:pt>
                <c:pt idx="35">
                  <c:v>23.897911832946637</c:v>
                </c:pt>
                <c:pt idx="36">
                  <c:v>20.702005730659025</c:v>
                </c:pt>
                <c:pt idx="37">
                  <c:v>24.973089343379979</c:v>
                </c:pt>
                <c:pt idx="38">
                  <c:v>26.419466975666278</c:v>
                </c:pt>
                <c:pt idx="39">
                  <c:v>29.032258064516132</c:v>
                </c:pt>
                <c:pt idx="40">
                  <c:v>21.022727272727273</c:v>
                </c:pt>
                <c:pt idx="41">
                  <c:v>25.757575757575758</c:v>
                </c:pt>
              </c:numCache>
            </c:numRef>
          </c:val>
          <c:extLst>
            <c:ext xmlns:c16="http://schemas.microsoft.com/office/drawing/2014/chart" uri="{C3380CC4-5D6E-409C-BE32-E72D297353CC}">
              <c16:uniqueId val="{00000001-8D4A-4BCE-BD3D-FCC6B21D0939}"/>
            </c:ext>
          </c:extLst>
        </c:ser>
        <c:dLbls>
          <c:showLegendKey val="0"/>
          <c:showVal val="0"/>
          <c:showCatName val="0"/>
          <c:showSerName val="0"/>
          <c:showPercent val="0"/>
          <c:showBubbleSize val="0"/>
        </c:dLbls>
        <c:gapWidth val="120"/>
        <c:overlap val="100"/>
        <c:axId val="215288256"/>
        <c:axId val="215288648"/>
      </c:barChart>
      <c:catAx>
        <c:axId val="2152882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fi-FI"/>
          </a:p>
        </c:txPr>
        <c:crossAx val="215288648"/>
        <c:crosses val="autoZero"/>
        <c:auto val="1"/>
        <c:lblAlgn val="ctr"/>
        <c:lblOffset val="100"/>
        <c:noMultiLvlLbl val="0"/>
      </c:catAx>
      <c:valAx>
        <c:axId val="215288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215288256"/>
        <c:crosses val="autoZero"/>
        <c:crossBetween val="between"/>
      </c:valAx>
      <c:spPr>
        <a:noFill/>
        <a:ln>
          <a:solidFill>
            <a:schemeClr val="tx1"/>
          </a:solidFill>
        </a:ln>
        <a:effectLst/>
      </c:spPr>
    </c:plotArea>
    <c:legend>
      <c:legendPos val="b"/>
      <c:layout>
        <c:manualLayout>
          <c:xMode val="edge"/>
          <c:yMode val="edge"/>
          <c:x val="9.4644028871391062E-2"/>
          <c:y val="7.7970335964173701E-2"/>
          <c:w val="0.45029984888252617"/>
          <c:h val="6.63958284223415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0.9409</cdr:y>
    </cdr:from>
    <cdr:to>
      <cdr:x>0.70015</cdr:x>
      <cdr:y>1</cdr:y>
    </cdr:to>
    <cdr:sp macro="" textlink="">
      <cdr:nvSpPr>
        <cdr:cNvPr id="2" name="Tekstiruutu 1"/>
        <cdr:cNvSpPr txBox="1"/>
      </cdr:nvSpPr>
      <cdr:spPr>
        <a:xfrm xmlns:a="http://schemas.openxmlformats.org/drawingml/2006/main">
          <a:off x="0" y="3790951"/>
          <a:ext cx="4514850" cy="2381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100" dirty="0"/>
            <a:t>Lähde: Tilastokeskus, *)väestöennusteet 2012 ja  2015</a:t>
          </a:r>
        </a:p>
      </cdr:txBody>
    </cdr:sp>
  </cdr:relSizeAnchor>
  <cdr:relSizeAnchor xmlns:cdr="http://schemas.openxmlformats.org/drawingml/2006/chartDrawing">
    <cdr:from>
      <cdr:x>0.01991</cdr:x>
      <cdr:y>0.0646</cdr:y>
    </cdr:from>
    <cdr:to>
      <cdr:x>0.11888</cdr:x>
      <cdr:y>0.12607</cdr:y>
    </cdr:to>
    <cdr:sp macro="" textlink="">
      <cdr:nvSpPr>
        <cdr:cNvPr id="3" name="Tekstiruutu 2"/>
        <cdr:cNvSpPr txBox="1"/>
      </cdr:nvSpPr>
      <cdr:spPr>
        <a:xfrm xmlns:a="http://schemas.openxmlformats.org/drawingml/2006/main">
          <a:off x="177752" y="363622"/>
          <a:ext cx="883470" cy="3460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100" dirty="0"/>
            <a:t>henk.</a:t>
          </a:r>
        </a:p>
      </cdr:txBody>
    </cdr:sp>
  </cdr:relSizeAnchor>
</c:userShapes>
</file>

<file path=ppt/drawings/drawing2.xml><?xml version="1.0" encoding="utf-8"?>
<c:userShapes xmlns:c="http://schemas.openxmlformats.org/drawingml/2006/chart">
  <cdr:relSizeAnchor xmlns:cdr="http://schemas.openxmlformats.org/drawingml/2006/chartDrawing">
    <cdr:from>
      <cdr:x>2.22113E-7</cdr:x>
      <cdr:y>0.07113</cdr:y>
    </cdr:from>
    <cdr:to>
      <cdr:x>0.40454</cdr:x>
      <cdr:y>0.12628</cdr:y>
    </cdr:to>
    <cdr:sp macro="" textlink="">
      <cdr:nvSpPr>
        <cdr:cNvPr id="2" name="Tekstiruutu 1"/>
        <cdr:cNvSpPr txBox="1"/>
      </cdr:nvSpPr>
      <cdr:spPr>
        <a:xfrm xmlns:a="http://schemas.openxmlformats.org/drawingml/2006/main">
          <a:off x="1" y="314238"/>
          <a:ext cx="1821304" cy="2436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900" b="1" dirty="0">
              <a:solidFill>
                <a:schemeClr val="tx1"/>
              </a:solidFill>
            </a:rPr>
            <a:t>Maakunta (muutos henkilöä)</a:t>
          </a:r>
        </a:p>
      </cdr:txBody>
    </cdr:sp>
  </cdr:relSizeAnchor>
  <cdr:relSizeAnchor xmlns:cdr="http://schemas.openxmlformats.org/drawingml/2006/chartDrawing">
    <cdr:from>
      <cdr:x>0.5509</cdr:x>
      <cdr:y>0.96216</cdr:y>
    </cdr:from>
    <cdr:to>
      <cdr:x>0.78063</cdr:x>
      <cdr:y>1</cdr:y>
    </cdr:to>
    <cdr:sp macro="" textlink="">
      <cdr:nvSpPr>
        <cdr:cNvPr id="3" name="Tekstiruutu 2"/>
        <cdr:cNvSpPr txBox="1"/>
      </cdr:nvSpPr>
      <cdr:spPr>
        <a:xfrm xmlns:a="http://schemas.openxmlformats.org/drawingml/2006/main">
          <a:off x="2588887" y="4327745"/>
          <a:ext cx="1079628" cy="1702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900" dirty="0"/>
            <a:t>Muutos (%)</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0.09014</cdr:y>
    </cdr:from>
    <cdr:to>
      <cdr:x>0.32955</cdr:x>
      <cdr:y>0.13677</cdr:y>
    </cdr:to>
    <cdr:sp macro="" textlink="">
      <cdr:nvSpPr>
        <cdr:cNvPr id="2" name="Tekstiruutu 1"/>
        <cdr:cNvSpPr txBox="1"/>
      </cdr:nvSpPr>
      <cdr:spPr>
        <a:xfrm xmlns:a="http://schemas.openxmlformats.org/drawingml/2006/main">
          <a:off x="0" y="434714"/>
          <a:ext cx="1521501" cy="2248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900" b="1" dirty="0"/>
            <a:t>Kunta</a:t>
          </a:r>
          <a:r>
            <a:rPr lang="fi-FI" sz="900" b="1" baseline="0" dirty="0"/>
            <a:t> (muutos, henkilöä)</a:t>
          </a:r>
          <a:endParaRPr lang="fi-FI" sz="900" b="1" dirty="0"/>
        </a:p>
      </cdr:txBody>
    </cdr:sp>
  </cdr:relSizeAnchor>
  <cdr:relSizeAnchor xmlns:cdr="http://schemas.openxmlformats.org/drawingml/2006/chartDrawing">
    <cdr:from>
      <cdr:x>0.60895</cdr:x>
      <cdr:y>0.94991</cdr:y>
    </cdr:from>
    <cdr:to>
      <cdr:x>0.80125</cdr:x>
      <cdr:y>1</cdr:y>
    </cdr:to>
    <cdr:sp macro="" textlink="">
      <cdr:nvSpPr>
        <cdr:cNvPr id="3" name="Tekstiruutu 2"/>
        <cdr:cNvSpPr txBox="1"/>
      </cdr:nvSpPr>
      <cdr:spPr>
        <a:xfrm xmlns:a="http://schemas.openxmlformats.org/drawingml/2006/main">
          <a:off x="2916464" y="4599294"/>
          <a:ext cx="921018" cy="2425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900" dirty="0"/>
            <a:t>Muutos (%)</a:t>
          </a:r>
        </a:p>
        <a:p xmlns:a="http://schemas.openxmlformats.org/drawingml/2006/main">
          <a:r>
            <a:rPr lang="fi-FI" sz="900" dirty="0"/>
            <a:t>%</a:t>
          </a:r>
        </a:p>
      </cdr:txBody>
    </cdr:sp>
  </cdr:relSizeAnchor>
</c:userShapes>
</file>

<file path=ppt/drawings/drawing4.xml><?xml version="1.0" encoding="utf-8"?>
<c:userShapes xmlns:c="http://schemas.openxmlformats.org/drawingml/2006/chart">
  <cdr:relSizeAnchor xmlns:cdr="http://schemas.openxmlformats.org/drawingml/2006/chartDrawing">
    <cdr:from>
      <cdr:x>0.00731</cdr:x>
      <cdr:y>0.91441</cdr:y>
    </cdr:from>
    <cdr:to>
      <cdr:x>0.89912</cdr:x>
      <cdr:y>1</cdr:y>
    </cdr:to>
    <cdr:sp macro="" textlink="">
      <cdr:nvSpPr>
        <cdr:cNvPr id="2" name="Tekstiruutu 1"/>
        <cdr:cNvSpPr txBox="1"/>
      </cdr:nvSpPr>
      <cdr:spPr>
        <a:xfrm xmlns:a="http://schemas.openxmlformats.org/drawingml/2006/main">
          <a:off x="47625" y="4171950"/>
          <a:ext cx="5810249" cy="390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800">
              <a:solidFill>
                <a:sysClr val="windowText" lastClr="000000"/>
              </a:solidFill>
            </a:rPr>
            <a:t>Väestöllinen huoltosuhde = alle 15-vuotiaita ja 65-vuotta täyttäneitä 100 työikäistä kohden</a:t>
          </a:r>
        </a:p>
        <a:p xmlns:a="http://schemas.openxmlformats.org/drawingml/2006/main">
          <a:r>
            <a:rPr lang="fi-FI" sz="800">
              <a:solidFill>
                <a:sysClr val="windowText" lastClr="000000"/>
              </a:solidFill>
            </a:rPr>
            <a:t>Lähde: Tilastokeskus, Väestöennuste 2015</a:t>
          </a:r>
        </a:p>
        <a:p xmlns:a="http://schemas.openxmlformats.org/drawingml/2006/main">
          <a:endParaRPr lang="fi-FI" sz="800">
            <a:solidFill>
              <a:sysClr val="windowText" lastClr="0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0.00541</cdr:x>
      <cdr:y>0.90845</cdr:y>
    </cdr:from>
    <cdr:to>
      <cdr:x>0.96429</cdr:x>
      <cdr:y>0.96244</cdr:y>
    </cdr:to>
    <cdr:sp macro="" textlink="">
      <cdr:nvSpPr>
        <cdr:cNvPr id="2" name="Tekstiruutu 1"/>
        <cdr:cNvSpPr txBox="1"/>
      </cdr:nvSpPr>
      <cdr:spPr>
        <a:xfrm xmlns:a="http://schemas.openxmlformats.org/drawingml/2006/main">
          <a:off x="47625" y="7372349"/>
          <a:ext cx="8439150" cy="438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100"/>
            <a:t>Vanhushuoltosuhde on suhdeluku, joka ilmoittaa vnhusten määrän suhteen työikäisiin (yli 64-vuotiaat/15-64-vuotiaat)</a:t>
          </a:r>
        </a:p>
        <a:p xmlns:a="http://schemas.openxmlformats.org/drawingml/2006/main">
          <a:r>
            <a:rPr lang="fi-FI" sz="1100"/>
            <a:t>Lapsihuoltosuhde on suhdeluku, joka ilmoittaa lasten määrn suhteen työikäisiin (0-14-vuotiaat/15-64-vuotiaat)</a:t>
          </a:r>
        </a:p>
      </cdr:txBody>
    </cdr:sp>
  </cdr:relSizeAnchor>
  <cdr:relSizeAnchor xmlns:cdr="http://schemas.openxmlformats.org/drawingml/2006/chartDrawing">
    <cdr:from>
      <cdr:x>0</cdr:x>
      <cdr:y>0.97065</cdr:y>
    </cdr:from>
    <cdr:to>
      <cdr:x>0.74783</cdr:x>
      <cdr:y>1</cdr:y>
    </cdr:to>
    <cdr:sp macro="" textlink="">
      <cdr:nvSpPr>
        <cdr:cNvPr id="3" name="Tekstiruutu 2"/>
        <cdr:cNvSpPr txBox="1"/>
      </cdr:nvSpPr>
      <cdr:spPr>
        <a:xfrm xmlns:a="http://schemas.openxmlformats.org/drawingml/2006/main">
          <a:off x="0" y="6294296"/>
          <a:ext cx="6564632" cy="1903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900" dirty="0"/>
            <a:t>Lähde: Tilastokeskus, väestöennuste 2015 (huoltosuhteet</a:t>
          </a:r>
          <a:r>
            <a:rPr lang="fi-FI" sz="900" baseline="0" dirty="0"/>
            <a:t> laskettu </a:t>
          </a:r>
          <a:r>
            <a:rPr lang="fi-FI" sz="900" baseline="0" dirty="0" err="1"/>
            <a:t>Pohjois</a:t>
          </a:r>
          <a:r>
            <a:rPr lang="fi-FI" sz="900" baseline="0" dirty="0"/>
            <a:t>-Savon liitossa)</a:t>
          </a:r>
          <a:endParaRPr lang="fi-FI" sz="900" dirty="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021231"/>
            <a:ext cx="6858000" cy="1572466"/>
          </a:xfrm>
        </p:spPr>
        <p:txBody>
          <a:bodyPr anchor="b">
            <a:normAutofit/>
          </a:bodyPr>
          <a:lstStyle>
            <a:lvl1pPr algn="l">
              <a:defRPr sz="3600" i="1">
                <a:solidFill>
                  <a:srgbClr val="538FCC"/>
                </a:solidFill>
              </a:defRPr>
            </a:lvl1pPr>
          </a:lstStyle>
          <a:p>
            <a:r>
              <a:rPr lang="fi-FI"/>
              <a:t>Muokkaa perustyyl. napsautt.</a:t>
            </a:r>
            <a:endParaRPr lang="en-US" dirty="0"/>
          </a:p>
        </p:txBody>
      </p:sp>
      <p:sp>
        <p:nvSpPr>
          <p:cNvPr id="3" name="Subtitle 2"/>
          <p:cNvSpPr>
            <a:spLocks noGrp="1"/>
          </p:cNvSpPr>
          <p:nvPr>
            <p:ph type="subTitle" idx="1"/>
          </p:nvPr>
        </p:nvSpPr>
        <p:spPr>
          <a:xfrm>
            <a:off x="1143000" y="5640529"/>
            <a:ext cx="6858000" cy="73972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6" name="Slide Number Placeholder 5"/>
          <p:cNvSpPr>
            <a:spLocks noGrp="1"/>
          </p:cNvSpPr>
          <p:nvPr>
            <p:ph type="sldNum" sz="quarter" idx="12"/>
          </p:nvPr>
        </p:nvSpPr>
        <p:spPr>
          <a:xfrm>
            <a:off x="7597550" y="6427086"/>
            <a:ext cx="403450" cy="365125"/>
          </a:xfrm>
        </p:spPr>
        <p:txBody>
          <a:bodyPr/>
          <a:lstStyle/>
          <a:p>
            <a:fld id="{6DE6D825-8E97-454B-BEAD-11D13CFBEEFD}" type="slidenum">
              <a:rPr lang="fi-FI" smtClean="0"/>
              <a:t>‹#›</a:t>
            </a:fld>
            <a:endParaRPr lang="fi-FI"/>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3973711"/>
          </a:xfrm>
          <a:prstGeom prst="rect">
            <a:avLst/>
          </a:prstGeom>
        </p:spPr>
      </p:pic>
    </p:spTree>
    <p:extLst>
      <p:ext uri="{BB962C8B-B14F-4D97-AF65-F5344CB8AC3E}">
        <p14:creationId xmlns:p14="http://schemas.microsoft.com/office/powerpoint/2010/main" val="366992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30238" y="731520"/>
            <a:ext cx="7886700" cy="959168"/>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30238" y="1821843"/>
            <a:ext cx="3868737" cy="7861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630238" y="2645755"/>
            <a:ext cx="3868737" cy="3515894"/>
          </a:xfrm>
        </p:spPr>
        <p:txBody>
          <a:bodyPr/>
          <a:lstStyle>
            <a:lvl1pPr>
              <a:defRPr sz="2400"/>
            </a:lvl1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4629150" y="1821843"/>
            <a:ext cx="3887788" cy="7861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29150" y="2645755"/>
            <a:ext cx="3887788" cy="3515894"/>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B91D41CB-9BDF-4988-A4D4-CF00B0B74EC0}" type="datetimeFigureOut">
              <a:rPr lang="fi-FI" smtClean="0"/>
              <a:t>16.10.2018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326911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B91D41CB-9BDF-4988-A4D4-CF00B0B74EC0}" type="datetimeFigureOut">
              <a:rPr lang="fi-FI" smtClean="0"/>
              <a:t>16.10.2018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388220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EA14EE9-E7CC-4289-8C58-DB6FDC64911A}" type="datetimeFigureOut">
              <a:rPr lang="fi-FI" smtClean="0"/>
              <a:t>16.10.2018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DE6D825-8E97-454B-BEAD-11D13CFBEEFD}" type="slidenum">
              <a:rPr lang="fi-FI" smtClean="0"/>
              <a:t>‹#›</a:t>
            </a:fld>
            <a:endParaRPr lang="fi-FI"/>
          </a:p>
        </p:txBody>
      </p:sp>
    </p:spTree>
    <p:extLst>
      <p:ext uri="{BB962C8B-B14F-4D97-AF65-F5344CB8AC3E}">
        <p14:creationId xmlns:p14="http://schemas.microsoft.com/office/powerpoint/2010/main" val="276650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4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4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2EA14EE9-E7CC-4289-8C58-DB6FDC64911A}" type="datetimeFigureOut">
              <a:rPr lang="fi-FI" smtClean="0"/>
              <a:t>16.10.2018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DE6D825-8E97-454B-BEAD-11D13CFBEEFD}" type="slidenum">
              <a:rPr lang="fi-FI" smtClean="0"/>
              <a:t>‹#›</a:t>
            </a:fld>
            <a:endParaRPr lang="fi-FI"/>
          </a:p>
        </p:txBody>
      </p:sp>
    </p:spTree>
    <p:extLst>
      <p:ext uri="{BB962C8B-B14F-4D97-AF65-F5344CB8AC3E}">
        <p14:creationId xmlns:p14="http://schemas.microsoft.com/office/powerpoint/2010/main" val="182523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2EA14EE9-E7CC-4289-8C58-DB6FDC64911A}" type="datetimeFigureOut">
              <a:rPr lang="fi-FI" smtClean="0"/>
              <a:t>16.10.2018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DE6D825-8E97-454B-BEAD-11D13CFBEEFD}" type="slidenum">
              <a:rPr lang="fi-FI" smtClean="0"/>
              <a:t>‹#›</a:t>
            </a:fld>
            <a:endParaRPr lang="fi-FI"/>
          </a:p>
        </p:txBody>
      </p:sp>
    </p:spTree>
    <p:extLst>
      <p:ext uri="{BB962C8B-B14F-4D97-AF65-F5344CB8AC3E}">
        <p14:creationId xmlns:p14="http://schemas.microsoft.com/office/powerpoint/2010/main" val="171142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14EE9-E7CC-4289-8C58-DB6FDC64911A}" type="datetimeFigureOut">
              <a:rPr lang="fi-FI" smtClean="0"/>
              <a:t>16.10.2018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DE6D825-8E97-454B-BEAD-11D13CFBEEFD}" type="slidenum">
              <a:rPr lang="fi-FI" smtClean="0"/>
              <a:t>‹#›</a:t>
            </a:fld>
            <a:endParaRPr lang="fi-FI"/>
          </a:p>
        </p:txBody>
      </p:sp>
    </p:spTree>
    <p:extLst>
      <p:ext uri="{BB962C8B-B14F-4D97-AF65-F5344CB8AC3E}">
        <p14:creationId xmlns:p14="http://schemas.microsoft.com/office/powerpoint/2010/main" val="153464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91D41CB-9BDF-4988-A4D4-CF00B0B74EC0}" type="datetimeFigureOut">
              <a:rPr lang="fi-FI" smtClean="0"/>
              <a:t>16.10.2018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EE37C71-8A18-4379-B512-771E0B78A501}" type="slidenum">
              <a:rPr lang="fi-FI" smtClean="0"/>
              <a:t>‹#›</a:t>
            </a:fld>
            <a:endParaRPr lang="fi-FI"/>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790"/>
            <a:ext cx="9144000" cy="6831210"/>
          </a:xfrm>
          <a:prstGeom prst="rect">
            <a:avLst/>
          </a:prstGeom>
        </p:spPr>
      </p:pic>
      <p:sp>
        <p:nvSpPr>
          <p:cNvPr id="7" name="Tekstiruutu 6"/>
          <p:cNvSpPr txBox="1"/>
          <p:nvPr userDrawn="1"/>
        </p:nvSpPr>
        <p:spPr>
          <a:xfrm>
            <a:off x="6246062" y="1308296"/>
            <a:ext cx="2564716" cy="769441"/>
          </a:xfrm>
          <a:prstGeom prst="rect">
            <a:avLst/>
          </a:prstGeom>
          <a:noFill/>
        </p:spPr>
        <p:txBody>
          <a:bodyPr wrap="square" rtlCol="0">
            <a:spAutoFit/>
          </a:bodyPr>
          <a:lstStyle/>
          <a:p>
            <a:r>
              <a:rPr lang="fi-FI" sz="4400" i="1" dirty="0">
                <a:solidFill>
                  <a:srgbClr val="538FCC"/>
                </a:solidFill>
              </a:rPr>
              <a:t>Kiitos!</a:t>
            </a:r>
          </a:p>
        </p:txBody>
      </p:sp>
    </p:spTree>
    <p:extLst>
      <p:ext uri="{BB962C8B-B14F-4D97-AF65-F5344CB8AC3E}">
        <p14:creationId xmlns:p14="http://schemas.microsoft.com/office/powerpoint/2010/main" val="301276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36"/>
            <a:ext cx="9144000" cy="3473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Otsikko 1"/>
          <p:cNvSpPr>
            <a:spLocks noGrp="1"/>
          </p:cNvSpPr>
          <p:nvPr>
            <p:ph type="ctrTitle"/>
          </p:nvPr>
        </p:nvSpPr>
        <p:spPr>
          <a:xfrm>
            <a:off x="1214218" y="3796455"/>
            <a:ext cx="7301132" cy="1000630"/>
          </a:xfrm>
        </p:spPr>
        <p:txBody>
          <a:bodyPr anchor="b"/>
          <a:lstStyle>
            <a:lvl1pPr algn="l">
              <a:defRPr sz="3600" b="0" i="1"/>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1214218" y="4895559"/>
            <a:ext cx="7301132" cy="105048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p:cNvSpPr>
            <a:spLocks noGrp="1"/>
          </p:cNvSpPr>
          <p:nvPr>
            <p:ph type="dt" sz="half" idx="10"/>
          </p:nvPr>
        </p:nvSpPr>
        <p:spPr/>
        <p:txBody>
          <a:bodyPr/>
          <a:lstStyle/>
          <a:p>
            <a:fld id="{B91D41CB-9BDF-4988-A4D4-CF00B0B74EC0}" type="datetimeFigureOut">
              <a:rPr lang="fi-FI" smtClean="0"/>
              <a:t>16.10.2018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EE37C71-8A18-4379-B512-771E0B78A501}" type="slidenum">
              <a:rPr lang="fi-FI" smtClean="0"/>
              <a:t>‹#›</a:t>
            </a:fld>
            <a:endParaRPr lang="fi-FI"/>
          </a:p>
        </p:txBody>
      </p:sp>
      <p:pic>
        <p:nvPicPr>
          <p:cNvPr id="8" name="Kuva 7"/>
          <p:cNvPicPr>
            <a:picLocks noChangeAspect="1"/>
          </p:cNvPicPr>
          <p:nvPr userDrawn="1"/>
        </p:nvPicPr>
        <p:blipFill>
          <a:blip r:embed="rId3"/>
          <a:stretch>
            <a:fillRect/>
          </a:stretch>
        </p:blipFill>
        <p:spPr>
          <a:xfrm>
            <a:off x="6406650" y="6282153"/>
            <a:ext cx="2160000" cy="439322"/>
          </a:xfrm>
          <a:prstGeom prst="rect">
            <a:avLst/>
          </a:prstGeom>
        </p:spPr>
      </p:pic>
    </p:spTree>
    <p:extLst>
      <p:ext uri="{BB962C8B-B14F-4D97-AF65-F5344CB8AC3E}">
        <p14:creationId xmlns:p14="http://schemas.microsoft.com/office/powerpoint/2010/main" val="71811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91D41CB-9BDF-4988-A4D4-CF00B0B74EC0}" type="datetimeFigureOut">
              <a:rPr lang="fi-FI" smtClean="0"/>
              <a:t>16.10.2018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298511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2163257"/>
            <a:ext cx="3867150" cy="4026528"/>
          </a:xfrm>
        </p:spPr>
        <p:txBody>
          <a:bodyPr>
            <a:normAutofit/>
          </a:bodyPr>
          <a:lstStyle>
            <a:lvl1pPr>
              <a:defRPr sz="2400"/>
            </a:lvl1pPr>
            <a:lvl2pPr>
              <a:defRPr sz="2000"/>
            </a:lvl2pPr>
            <a:lvl3pPr>
              <a:defRPr sz="1800"/>
            </a:lvl3pPr>
            <a:lvl4pPr>
              <a:defRPr sz="1600"/>
            </a:lvl4pPr>
            <a:lvl5pPr>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2163257"/>
            <a:ext cx="3867150" cy="402652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B91D41CB-9BDF-4988-A4D4-CF00B0B74EC0}" type="datetimeFigureOut">
              <a:rPr lang="fi-FI" smtClean="0"/>
              <a:t>16.10.2018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62814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3946922"/>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8650" y="6225726"/>
            <a:ext cx="20574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fld id="{2EA14EE9-E7CC-4289-8C58-DB6FDC64911A}" type="datetimeFigureOut">
              <a:rPr lang="fi-FI" smtClean="0"/>
              <a:pPr/>
              <a:t>16.10.2018</a:t>
            </a:fld>
            <a:endParaRPr lang="fi-FI"/>
          </a:p>
        </p:txBody>
      </p:sp>
      <p:sp>
        <p:nvSpPr>
          <p:cNvPr id="5" name="Footer Placeholder 4"/>
          <p:cNvSpPr>
            <a:spLocks noGrp="1"/>
          </p:cNvSpPr>
          <p:nvPr>
            <p:ph type="ftr" sz="quarter" idx="3"/>
          </p:nvPr>
        </p:nvSpPr>
        <p:spPr>
          <a:xfrm>
            <a:off x="3028950" y="6225726"/>
            <a:ext cx="308610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endParaRPr lang="fi-FI"/>
          </a:p>
        </p:txBody>
      </p:sp>
      <p:sp>
        <p:nvSpPr>
          <p:cNvPr id="6" name="Slide Number Placeholder 5"/>
          <p:cNvSpPr>
            <a:spLocks noGrp="1"/>
          </p:cNvSpPr>
          <p:nvPr>
            <p:ph type="sldNum" sz="quarter" idx="4"/>
          </p:nvPr>
        </p:nvSpPr>
        <p:spPr>
          <a:xfrm>
            <a:off x="6248400" y="6225726"/>
            <a:ext cx="40345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6DE6D825-8E97-454B-BEAD-11D13CFBEEFD}" type="slidenum">
              <a:rPr lang="fi-FI" smtClean="0"/>
              <a:pPr/>
              <a:t>‹#›</a:t>
            </a:fld>
            <a:endParaRPr lang="fi-FI"/>
          </a:p>
        </p:txBody>
      </p:sp>
      <p:pic>
        <p:nvPicPr>
          <p:cNvPr id="9" name="Kuva 8"/>
          <p:cNvPicPr>
            <a:picLocks noChangeAspect="1"/>
          </p:cNvPicPr>
          <p:nvPr userDrawn="1"/>
        </p:nvPicPr>
        <p:blipFill>
          <a:blip r:embed="rId9"/>
          <a:stretch>
            <a:fillRect/>
          </a:stretch>
        </p:blipFill>
        <p:spPr>
          <a:xfrm>
            <a:off x="6785200" y="6225059"/>
            <a:ext cx="1798476" cy="365792"/>
          </a:xfrm>
          <a:prstGeom prst="rect">
            <a:avLst/>
          </a:prstGeom>
        </p:spPr>
      </p:pic>
      <p:sp>
        <p:nvSpPr>
          <p:cNvPr id="8" name="Suorakulmio 7"/>
          <p:cNvSpPr/>
          <p:nvPr userDrawn="1"/>
        </p:nvSpPr>
        <p:spPr>
          <a:xfrm>
            <a:off x="0" y="6673932"/>
            <a:ext cx="9144000" cy="184068"/>
          </a:xfrm>
          <a:prstGeom prst="rect">
            <a:avLst/>
          </a:prstGeom>
          <a:solidFill>
            <a:srgbClr val="DCD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51247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72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538FCC"/>
        </a:buClr>
        <a:buSzPct val="11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userDrawn="1"/>
        </p:nvPicPr>
        <p:blipFill rotWithShape="1">
          <a:blip r:embed="rId7">
            <a:extLst>
              <a:ext uri="{BEBA8EAE-BF5A-486C-A8C5-ECC9F3942E4B}">
                <a14:imgProps xmlns:a14="http://schemas.microsoft.com/office/drawing/2010/main">
                  <a14:imgLayer r:embed="rId8">
                    <a14:imgEffect>
                      <a14:brightnessContrast bright="40000" contrast="40000"/>
                    </a14:imgEffect>
                  </a14:imgLayer>
                </a14:imgProps>
              </a:ext>
            </a:extLst>
          </a:blip>
          <a:srcRect r="45701"/>
          <a:stretch/>
        </p:blipFill>
        <p:spPr>
          <a:xfrm flipH="1">
            <a:off x="5710637" y="4459458"/>
            <a:ext cx="3433362" cy="2398542"/>
          </a:xfrm>
          <a:prstGeom prst="rect">
            <a:avLst/>
          </a:prstGeom>
        </p:spPr>
      </p:pic>
      <p:sp>
        <p:nvSpPr>
          <p:cNvPr id="2" name="Otsikon paikkamerkki 1"/>
          <p:cNvSpPr>
            <a:spLocks noGrp="1"/>
          </p:cNvSpPr>
          <p:nvPr>
            <p:ph type="title"/>
          </p:nvPr>
        </p:nvSpPr>
        <p:spPr>
          <a:xfrm>
            <a:off x="628650" y="674604"/>
            <a:ext cx="7886700" cy="1201487"/>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28650" y="2135104"/>
            <a:ext cx="7886700" cy="3944041"/>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3288323" y="6356349"/>
            <a:ext cx="12836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D41CB-9BDF-4988-A4D4-CF00B0B74EC0}" type="datetimeFigureOut">
              <a:rPr lang="fi-FI" smtClean="0"/>
              <a:t>16.10.2018</a:t>
            </a:fld>
            <a:endParaRPr lang="fi-FI"/>
          </a:p>
        </p:txBody>
      </p:sp>
      <p:sp>
        <p:nvSpPr>
          <p:cNvPr id="5" name="Alatunnisteen paikkamerkki 4"/>
          <p:cNvSpPr>
            <a:spLocks noGrp="1"/>
          </p:cNvSpPr>
          <p:nvPr>
            <p:ph type="ftr" sz="quarter" idx="3"/>
          </p:nvPr>
        </p:nvSpPr>
        <p:spPr>
          <a:xfrm>
            <a:off x="4853354" y="6356350"/>
            <a:ext cx="270099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7768036" y="6356350"/>
            <a:ext cx="74731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37C71-8A18-4379-B512-771E0B78A501}" type="slidenum">
              <a:rPr lang="fi-FI" smtClean="0"/>
              <a:t>‹#›</a:t>
            </a:fld>
            <a:endParaRPr lang="fi-FI"/>
          </a:p>
        </p:txBody>
      </p:sp>
      <p:pic>
        <p:nvPicPr>
          <p:cNvPr id="8" name="Kuva 7"/>
          <p:cNvPicPr>
            <a:picLocks noChangeAspect="1"/>
          </p:cNvPicPr>
          <p:nvPr userDrawn="1"/>
        </p:nvPicPr>
        <p:blipFill>
          <a:blip r:embed="rId9"/>
          <a:stretch>
            <a:fillRect/>
          </a:stretch>
        </p:blipFill>
        <p:spPr>
          <a:xfrm>
            <a:off x="628650" y="6356016"/>
            <a:ext cx="1798476" cy="365792"/>
          </a:xfrm>
          <a:prstGeom prst="rect">
            <a:avLst/>
          </a:prstGeom>
        </p:spPr>
      </p:pic>
    </p:spTree>
    <p:extLst>
      <p:ext uri="{BB962C8B-B14F-4D97-AF65-F5344CB8AC3E}">
        <p14:creationId xmlns:p14="http://schemas.microsoft.com/office/powerpoint/2010/main" val="175951756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8" r:id="rId3"/>
    <p:sldLayoutId id="2147483719" r:id="rId4"/>
    <p:sldLayoutId id="2147483720" r:id="rId5"/>
  </p:sldLayoutIdLst>
  <p:txStyles>
    <p:titleStyle>
      <a:lvl1pPr algn="l" defTabSz="914400" rtl="0" eaLnBrk="1" latinLnBrk="0" hangingPunct="1">
        <a:lnSpc>
          <a:spcPct val="90000"/>
        </a:lnSpc>
        <a:spcBef>
          <a:spcPct val="0"/>
        </a:spcBef>
        <a:buNone/>
        <a:defRPr sz="4400" b="0" kern="1200">
          <a:solidFill>
            <a:srgbClr val="538FCC"/>
          </a:solidFill>
          <a:latin typeface="+mj-lt"/>
          <a:ea typeface="+mj-ea"/>
          <a:cs typeface="+mj-cs"/>
        </a:defRPr>
      </a:lvl1pPr>
    </p:titleStyle>
    <p:bodyStyle>
      <a:lvl1pPr marL="228600" indent="-228600" algn="l" defTabSz="914400" rtl="0" eaLnBrk="1" latinLnBrk="0" hangingPunct="1">
        <a:lnSpc>
          <a:spcPct val="90000"/>
        </a:lnSpc>
        <a:spcBef>
          <a:spcPts val="1000"/>
        </a:spcBef>
        <a:buSzPct val="12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a:xfrm>
            <a:off x="1143000" y="4114800"/>
            <a:ext cx="6858000" cy="839449"/>
          </a:xfrm>
        </p:spPr>
        <p:txBody>
          <a:bodyPr>
            <a:normAutofit fontScale="90000"/>
          </a:bodyPr>
          <a:lstStyle/>
          <a:p>
            <a:r>
              <a:rPr lang="fi-FI" sz="2800" dirty="0"/>
              <a:t>V</a:t>
            </a:r>
            <a:r>
              <a:rPr lang="fi-FI" sz="2800" i="1" dirty="0"/>
              <a:t>äestöennuste maakunnittain sekä </a:t>
            </a:r>
            <a:r>
              <a:rPr lang="fi-FI" sz="2800" i="1" dirty="0" err="1"/>
              <a:t>Pohjois</a:t>
            </a:r>
            <a:r>
              <a:rPr lang="fi-FI" sz="2800" i="1" dirty="0"/>
              <a:t>-Savossa kunnittain v. 2020-2040</a:t>
            </a:r>
          </a:p>
        </p:txBody>
      </p:sp>
      <p:sp>
        <p:nvSpPr>
          <p:cNvPr id="7" name="Alaotsikko 6"/>
          <p:cNvSpPr>
            <a:spLocks noGrp="1"/>
          </p:cNvSpPr>
          <p:nvPr>
            <p:ph type="subTitle" idx="1"/>
          </p:nvPr>
        </p:nvSpPr>
        <p:spPr/>
        <p:txBody>
          <a:bodyPr>
            <a:normAutofit/>
          </a:bodyPr>
          <a:lstStyle/>
          <a:p>
            <a:r>
              <a:rPr lang="fi-FI" sz="1200" dirty="0">
                <a:solidFill>
                  <a:schemeClr val="tx1">
                    <a:lumMod val="50000"/>
                    <a:lumOff val="50000"/>
                  </a:schemeClr>
                </a:solidFill>
              </a:rPr>
              <a:t>Lähde: Tilastokeskus, väestöennuste 2015, aluejako 1.1.2015</a:t>
            </a:r>
            <a:br>
              <a:rPr lang="fi-FI" sz="1200" dirty="0">
                <a:solidFill>
                  <a:schemeClr val="tx1">
                    <a:lumMod val="50000"/>
                    <a:lumOff val="50000"/>
                  </a:schemeClr>
                </a:solidFill>
              </a:rPr>
            </a:br>
            <a:r>
              <a:rPr lang="fi-FI" sz="1200" dirty="0">
                <a:solidFill>
                  <a:schemeClr val="tx1">
                    <a:lumMod val="50000"/>
                    <a:lumOff val="50000"/>
                  </a:schemeClr>
                </a:solidFill>
              </a:rPr>
              <a:t> 25.11.2015</a:t>
            </a:r>
          </a:p>
        </p:txBody>
      </p:sp>
    </p:spTree>
    <p:extLst>
      <p:ext uri="{BB962C8B-B14F-4D97-AF65-F5344CB8AC3E}">
        <p14:creationId xmlns:p14="http://schemas.microsoft.com/office/powerpoint/2010/main" val="90844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p:cNvGraphicFramePr>
          <p:nvPr>
            <p:extLst>
              <p:ext uri="{D42A27DB-BD31-4B8C-83A1-F6EECF244321}">
                <p14:modId xmlns:p14="http://schemas.microsoft.com/office/powerpoint/2010/main" val="1415820281"/>
              </p:ext>
            </p:extLst>
          </p:nvPr>
        </p:nvGraphicFramePr>
        <p:xfrm>
          <a:off x="198121" y="114300"/>
          <a:ext cx="8778240" cy="64846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77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254834" y="164892"/>
            <a:ext cx="8739160" cy="6009850"/>
          </a:xfrm>
          <a:prstGeom prst="rect">
            <a:avLst/>
          </a:prstGeom>
        </p:spPr>
      </p:pic>
    </p:spTree>
    <p:extLst>
      <p:ext uri="{BB962C8B-B14F-4D97-AF65-F5344CB8AC3E}">
        <p14:creationId xmlns:p14="http://schemas.microsoft.com/office/powerpoint/2010/main" val="274016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276" y="0"/>
            <a:ext cx="4848844" cy="6858000"/>
          </a:xfrm>
          <a:prstGeom prst="rect">
            <a:avLst/>
          </a:prstGeom>
        </p:spPr>
      </p:pic>
    </p:spTree>
    <p:extLst>
      <p:ext uri="{BB962C8B-B14F-4D97-AF65-F5344CB8AC3E}">
        <p14:creationId xmlns:p14="http://schemas.microsoft.com/office/powerpoint/2010/main" val="122027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74951" y="1112986"/>
            <a:ext cx="9016583" cy="4543616"/>
          </a:xfrm>
          <a:prstGeom prst="rect">
            <a:avLst/>
          </a:prstGeom>
        </p:spPr>
      </p:pic>
    </p:spTree>
    <p:extLst>
      <p:ext uri="{BB962C8B-B14F-4D97-AF65-F5344CB8AC3E}">
        <p14:creationId xmlns:p14="http://schemas.microsoft.com/office/powerpoint/2010/main" val="185383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24837" y="1536492"/>
            <a:ext cx="8925114" cy="3858531"/>
          </a:xfrm>
          <a:prstGeom prst="rect">
            <a:avLst/>
          </a:prstGeom>
        </p:spPr>
      </p:pic>
    </p:spTree>
    <p:extLst>
      <p:ext uri="{BB962C8B-B14F-4D97-AF65-F5344CB8AC3E}">
        <p14:creationId xmlns:p14="http://schemas.microsoft.com/office/powerpoint/2010/main" val="1001469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59961" y="1363147"/>
            <a:ext cx="8957373" cy="3864255"/>
          </a:xfrm>
          <a:prstGeom prst="rect">
            <a:avLst/>
          </a:prstGeom>
        </p:spPr>
      </p:pic>
    </p:spTree>
    <p:extLst>
      <p:ext uri="{BB962C8B-B14F-4D97-AF65-F5344CB8AC3E}">
        <p14:creationId xmlns:p14="http://schemas.microsoft.com/office/powerpoint/2010/main" val="99286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119096" y="1356610"/>
            <a:ext cx="8925212" cy="3874957"/>
          </a:xfrm>
          <a:prstGeom prst="rect">
            <a:avLst/>
          </a:prstGeom>
        </p:spPr>
      </p:pic>
    </p:spTree>
    <p:extLst>
      <p:ext uri="{BB962C8B-B14F-4D97-AF65-F5344CB8AC3E}">
        <p14:creationId xmlns:p14="http://schemas.microsoft.com/office/powerpoint/2010/main" val="48733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227" y="0"/>
            <a:ext cx="4848844" cy="6858000"/>
          </a:xfrm>
          <a:prstGeom prst="rect">
            <a:avLst/>
          </a:prstGeom>
        </p:spPr>
      </p:pic>
    </p:spTree>
    <p:extLst>
      <p:ext uri="{BB962C8B-B14F-4D97-AF65-F5344CB8AC3E}">
        <p14:creationId xmlns:p14="http://schemas.microsoft.com/office/powerpoint/2010/main" val="229668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rot="16200000">
            <a:off x="607209" y="856680"/>
            <a:ext cx="6830117" cy="5172522"/>
          </a:xfrm>
          <a:prstGeom prst="rect">
            <a:avLst/>
          </a:prstGeom>
        </p:spPr>
      </p:pic>
    </p:spTree>
    <p:extLst>
      <p:ext uri="{BB962C8B-B14F-4D97-AF65-F5344CB8AC3E}">
        <p14:creationId xmlns:p14="http://schemas.microsoft.com/office/powerpoint/2010/main" val="29968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0" y="1360601"/>
            <a:ext cx="9233941" cy="4524315"/>
          </a:xfrm>
          <a:prstGeom prst="rect">
            <a:avLst/>
          </a:prstGeom>
        </p:spPr>
        <p:txBody>
          <a:bodyPr wrap="square">
            <a:spAutoFit/>
          </a:bodyPr>
          <a:lstStyle/>
          <a:p>
            <a:r>
              <a:rPr lang="fi-FI" sz="1200" b="1" dirty="0"/>
              <a:t>Vuoden 2015 väestöennusteen oletukset</a:t>
            </a:r>
          </a:p>
          <a:p>
            <a:r>
              <a:rPr lang="fi-FI" sz="1200" dirty="0"/>
              <a:t>Tilastokeskuksen tuoreimmassa väestöennusteessa oletetaan, että syntyvyys pysyisi vakiona tulevaisuudessa. Laskennallisen naisten elinaikanaan synnyttämän lasten määrän eli kokonaishedelmällisyysluvun oletetaan olevan 1,70.</a:t>
            </a:r>
          </a:p>
          <a:p>
            <a:r>
              <a:rPr lang="fi-FI" sz="1200" dirty="0"/>
              <a:t>Ennusteessa oletetaan lisäksi, että vuonna 2015 Suomi saa muuttovoittoa ulkomailta 14 000 henkilöä ja vuosien 2016–2065 aikana 17 000 henkilöä vuosittain. Kuolleisuuden ennustetaan jatkavan alentumistaan samalla tavoin, kuten sen on havaittu alentuneen vertailtaessa periodien 1987–1991 ja 2010–2014 kuolleisuutta. Tarkempaa tietoa oletuksista ja ennustemenetelmästä on löydettävissä laatuselosteesta Tilastokeskuksen sivuilta.</a:t>
            </a:r>
          </a:p>
          <a:p>
            <a:endParaRPr lang="fi-FI" sz="1200" dirty="0"/>
          </a:p>
          <a:p>
            <a:r>
              <a:rPr lang="fi-FI" sz="1200" b="1" dirty="0"/>
              <a:t>Tilastokeskuksen ennuste on trendilaskelma</a:t>
            </a:r>
          </a:p>
          <a:p>
            <a:r>
              <a:rPr lang="fi-FI" sz="1200" dirty="0"/>
              <a:t>Tilastokeskuksen väestöennusteet perustuvat havaintoihin syntyvyyden, kuolevuuden ja muuttoliikkeen menneestä kehityksestä. Niitä laadittaessa ei oteta huomioon taloudellisten, sosiaalisten eikä muiden yhteiskunta- tai aluepoliittisten päätösten mahdollista vaikutusta tulevaan väestönkehitykseen.</a:t>
            </a:r>
          </a:p>
          <a:p>
            <a:r>
              <a:rPr lang="fi-FI" sz="1200" dirty="0"/>
              <a:t>Laskelmat ilmaisevat lähinnä sen, mihin väestönkehitys johtaa, jos se jatkuu nykyisen kaltaisena. Niitä ei siis tule tulkita vääjäämättä toteutuvana kehityksenä. Väestöennusteen tehtävä on tarjota päättäjille työkaluja sen arvioimiseksi, tarvitaanko toimia, joilla kehitykseen voidaan vaikuttaa.</a:t>
            </a:r>
          </a:p>
          <a:p>
            <a:r>
              <a:rPr lang="fi-FI" sz="1200" dirty="0"/>
              <a:t>Väestöennuste on laadittu koko maan osalta vuoteen 2065 ja alueittain vuoteen 2040 asti.</a:t>
            </a:r>
          </a:p>
          <a:p>
            <a:endParaRPr lang="fi-FI" sz="1200" dirty="0"/>
          </a:p>
          <a:p>
            <a:r>
              <a:rPr lang="fi-FI" sz="1200" dirty="0"/>
              <a:t>Tämän väestöennusteen pohjana on vuosien 2010-2014 kehitys ja perusväkilukuina ovat vuoden 2014 lopun kunnittaiset väkiluvut.</a:t>
            </a:r>
          </a:p>
          <a:p>
            <a:endParaRPr lang="fi-FI" sz="1200" dirty="0"/>
          </a:p>
          <a:p>
            <a:r>
              <a:rPr lang="fi-FI" sz="1200" u="sng" dirty="0"/>
              <a:t>Ennusteesta on kaksi laskelmaa</a:t>
            </a:r>
            <a:r>
              <a:rPr lang="fi-FI" sz="1200" dirty="0"/>
              <a:t>:</a:t>
            </a:r>
          </a:p>
          <a:p>
            <a:r>
              <a:rPr lang="fi-FI" sz="1200" dirty="0"/>
              <a:t>• Muuttoliikkeen sisältävä laskelma, jossa on otettu huomioon syntyvyyden, kuolevuuden, kuntien välisen muuttoliikkeen ja siirtolaisuuden vaikutus väestönkehitykseen.</a:t>
            </a:r>
          </a:p>
          <a:p>
            <a:r>
              <a:rPr lang="fi-FI" sz="1200" dirty="0"/>
              <a:t>• Omavaraislaskelma ilmaisee, millainen tuleva väestönkehitys olisi ilman muuttoliikettä. Laskelmassa on otettu huomioon vain syntyvyyden ja kuolevuuden vaikutus väestönkehitykseen. Syntyvyys- ja kuolevuusoletukset ovat samat kuin laskelmassa 1. Etenkin syntyneiden määrät ovat laskelmissa kuitenkin erilaiset, koska muuttoliikkeen sisältävässä laskelmassa muuttajat omaksuvat tuloalueen hedelmällisyyden</a:t>
            </a:r>
          </a:p>
        </p:txBody>
      </p:sp>
      <p:sp>
        <p:nvSpPr>
          <p:cNvPr id="3" name="Otsikko 1"/>
          <p:cNvSpPr txBox="1">
            <a:spLocks/>
          </p:cNvSpPr>
          <p:nvPr/>
        </p:nvSpPr>
        <p:spPr>
          <a:xfrm>
            <a:off x="0" y="419771"/>
            <a:ext cx="7886700" cy="50961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2800" dirty="0"/>
              <a:t>Väestöennuste 2015-2065</a:t>
            </a:r>
          </a:p>
        </p:txBody>
      </p:sp>
    </p:spTree>
    <p:extLst>
      <p:ext uri="{BB962C8B-B14F-4D97-AF65-F5344CB8AC3E}">
        <p14:creationId xmlns:p14="http://schemas.microsoft.com/office/powerpoint/2010/main" val="415433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p:cNvGraphicFramePr>
            <a:graphicFrameLocks/>
          </p:cNvGraphicFramePr>
          <p:nvPr>
            <p:extLst/>
          </p:nvPr>
        </p:nvGraphicFramePr>
        <p:xfrm>
          <a:off x="104930" y="359764"/>
          <a:ext cx="8926643" cy="5628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623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53723" y="1168322"/>
            <a:ext cx="4264063" cy="4033735"/>
          </a:xfrm>
          <a:prstGeom prst="rect">
            <a:avLst/>
          </a:prstGeom>
        </p:spPr>
      </p:pic>
      <p:graphicFrame>
        <p:nvGraphicFramePr>
          <p:cNvPr id="3" name="Kaavio 2"/>
          <p:cNvGraphicFramePr>
            <a:graphicFrameLocks/>
          </p:cNvGraphicFramePr>
          <p:nvPr>
            <p:extLst>
              <p:ext uri="{D42A27DB-BD31-4B8C-83A1-F6EECF244321}">
                <p14:modId xmlns:p14="http://schemas.microsoft.com/office/powerpoint/2010/main" val="2788994913"/>
              </p:ext>
            </p:extLst>
          </p:nvPr>
        </p:nvGraphicFramePr>
        <p:xfrm>
          <a:off x="4392118" y="1168322"/>
          <a:ext cx="4699416" cy="4497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508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27416" y="1274164"/>
            <a:ext cx="4012177" cy="4163934"/>
          </a:xfrm>
          <a:prstGeom prst="rect">
            <a:avLst/>
          </a:prstGeom>
        </p:spPr>
      </p:pic>
      <p:graphicFrame>
        <p:nvGraphicFramePr>
          <p:cNvPr id="4" name="Kaavio 3"/>
          <p:cNvGraphicFramePr>
            <a:graphicFrameLocks/>
          </p:cNvGraphicFramePr>
          <p:nvPr>
            <p:extLst>
              <p:ext uri="{D42A27DB-BD31-4B8C-83A1-F6EECF244321}">
                <p14:modId xmlns:p14="http://schemas.microsoft.com/office/powerpoint/2010/main" val="497547559"/>
              </p:ext>
            </p:extLst>
          </p:nvPr>
        </p:nvGraphicFramePr>
        <p:xfrm>
          <a:off x="4354643" y="1056808"/>
          <a:ext cx="4789357" cy="4841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769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794478" y="119453"/>
            <a:ext cx="7852738" cy="6051600"/>
          </a:xfrm>
          <a:prstGeom prst="rect">
            <a:avLst/>
          </a:prstGeom>
        </p:spPr>
      </p:pic>
    </p:spTree>
    <p:extLst>
      <p:ext uri="{BB962C8B-B14F-4D97-AF65-F5344CB8AC3E}">
        <p14:creationId xmlns:p14="http://schemas.microsoft.com/office/powerpoint/2010/main" val="300218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69942" y="1016029"/>
            <a:ext cx="9005478" cy="4437351"/>
          </a:xfrm>
          <a:prstGeom prst="rect">
            <a:avLst/>
          </a:prstGeom>
        </p:spPr>
      </p:pic>
    </p:spTree>
    <p:extLst>
      <p:ext uri="{BB962C8B-B14F-4D97-AF65-F5344CB8AC3E}">
        <p14:creationId xmlns:p14="http://schemas.microsoft.com/office/powerpoint/2010/main" val="114093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p:cNvGraphicFramePr>
            <a:graphicFrameLocks/>
          </p:cNvGraphicFramePr>
          <p:nvPr>
            <p:extLst>
              <p:ext uri="{D42A27DB-BD31-4B8C-83A1-F6EECF244321}">
                <p14:modId xmlns:p14="http://schemas.microsoft.com/office/powerpoint/2010/main" val="300674071"/>
              </p:ext>
            </p:extLst>
          </p:nvPr>
        </p:nvGraphicFramePr>
        <p:xfrm>
          <a:off x="209863" y="292309"/>
          <a:ext cx="8746760" cy="5816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192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44970" y="967115"/>
            <a:ext cx="9046493" cy="4219481"/>
          </a:xfrm>
          <a:prstGeom prst="rect">
            <a:avLst/>
          </a:prstGeom>
        </p:spPr>
      </p:pic>
    </p:spTree>
    <p:extLst>
      <p:ext uri="{BB962C8B-B14F-4D97-AF65-F5344CB8AC3E}">
        <p14:creationId xmlns:p14="http://schemas.microsoft.com/office/powerpoint/2010/main" val="544785869"/>
      </p:ext>
    </p:extLst>
  </p:cSld>
  <p:clrMapOvr>
    <a:masterClrMapping/>
  </p:clrMapOvr>
</p:sld>
</file>

<file path=ppt/theme/theme1.xml><?xml version="1.0" encoding="utf-8"?>
<a:theme xmlns:a="http://schemas.openxmlformats.org/drawingml/2006/main" name="Office-teema">
  <a:themeElements>
    <a:clrScheme name="Pohjois-Savon liitto">
      <a:dk1>
        <a:sysClr val="windowText" lastClr="000000"/>
      </a:dk1>
      <a:lt1>
        <a:sysClr val="window" lastClr="FFFFFF"/>
      </a:lt1>
      <a:dk2>
        <a:srgbClr val="1F497D"/>
      </a:dk2>
      <a:lt2>
        <a:srgbClr val="EEECE1"/>
      </a:lt2>
      <a:accent1>
        <a:srgbClr val="7F7F7F"/>
      </a:accent1>
      <a:accent2>
        <a:srgbClr val="FFCC00"/>
      </a:accent2>
      <a:accent3>
        <a:srgbClr val="3F3F3F"/>
      </a:accent3>
      <a:accent4>
        <a:srgbClr val="FE19FF"/>
      </a:accent4>
      <a:accent5>
        <a:srgbClr val="E36C09"/>
      </a:accent5>
      <a:accent6>
        <a:srgbClr val="205867"/>
      </a:accent6>
      <a:hlink>
        <a:srgbClr val="0000FF"/>
      </a:hlink>
      <a:folHlink>
        <a:srgbClr val="800080"/>
      </a:folHlink>
    </a:clrScheme>
    <a:fontScheme name="Pohjois_savon­_liitto">
      <a:majorFont>
        <a:latin typeface="Calibri"/>
        <a:ea typeface=""/>
        <a:cs typeface=""/>
      </a:majorFont>
      <a:minorFont>
        <a:latin typeface="Calibri"/>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malli_V0.1" id="{FD9A057C-6A6D-411B-8E27-73DBEFE7A77A}" vid="{45FA77C9-0B80-41DE-A1BE-3650062C7C92}"/>
    </a:ext>
  </a:extLst>
</a:theme>
</file>

<file path=ppt/theme/theme2.xml><?xml version="1.0" encoding="utf-8"?>
<a:theme xmlns:a="http://schemas.openxmlformats.org/drawingml/2006/main" name="Mukautettu suunnittelumalli">
  <a:themeElements>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Pohjois_savon­_liitt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malli_V0.1" id="{FD9A057C-6A6D-411B-8E27-73DBEFE7A77A}" vid="{894599F0-8CDB-400D-9E49-D2721E2EDBC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747A60AB9DDE4E901DCBD8D222989E" ma:contentTypeVersion="8" ma:contentTypeDescription="Create a new document." ma:contentTypeScope="" ma:versionID="47e919bd14236948f1de91da5de61a4c">
  <xsd:schema xmlns:xsd="http://www.w3.org/2001/XMLSchema" xmlns:xs="http://www.w3.org/2001/XMLSchema" xmlns:p="http://schemas.microsoft.com/office/2006/metadata/properties" xmlns:ns2="c3daae90-1b02-4f89-8cf1-652dae712519" xmlns:ns3="27da45db-5c56-40f0-812e-9e795a9ded2e" targetNamespace="http://schemas.microsoft.com/office/2006/metadata/properties" ma:root="true" ma:fieldsID="5e77c9907d1c9dbc19317427b6f1d076" ns2:_="" ns3:_="">
    <xsd:import namespace="c3daae90-1b02-4f89-8cf1-652dae712519"/>
    <xsd:import namespace="27da45db-5c56-40f0-812e-9e795a9de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aae90-1b02-4f89-8cf1-652dae71251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da45db-5c56-40f0-812e-9e795a9ded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96C72E-2FAC-40DF-A84A-8923606B4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daae90-1b02-4f89-8cf1-652dae712519"/>
    <ds:schemaRef ds:uri="27da45db-5c56-40f0-812e-9e795a9ded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58962C-049F-4AE2-B4C0-FE189AE3C678}">
  <ds:schemaRefs>
    <ds:schemaRef ds:uri="http://schemas.microsoft.com/sharepoint/v3/contenttype/forms"/>
  </ds:schemaRefs>
</ds:datastoreItem>
</file>

<file path=customXml/itemProps3.xml><?xml version="1.0" encoding="utf-8"?>
<ds:datastoreItem xmlns:ds="http://schemas.openxmlformats.org/officeDocument/2006/customXml" ds:itemID="{24E7CF6E-9431-475E-917C-D4D5EE82DD00}">
  <ds:schemaRefs>
    <ds:schemaRef ds:uri="http://purl.org/dc/elements/1.1/"/>
    <ds:schemaRef ds:uri="http://schemas.microsoft.com/office/2006/metadata/properties"/>
    <ds:schemaRef ds:uri="http://purl.org/dc/terms/"/>
    <ds:schemaRef ds:uri="http://schemas.microsoft.com/office/2006/documentManagement/types"/>
    <ds:schemaRef ds:uri="c3daae90-1b02-4f89-8cf1-652dae712519"/>
    <ds:schemaRef ds:uri="http://schemas.microsoft.com/office/infopath/2007/PartnerControls"/>
    <ds:schemaRef ds:uri="http://schemas.openxmlformats.org/package/2006/metadata/core-properties"/>
    <ds:schemaRef ds:uri="27da45db-5c56-40f0-812e-9e795a9ded2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Esitysmalli</Template>
  <TotalTime>383</TotalTime>
  <Words>209</Words>
  <Application>Microsoft Office PowerPoint</Application>
  <PresentationFormat>Näytössä katseltava diaesitys (4:3)</PresentationFormat>
  <Paragraphs>35</Paragraphs>
  <Slides>18</Slides>
  <Notes>0</Notes>
  <HiddenSlides>0</HiddenSlides>
  <MMClips>0</MMClips>
  <ScaleCrop>false</ScaleCrop>
  <HeadingPairs>
    <vt:vector size="6" baseType="variant">
      <vt:variant>
        <vt:lpstr>Käytetyt fontit</vt:lpstr>
      </vt:variant>
      <vt:variant>
        <vt:i4>2</vt:i4>
      </vt:variant>
      <vt:variant>
        <vt:lpstr>Teema</vt:lpstr>
      </vt:variant>
      <vt:variant>
        <vt:i4>2</vt:i4>
      </vt:variant>
      <vt:variant>
        <vt:lpstr>Dian otsikot</vt:lpstr>
      </vt:variant>
      <vt:variant>
        <vt:i4>18</vt:i4>
      </vt:variant>
    </vt:vector>
  </HeadingPairs>
  <TitlesOfParts>
    <vt:vector size="22" baseType="lpstr">
      <vt:lpstr>Arial</vt:lpstr>
      <vt:lpstr>Calibri</vt:lpstr>
      <vt:lpstr>Office-teema</vt:lpstr>
      <vt:lpstr>Mukautettu suunnittelumalli</vt:lpstr>
      <vt:lpstr>Väestöennuste maakunnittain sekä Pohjois-Savossa kunnittain v. 2020-2040</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Kuopion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Väestöennuste v.2020-2040</dc:title>
  <dc:creator>Kaija Kämäräinen</dc:creator>
  <cp:lastModifiedBy>Kämäräinen Kaija</cp:lastModifiedBy>
  <cp:revision>49</cp:revision>
  <cp:lastPrinted>2015-11-25T09:58:29Z</cp:lastPrinted>
  <dcterms:created xsi:type="dcterms:W3CDTF">2015-10-30T07:49:12Z</dcterms:created>
  <dcterms:modified xsi:type="dcterms:W3CDTF">2018-10-16T05:00:11Z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0x01010078747A60AB9DDE4E901DCBD8D222989E</vt:lpwstr>
  </property>
</Properties>
</file>